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88" r:id="rId3"/>
    <p:sldId id="370" r:id="rId4"/>
    <p:sldId id="483" r:id="rId5"/>
    <p:sldId id="477" r:id="rId6"/>
    <p:sldId id="509" r:id="rId7"/>
    <p:sldId id="463" r:id="rId8"/>
    <p:sldId id="484" r:id="rId9"/>
    <p:sldId id="489" r:id="rId10"/>
    <p:sldId id="485" r:id="rId11"/>
    <p:sldId id="486" r:id="rId12"/>
    <p:sldId id="490" r:id="rId13"/>
    <p:sldId id="487" r:id="rId14"/>
    <p:sldId id="491" r:id="rId15"/>
    <p:sldId id="488" r:id="rId16"/>
    <p:sldId id="492" r:id="rId17"/>
    <p:sldId id="494" r:id="rId18"/>
    <p:sldId id="493" r:id="rId19"/>
    <p:sldId id="511" r:id="rId20"/>
    <p:sldId id="392" r:id="rId21"/>
    <p:sldId id="379" r:id="rId22"/>
    <p:sldId id="498" r:id="rId23"/>
    <p:sldId id="513" r:id="rId24"/>
    <p:sldId id="500" r:id="rId25"/>
    <p:sldId id="499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12" r:id="rId35"/>
    <p:sldId id="496" r:id="rId36"/>
    <p:sldId id="33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" id="{130F2874-5FC4-4431-B6F1-002E288A1C76}">
          <p14:sldIdLst>
            <p14:sldId id="483"/>
            <p14:sldId id="477"/>
            <p14:sldId id="509"/>
            <p14:sldId id="463"/>
          </p14:sldIdLst>
        </p14:section>
        <p14:section name="시나리오 별 테스트" id="{01650C6D-12AF-461C-9975-058D0866C3BB}">
          <p14:sldIdLst>
            <p14:sldId id="484"/>
            <p14:sldId id="489"/>
            <p14:sldId id="485"/>
            <p14:sldId id="486"/>
            <p14:sldId id="490"/>
            <p14:sldId id="487"/>
            <p14:sldId id="491"/>
            <p14:sldId id="488"/>
            <p14:sldId id="492"/>
            <p14:sldId id="494"/>
            <p14:sldId id="493"/>
            <p14:sldId id="511"/>
            <p14:sldId id="392"/>
            <p14:sldId id="379"/>
            <p14:sldId id="498"/>
            <p14:sldId id="513"/>
            <p14:sldId id="500"/>
            <p14:sldId id="499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12"/>
            <p14:sldId id="49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F9B45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7116" autoAdjust="0"/>
  </p:normalViewPr>
  <p:slideViewPr>
    <p:cSldViewPr snapToGrid="0">
      <p:cViewPr varScale="1">
        <p:scale>
          <a:sx n="116" d="100"/>
          <a:sy n="116" d="100"/>
        </p:scale>
        <p:origin x="102" y="4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</dgm:pt>
    <dgm:pt modelId="{0319EBCB-EF75-42BC-BF08-8394CCD8A48E}" type="sibTrans" cxnId="{A03D4FB2-6DAA-4824-A05F-DADE0933C7E2}">
      <dgm:prSet/>
      <dgm:spPr/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</dgm:pt>
    <dgm:pt modelId="{FBA68E70-6AFA-44C0-81ED-F0746BC337AE}" type="sibTrans" cxnId="{00960156-1169-4481-9B07-F8DE86E047D6}">
      <dgm:prSet/>
      <dgm:spPr/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 분석을 통한 모델 해석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3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0319EBCB-EF75-42BC-BF08-8394CCD8A48E}" type="sib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FBA68E70-6AFA-44C0-81ED-F0746BC337AE}" type="sib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</dgm:pt>
    <dgm:pt modelId="{0319EBCB-EF75-42BC-BF08-8394CCD8A48E}" type="sibTrans" cxnId="{A03D4FB2-6DAA-4824-A05F-DADE0933C7E2}">
      <dgm:prSet/>
      <dgm:spPr/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</dgm:pt>
    <dgm:pt modelId="{FBA68E70-6AFA-44C0-81ED-F0746BC337AE}" type="sibTrans" cxnId="{00960156-1169-4481-9B07-F8DE86E047D6}">
      <dgm:prSet/>
      <dgm:spPr/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0319EBCB-EF75-42BC-BF08-8394CCD8A48E}" type="sib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FBA68E70-6AFA-44C0-81ED-F0746BC337AE}" type="sib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</a:t>
          </a:r>
          <a:r>
            <a:rPr lang="ko-KR" altLang="en-US" b="0" dirty="0" smtClean="0">
              <a:solidFill>
                <a:schemeClr val="tx1"/>
              </a:solidFill>
              <a:effectLst/>
            </a:rPr>
            <a:t>검증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랜덤 데이터 </a:t>
          </a:r>
          <a:r>
            <a:rPr lang="ko-KR" altLang="en-US" b="1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회귀식</a:t>
          </a:r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계산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735BD1B1-FA73-4D5B-8163-9D065DE32C7A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25B8D702-B1F5-4D8A-BFC5-D7C4C7BF1ED2}" type="par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2A650313-D91A-4EC2-97BC-25039EBBECAB}" type="sib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27BA7BC6-2F46-4465-BE0C-22DCCB5DAFE0}" type="pres">
      <dgm:prSet presAssocID="{735BD1B1-FA73-4D5B-8163-9D065DE32C7A}" presName="horz2" presStyleCnt="0"/>
      <dgm:spPr/>
    </dgm:pt>
    <dgm:pt modelId="{9730E66D-6C75-4159-9826-B585704D73A0}" type="pres">
      <dgm:prSet presAssocID="{735BD1B1-FA73-4D5B-8163-9D065DE32C7A}" presName="horzSpace2" presStyleCnt="0"/>
      <dgm:spPr/>
    </dgm:pt>
    <dgm:pt modelId="{187D0CDF-C9DE-4EA5-BF9B-F84AD2D7180B}" type="pres">
      <dgm:prSet presAssocID="{735BD1B1-FA73-4D5B-8163-9D065DE32C7A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7FF3FA-AE30-4215-A14A-33383E3B7C3B}" type="pres">
      <dgm:prSet presAssocID="{735BD1B1-FA73-4D5B-8163-9D065DE32C7A}" presName="vert2" presStyleCnt="0"/>
      <dgm:spPr/>
    </dgm:pt>
    <dgm:pt modelId="{79A8EDC1-BC23-418F-AD5D-477BCF1FE9BD}" type="pres">
      <dgm:prSet presAssocID="{735BD1B1-FA73-4D5B-8163-9D065DE32C7A}" presName="thinLine2b" presStyleLbl="callout" presStyleIdx="2" presStyleCnt="3"/>
      <dgm:spPr/>
    </dgm:pt>
    <dgm:pt modelId="{4094FC4D-FEFC-4CCF-85E4-A72F26F694EA}" type="pres">
      <dgm:prSet presAssocID="{735BD1B1-FA73-4D5B-8163-9D065DE32C7A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86BDF9BE-4699-46FE-A9BC-8CA91429224B}" srcId="{64CC74A9-1640-48A9-A4D7-3765570643B5}" destId="{735BD1B1-FA73-4D5B-8163-9D065DE32C7A}" srcOrd="2" destOrd="0" parTransId="{25B8D702-B1F5-4D8A-BFC5-D7C4C7BF1ED2}" sibTransId="{2A650313-D91A-4EC2-97BC-25039EBBECAB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B059E4D5-8EA6-4D4E-AE83-241AE44E59FA}" type="presOf" srcId="{735BD1B1-FA73-4D5B-8163-9D065DE32C7A}" destId="{187D0CDF-C9DE-4EA5-BF9B-F84AD2D7180B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219EECE0-2490-4D4D-AFAA-6F67BEAEE312}" type="presParOf" srcId="{D82DAA90-6962-4166-8D15-ABC659AA7335}" destId="{27BA7BC6-2F46-4465-BE0C-22DCCB5DAFE0}" srcOrd="7" destOrd="0" presId="urn:microsoft.com/office/officeart/2008/layout/LinedList"/>
    <dgm:cxn modelId="{5CC3F043-155C-4782-BFC0-4E2DB4F6FE08}" type="presParOf" srcId="{27BA7BC6-2F46-4465-BE0C-22DCCB5DAFE0}" destId="{9730E66D-6C75-4159-9826-B585704D73A0}" srcOrd="0" destOrd="0" presId="urn:microsoft.com/office/officeart/2008/layout/LinedList"/>
    <dgm:cxn modelId="{35B5E4A7-0B29-4B5F-AC99-896C7A66F2E4}" type="presParOf" srcId="{27BA7BC6-2F46-4465-BE0C-22DCCB5DAFE0}" destId="{187D0CDF-C9DE-4EA5-BF9B-F84AD2D7180B}" srcOrd="1" destOrd="0" presId="urn:microsoft.com/office/officeart/2008/layout/LinedList"/>
    <dgm:cxn modelId="{89711A02-4231-4339-B473-E7A0E580CAEE}" type="presParOf" srcId="{27BA7BC6-2F46-4465-BE0C-22DCCB5DAFE0}" destId="{AB7FF3FA-AE30-4215-A14A-33383E3B7C3B}" srcOrd="2" destOrd="0" presId="urn:microsoft.com/office/officeart/2008/layout/LinedList"/>
    <dgm:cxn modelId="{0E4E4A1F-5A19-4C97-B182-0F8A539B5C06}" type="presParOf" srcId="{D82DAA90-6962-4166-8D15-ABC659AA7335}" destId="{79A8EDC1-BC23-418F-AD5D-477BCF1FE9BD}" srcOrd="8" destOrd="0" presId="urn:microsoft.com/office/officeart/2008/layout/LinedList"/>
    <dgm:cxn modelId="{ACF2B3FC-1712-4B9F-93CE-F45DD1C9A47E}" type="presParOf" srcId="{D82DAA90-6962-4166-8D15-ABC659AA7335}" destId="{4094FC4D-FEFC-4CCF-85E4-A72F26F694E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</a:t>
          </a:r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검증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b="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735BD1B1-FA73-4D5B-8163-9D065DE32C7A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예측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25B8D702-B1F5-4D8A-BFC5-D7C4C7BF1ED2}" type="par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2A650313-D91A-4EC2-97BC-25039EBBECAB}" type="sib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27BA7BC6-2F46-4465-BE0C-22DCCB5DAFE0}" type="pres">
      <dgm:prSet presAssocID="{735BD1B1-FA73-4D5B-8163-9D065DE32C7A}" presName="horz2" presStyleCnt="0"/>
      <dgm:spPr/>
    </dgm:pt>
    <dgm:pt modelId="{9730E66D-6C75-4159-9826-B585704D73A0}" type="pres">
      <dgm:prSet presAssocID="{735BD1B1-FA73-4D5B-8163-9D065DE32C7A}" presName="horzSpace2" presStyleCnt="0"/>
      <dgm:spPr/>
    </dgm:pt>
    <dgm:pt modelId="{187D0CDF-C9DE-4EA5-BF9B-F84AD2D7180B}" type="pres">
      <dgm:prSet presAssocID="{735BD1B1-FA73-4D5B-8163-9D065DE32C7A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7FF3FA-AE30-4215-A14A-33383E3B7C3B}" type="pres">
      <dgm:prSet presAssocID="{735BD1B1-FA73-4D5B-8163-9D065DE32C7A}" presName="vert2" presStyleCnt="0"/>
      <dgm:spPr/>
    </dgm:pt>
    <dgm:pt modelId="{79A8EDC1-BC23-418F-AD5D-477BCF1FE9BD}" type="pres">
      <dgm:prSet presAssocID="{735BD1B1-FA73-4D5B-8163-9D065DE32C7A}" presName="thinLine2b" presStyleLbl="callout" presStyleIdx="2" presStyleCnt="3"/>
      <dgm:spPr/>
    </dgm:pt>
    <dgm:pt modelId="{4094FC4D-FEFC-4CCF-85E4-A72F26F694EA}" type="pres">
      <dgm:prSet presAssocID="{735BD1B1-FA73-4D5B-8163-9D065DE32C7A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86BDF9BE-4699-46FE-A9BC-8CA91429224B}" srcId="{64CC74A9-1640-48A9-A4D7-3765570643B5}" destId="{735BD1B1-FA73-4D5B-8163-9D065DE32C7A}" srcOrd="2" destOrd="0" parTransId="{25B8D702-B1F5-4D8A-BFC5-D7C4C7BF1ED2}" sibTransId="{2A650313-D91A-4EC2-97BC-25039EBBECAB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B059E4D5-8EA6-4D4E-AE83-241AE44E59FA}" type="presOf" srcId="{735BD1B1-FA73-4D5B-8163-9D065DE32C7A}" destId="{187D0CDF-C9DE-4EA5-BF9B-F84AD2D7180B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219EECE0-2490-4D4D-AFAA-6F67BEAEE312}" type="presParOf" srcId="{D82DAA90-6962-4166-8D15-ABC659AA7335}" destId="{27BA7BC6-2F46-4465-BE0C-22DCCB5DAFE0}" srcOrd="7" destOrd="0" presId="urn:microsoft.com/office/officeart/2008/layout/LinedList"/>
    <dgm:cxn modelId="{5CC3F043-155C-4782-BFC0-4E2DB4F6FE08}" type="presParOf" srcId="{27BA7BC6-2F46-4465-BE0C-22DCCB5DAFE0}" destId="{9730E66D-6C75-4159-9826-B585704D73A0}" srcOrd="0" destOrd="0" presId="urn:microsoft.com/office/officeart/2008/layout/LinedList"/>
    <dgm:cxn modelId="{35B5E4A7-0B29-4B5F-AC99-896C7A66F2E4}" type="presParOf" srcId="{27BA7BC6-2F46-4465-BE0C-22DCCB5DAFE0}" destId="{187D0CDF-C9DE-4EA5-BF9B-F84AD2D7180B}" srcOrd="1" destOrd="0" presId="urn:microsoft.com/office/officeart/2008/layout/LinedList"/>
    <dgm:cxn modelId="{89711A02-4231-4339-B473-E7A0E580CAEE}" type="presParOf" srcId="{27BA7BC6-2F46-4465-BE0C-22DCCB5DAFE0}" destId="{AB7FF3FA-AE30-4215-A14A-33383E3B7C3B}" srcOrd="2" destOrd="0" presId="urn:microsoft.com/office/officeart/2008/layout/LinedList"/>
    <dgm:cxn modelId="{0E4E4A1F-5A19-4C97-B182-0F8A539B5C06}" type="presParOf" srcId="{D82DAA90-6962-4166-8D15-ABC659AA7335}" destId="{79A8EDC1-BC23-418F-AD5D-477BCF1FE9BD}" srcOrd="8" destOrd="0" presId="urn:microsoft.com/office/officeart/2008/layout/LinedList"/>
    <dgm:cxn modelId="{ACF2B3FC-1712-4B9F-93CE-F45DD1C9A47E}" type="presParOf" srcId="{D82DAA90-6962-4166-8D15-ABC659AA7335}" destId="{4094FC4D-FEFC-4CCF-85E4-A72F26F694E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설명력 검증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b="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b="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735BD1B1-FA73-4D5B-8163-9D065DE32C7A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B8D702-B1F5-4D8A-BFC5-D7C4C7BF1ED2}" type="par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2A650313-D91A-4EC2-97BC-25039EBBECAB}" type="sibTrans" cxnId="{86BDF9BE-4699-46FE-A9BC-8CA91429224B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27BA7BC6-2F46-4465-BE0C-22DCCB5DAFE0}" type="pres">
      <dgm:prSet presAssocID="{735BD1B1-FA73-4D5B-8163-9D065DE32C7A}" presName="horz2" presStyleCnt="0"/>
      <dgm:spPr/>
    </dgm:pt>
    <dgm:pt modelId="{9730E66D-6C75-4159-9826-B585704D73A0}" type="pres">
      <dgm:prSet presAssocID="{735BD1B1-FA73-4D5B-8163-9D065DE32C7A}" presName="horzSpace2" presStyleCnt="0"/>
      <dgm:spPr/>
    </dgm:pt>
    <dgm:pt modelId="{187D0CDF-C9DE-4EA5-BF9B-F84AD2D7180B}" type="pres">
      <dgm:prSet presAssocID="{735BD1B1-FA73-4D5B-8163-9D065DE32C7A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AB7FF3FA-AE30-4215-A14A-33383E3B7C3B}" type="pres">
      <dgm:prSet presAssocID="{735BD1B1-FA73-4D5B-8163-9D065DE32C7A}" presName="vert2" presStyleCnt="0"/>
      <dgm:spPr/>
    </dgm:pt>
    <dgm:pt modelId="{79A8EDC1-BC23-418F-AD5D-477BCF1FE9BD}" type="pres">
      <dgm:prSet presAssocID="{735BD1B1-FA73-4D5B-8163-9D065DE32C7A}" presName="thinLine2b" presStyleLbl="callout" presStyleIdx="2" presStyleCnt="3"/>
      <dgm:spPr/>
    </dgm:pt>
    <dgm:pt modelId="{4094FC4D-FEFC-4CCF-85E4-A72F26F694EA}" type="pres">
      <dgm:prSet presAssocID="{735BD1B1-FA73-4D5B-8163-9D065DE32C7A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86BDF9BE-4699-46FE-A9BC-8CA91429224B}" srcId="{64CC74A9-1640-48A9-A4D7-3765570643B5}" destId="{735BD1B1-FA73-4D5B-8163-9D065DE32C7A}" srcOrd="2" destOrd="0" parTransId="{25B8D702-B1F5-4D8A-BFC5-D7C4C7BF1ED2}" sibTransId="{2A650313-D91A-4EC2-97BC-25039EBBECAB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B059E4D5-8EA6-4D4E-AE83-241AE44E59FA}" type="presOf" srcId="{735BD1B1-FA73-4D5B-8163-9D065DE32C7A}" destId="{187D0CDF-C9DE-4EA5-BF9B-F84AD2D7180B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219EECE0-2490-4D4D-AFAA-6F67BEAEE312}" type="presParOf" srcId="{D82DAA90-6962-4166-8D15-ABC659AA7335}" destId="{27BA7BC6-2F46-4465-BE0C-22DCCB5DAFE0}" srcOrd="7" destOrd="0" presId="urn:microsoft.com/office/officeart/2008/layout/LinedList"/>
    <dgm:cxn modelId="{5CC3F043-155C-4782-BFC0-4E2DB4F6FE08}" type="presParOf" srcId="{27BA7BC6-2F46-4465-BE0C-22DCCB5DAFE0}" destId="{9730E66D-6C75-4159-9826-B585704D73A0}" srcOrd="0" destOrd="0" presId="urn:microsoft.com/office/officeart/2008/layout/LinedList"/>
    <dgm:cxn modelId="{35B5E4A7-0B29-4B5F-AC99-896C7A66F2E4}" type="presParOf" srcId="{27BA7BC6-2F46-4465-BE0C-22DCCB5DAFE0}" destId="{187D0CDF-C9DE-4EA5-BF9B-F84AD2D7180B}" srcOrd="1" destOrd="0" presId="urn:microsoft.com/office/officeart/2008/layout/LinedList"/>
    <dgm:cxn modelId="{89711A02-4231-4339-B473-E7A0E580CAEE}" type="presParOf" srcId="{27BA7BC6-2F46-4465-BE0C-22DCCB5DAFE0}" destId="{AB7FF3FA-AE30-4215-A14A-33383E3B7C3B}" srcOrd="2" destOrd="0" presId="urn:microsoft.com/office/officeart/2008/layout/LinedList"/>
    <dgm:cxn modelId="{0E4E4A1F-5A19-4C97-B182-0F8A539B5C06}" type="presParOf" srcId="{D82DAA90-6962-4166-8D15-ABC659AA7335}" destId="{79A8EDC1-BC23-418F-AD5D-477BCF1FE9BD}" srcOrd="8" destOrd="0" presId="urn:microsoft.com/office/officeart/2008/layout/LinedList"/>
    <dgm:cxn modelId="{ACF2B3FC-1712-4B9F-93CE-F45DD1C9A47E}" type="presParOf" srcId="{D82DAA90-6962-4166-8D15-ABC659AA7335}" destId="{4094FC4D-FEFC-4CCF-85E4-A72F26F694E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575270B3-0F53-4448-8224-29F73370B52E}">
      <dgm:prSet phldrT="[텍스트]"/>
      <dgm:spPr/>
      <dgm:t>
        <a:bodyPr/>
        <a:lstStyle/>
        <a:p>
          <a:pPr latinLnBrk="1"/>
          <a:r>
            <a:rPr lang="en-US" altLang="ko-KR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8C9F6F7-7C81-442F-96C3-6679BB2468D4}" type="par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7AE30170-51AD-4E88-AF2A-8227211435E5}" type="sibTrans" cxnId="{5E15C2A9-75A1-4C74-B338-11C761115371}">
      <dgm:prSet/>
      <dgm:spPr/>
      <dgm:t>
        <a:bodyPr/>
        <a:lstStyle/>
        <a:p>
          <a:pPr latinLnBrk="1"/>
          <a:endParaRPr lang="ko-KR" altLang="en-US"/>
        </a:p>
      </dgm:t>
    </dgm:pt>
    <dgm:pt modelId="{FCA242C3-93A5-479D-AA7D-63E4DCA1B05F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E290572B-A557-466A-A846-DE6C50DC69D5}" type="par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0319EBCB-EF75-42BC-BF08-8394CCD8A48E}" type="sibTrans" cxnId="{A03D4FB2-6DAA-4824-A05F-DADE0933C7E2}">
      <dgm:prSet/>
      <dgm:spPr/>
      <dgm:t>
        <a:bodyPr/>
        <a:lstStyle/>
        <a:p>
          <a:pPr latinLnBrk="1"/>
          <a:endParaRPr lang="ko-KR" altLang="en-US"/>
        </a:p>
      </dgm:t>
    </dgm:pt>
    <dgm:pt modelId="{79B86E32-5535-4CE8-A696-9A061C4BF197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DDB9B5A3-3EE7-44F6-B12A-BC4F571B9BF1}" type="par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FBA68E70-6AFA-44C0-81ED-F0746BC337AE}" type="sibTrans" cxnId="{00960156-1169-4481-9B07-F8DE86E047D6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703C1FB9-C820-4AEF-B21F-A01893FED0A2}" type="pres">
      <dgm:prSet presAssocID="{575270B3-0F53-4448-8224-29F73370B5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6740EE-807A-4D98-B21B-41BF13D15E5D}" type="pres">
      <dgm:prSet presAssocID="{575270B3-0F53-4448-8224-29F73370B52E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B25965-2895-46D7-B119-79B0D20AD861}" type="pres">
      <dgm:prSet presAssocID="{E786FB4A-D5AE-47E9-9B47-2078CE76F80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03D4FB2-6DAA-4824-A05F-DADE0933C7E2}" srcId="{575270B3-0F53-4448-8224-29F73370B52E}" destId="{FCA242C3-93A5-479D-AA7D-63E4DCA1B05F}" srcOrd="0" destOrd="0" parTransId="{E290572B-A557-466A-A846-DE6C50DC69D5}" sibTransId="{0319EBCB-EF75-42BC-BF08-8394CCD8A48E}"/>
    <dgm:cxn modelId="{5E15C2A9-75A1-4C74-B338-11C761115371}" srcId="{B139C8CB-1037-480F-B7FE-1EE949F240B3}" destId="{575270B3-0F53-4448-8224-29F73370B52E}" srcOrd="2" destOrd="0" parTransId="{78C9F6F7-7C81-442F-96C3-6679BB2468D4}" sibTransId="{7AE30170-51AD-4E88-AF2A-8227211435E5}"/>
    <dgm:cxn modelId="{FE2A2698-14B1-48A9-9ACC-5EDC3348CAA6}" type="presOf" srcId="{FCA242C3-93A5-479D-AA7D-63E4DCA1B05F}" destId="{BD6740EE-807A-4D98-B21B-41BF13D15E5D}" srcOrd="0" destOrd="0" presId="urn:microsoft.com/office/officeart/2005/8/layout/vList2"/>
    <dgm:cxn modelId="{DD59AA09-DDBF-4740-91D4-5BA47DA2F503}" type="presOf" srcId="{575270B3-0F53-4448-8224-29F73370B52E}" destId="{703C1FB9-C820-4AEF-B21F-A01893FED0A2}" srcOrd="0" destOrd="0" presId="urn:microsoft.com/office/officeart/2005/8/layout/vList2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DF4231E5-94E4-4051-8BA4-70DA24BE02AE}" srcId="{B139C8CB-1037-480F-B7FE-1EE949F240B3}" destId="{E786FB4A-D5AE-47E9-9B47-2078CE76F805}" srcOrd="3" destOrd="0" parTransId="{2E2BB412-EA92-4C0A-9B20-0DBEC93A33BC}" sibTransId="{BFA01344-1B9C-4CE7-A845-C3962E971497}"/>
    <dgm:cxn modelId="{36082E8F-0D01-42B1-9E81-BEF1D1005431}" type="presOf" srcId="{79B86E32-5535-4CE8-A696-9A061C4BF197}" destId="{BD6740EE-807A-4D98-B21B-41BF13D15E5D}" srcOrd="0" destOrd="1" presId="urn:microsoft.com/office/officeart/2005/8/layout/vList2"/>
    <dgm:cxn modelId="{00960156-1169-4481-9B07-F8DE86E047D6}" srcId="{575270B3-0F53-4448-8224-29F73370B52E}" destId="{79B86E32-5535-4CE8-A696-9A061C4BF197}" srcOrd="1" destOrd="0" parTransId="{DDB9B5A3-3EE7-44F6-B12A-BC4F571B9BF1}" sibTransId="{FBA68E70-6AFA-44C0-81ED-F0746BC337AE}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6D0CFAEF-D145-4BC5-9787-52A1B5FD6B63}" type="presParOf" srcId="{61D470FD-3709-4BF2-8C0B-C5507B4B2088}" destId="{703C1FB9-C820-4AEF-B21F-A01893FED0A2}" srcOrd="4" destOrd="0" presId="urn:microsoft.com/office/officeart/2005/8/layout/vList2"/>
    <dgm:cxn modelId="{74404E26-51A8-4EE1-9D5D-FE948FC4CA23}" type="presParOf" srcId="{61D470FD-3709-4BF2-8C0B-C5507B4B2088}" destId="{BD6740EE-807A-4D98-B21B-41BF13D15E5D}" srcOrd="5" destOrd="0" presId="urn:microsoft.com/office/officeart/2005/8/layout/vList2"/>
    <dgm:cxn modelId="{5406912E-F706-40A8-8D59-44CD7EF89138}" type="presParOf" srcId="{61D470FD-3709-4BF2-8C0B-C5507B4B2088}" destId="{AEB25965-2895-46D7-B119-79B0D20AD8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 분석을 통한 모델 개선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3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smtClean="0"/>
            <a:t>Regression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ACAEC142-B26A-4B95-A895-E2A4F182B52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분산 분석을 통한 모델 해석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8E3C35DA-3063-4183-8CB5-B48BF4A424C6}" type="par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D4317AA5-CB90-43EE-B66F-A8154E977FF1}" type="sibTrans" cxnId="{D456AAA8-C93F-403D-ACDF-D507063733BD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42CF15CA-C15C-47DD-97C0-75CFEF91AC53}" type="pres">
      <dgm:prSet presAssocID="{ACAEC142-B26A-4B95-A895-E2A4F182B521}" presName="horz2" presStyleCnt="0"/>
      <dgm:spPr/>
    </dgm:pt>
    <dgm:pt modelId="{DFA4E780-91A0-425F-AE4B-C10BEB326128}" type="pres">
      <dgm:prSet presAssocID="{ACAEC142-B26A-4B95-A895-E2A4F182B521}" presName="horzSpace2" presStyleCnt="0"/>
      <dgm:spPr/>
    </dgm:pt>
    <dgm:pt modelId="{A148AF3A-E4B7-40F3-B6B1-C7651A596807}" type="pres">
      <dgm:prSet presAssocID="{ACAEC142-B26A-4B95-A895-E2A4F182B521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279763A-FD36-4EE3-9717-CA818759B893}" type="pres">
      <dgm:prSet presAssocID="{ACAEC142-B26A-4B95-A895-E2A4F182B521}" presName="vert2" presStyleCnt="0"/>
      <dgm:spPr/>
    </dgm:pt>
    <dgm:pt modelId="{8EAA9CE6-F088-4539-B821-662046F2D5FC}" type="pres">
      <dgm:prSet presAssocID="{ACAEC142-B26A-4B95-A895-E2A4F182B521}" presName="thinLine2b" presStyleLbl="callout" presStyleIdx="2" presStyleCnt="3"/>
      <dgm:spPr/>
    </dgm:pt>
    <dgm:pt modelId="{BD8952E7-2397-4488-A8BA-E6F493DB1201}" type="pres">
      <dgm:prSet presAssocID="{ACAEC142-B26A-4B95-A895-E2A4F182B521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D456AAA8-C93F-403D-ACDF-D507063733BD}" srcId="{64CC74A9-1640-48A9-A4D7-3765570643B5}" destId="{ACAEC142-B26A-4B95-A895-E2A4F182B521}" srcOrd="2" destOrd="0" parTransId="{8E3C35DA-3063-4183-8CB5-B48BF4A424C6}" sibTransId="{D4317AA5-CB90-43EE-B66F-A8154E977FF1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5BD1EC3D-93DB-44C4-ABBA-0AF2776E1F4F}" type="presOf" srcId="{ACAEC142-B26A-4B95-A895-E2A4F182B521}" destId="{A148AF3A-E4B7-40F3-B6B1-C7651A596807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17E1F1CC-483B-4875-B137-AD9BBFCA0698}" type="presParOf" srcId="{D82DAA90-6962-4166-8D15-ABC659AA7335}" destId="{42CF15CA-C15C-47DD-97C0-75CFEF91AC53}" srcOrd="7" destOrd="0" presId="urn:microsoft.com/office/officeart/2008/layout/LinedList"/>
    <dgm:cxn modelId="{E0DC3A99-8532-499D-8103-A97477224E58}" type="presParOf" srcId="{42CF15CA-C15C-47DD-97C0-75CFEF91AC53}" destId="{DFA4E780-91A0-425F-AE4B-C10BEB326128}" srcOrd="0" destOrd="0" presId="urn:microsoft.com/office/officeart/2008/layout/LinedList"/>
    <dgm:cxn modelId="{4D1785EF-D1D3-4E27-8B74-952289AC7D00}" type="presParOf" srcId="{42CF15CA-C15C-47DD-97C0-75CFEF91AC53}" destId="{A148AF3A-E4B7-40F3-B6B1-C7651A596807}" srcOrd="1" destOrd="0" presId="urn:microsoft.com/office/officeart/2008/layout/LinedList"/>
    <dgm:cxn modelId="{366E1145-9582-4049-879F-37812A8155AA}" type="presParOf" srcId="{42CF15CA-C15C-47DD-97C0-75CFEF91AC53}" destId="{0279763A-FD36-4EE3-9717-CA818759B893}" srcOrd="2" destOrd="0" presId="urn:microsoft.com/office/officeart/2008/layout/LinedList"/>
    <dgm:cxn modelId="{7A551B1C-7056-4CF6-BF21-4F97FB8FEFCC}" type="presParOf" srcId="{D82DAA90-6962-4166-8D15-ABC659AA7335}" destId="{8EAA9CE6-F088-4539-B821-662046F2D5FC}" srcOrd="8" destOrd="0" presId="urn:microsoft.com/office/officeart/2008/layout/LinedList"/>
    <dgm:cxn modelId="{97BFEFB5-37DF-44A9-975E-2AD2B259F216}" type="presParOf" srcId="{D82DAA90-6962-4166-8D15-ABC659AA7335}" destId="{BD8952E7-2397-4488-A8BA-E6F493DB120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3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accent1"/>
              </a:solidFill>
              <a:effectLst/>
            </a:rPr>
            <a:t>모델 계산 및 테스트</a:t>
          </a:r>
          <a:endParaRPr lang="ko-KR" altLang="en-US" sz="5300" b="0" kern="1200" dirty="0">
            <a:solidFill>
              <a:schemeClr val="accent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분산 분석을 통한 모델 해석</a:t>
          </a:r>
          <a:endParaRPr lang="ko-KR" altLang="en-US" sz="5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8EAA9CE6-F088-4539-B821-662046F2D5FC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랜덤 데이터 </a:t>
          </a:r>
          <a:r>
            <a:rPr lang="ko-KR" altLang="en-US" sz="5800" b="1" kern="1200" dirty="0" err="1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회귀식</a:t>
          </a: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계산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모델 </a:t>
          </a: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검증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0CDF-C9DE-4EA5-BF9B-F84AD2D7180B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79A8EDC1-BC23-418F-AD5D-477BCF1FE9BD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sz="5800" b="0" kern="120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</a:t>
          </a: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검증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0CDF-C9DE-4EA5-BF9B-F84AD2D7180B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예측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79A8EDC1-BC23-418F-AD5D-477BCF1FE9BD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랜덤 데이터 </a:t>
          </a:r>
          <a:r>
            <a:rPr lang="ko-KR" altLang="en-US" sz="5800" b="0" kern="1200" dirty="0" err="1" smtClean="0">
              <a:solidFill>
                <a:schemeClr val="accent1"/>
              </a:solidFill>
              <a:effectLst/>
            </a:rPr>
            <a:t>회귀식</a:t>
          </a: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 계산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설명력 검증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D0CDF-C9DE-4EA5-BF9B-F84AD2D7180B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예측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79A8EDC1-BC23-418F-AD5D-477BCF1FE9BD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51006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96594"/>
        <a:ext cx="9604153" cy="842703"/>
      </dsp:txXfrm>
    </dsp:sp>
    <dsp:sp modelId="{34EF920E-7E66-403F-9B9C-76F0C5B6341B}">
      <dsp:nvSpPr>
        <dsp:cNvPr id="0" name=""/>
        <dsp:cNvSpPr/>
      </dsp:nvSpPr>
      <dsp:spPr>
        <a:xfrm>
          <a:off x="0" y="108856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6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1134153"/>
        <a:ext cx="9604153" cy="842703"/>
      </dsp:txXfrm>
    </dsp:sp>
    <dsp:sp modelId="{703C1FB9-C820-4AEF-B21F-A01893FED0A2}">
      <dsp:nvSpPr>
        <dsp:cNvPr id="0" name=""/>
        <dsp:cNvSpPr/>
      </dsp:nvSpPr>
      <dsp:spPr>
        <a:xfrm>
          <a:off x="0" y="2126125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Multiple Regression</a:t>
          </a:r>
          <a:endParaRPr lang="ko-KR" altLang="en-US" sz="36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2171713"/>
        <a:ext cx="9604153" cy="842703"/>
      </dsp:txXfrm>
    </dsp:sp>
    <dsp:sp modelId="{BD6740EE-807A-4D98-B21B-41BF13D15E5D}">
      <dsp:nvSpPr>
        <dsp:cNvPr id="0" name=""/>
        <dsp:cNvSpPr/>
      </dsp:nvSpPr>
      <dsp:spPr>
        <a:xfrm>
          <a:off x="0" y="3060004"/>
          <a:ext cx="9695329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827" tIns="45720" rIns="256032" bIns="45720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사용법</a:t>
          </a:r>
          <a:endParaRPr lang="ko-KR" altLang="en-US" sz="28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8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28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0" y="3060004"/>
        <a:ext cx="9695329" cy="1024650"/>
      </dsp:txXfrm>
    </dsp:sp>
    <dsp:sp modelId="{AEB25965-2895-46D7-B119-79B0D20AD861}">
      <dsp:nvSpPr>
        <dsp:cNvPr id="0" name=""/>
        <dsp:cNvSpPr/>
      </dsp:nvSpPr>
      <dsp:spPr>
        <a:xfrm>
          <a:off x="0" y="4084654"/>
          <a:ext cx="9695329" cy="933879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6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5588" y="4130242"/>
        <a:ext cx="9604153" cy="8427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5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tx1"/>
              </a:solidFill>
              <a:effectLst/>
            </a:rPr>
            <a:t>모델 계산 및 테스트</a:t>
          </a:r>
          <a:endParaRPr lang="ko-KR" altLang="en-US" sz="53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tx1"/>
              </a:solidFill>
              <a:effectLst/>
            </a:rPr>
            <a:t>분산 분석을 통한 모델 개선</a:t>
          </a:r>
          <a:endParaRPr lang="ko-KR" altLang="en-US" sz="53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8EAA9CE6-F088-4539-B821-662046F2D5FC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200" kern="1200" dirty="0" smtClean="0"/>
            <a:t>Regression</a:t>
          </a:r>
          <a:endParaRPr lang="ko-KR" altLang="en-US" sz="32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3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모델 계산 및 테스트</a:t>
          </a:r>
          <a:endParaRPr lang="ko-KR" altLang="en-US" sz="53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8AF3A-E4B7-40F3-B6B1-C7651A596807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300" b="0" kern="1200" dirty="0" smtClean="0">
              <a:solidFill>
                <a:schemeClr val="tx1"/>
              </a:solidFill>
              <a:effectLst/>
            </a:rPr>
            <a:t>분산 분석을 통한 모델 해석</a:t>
          </a:r>
          <a:endParaRPr lang="ko-KR" altLang="en-US" sz="53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8EAA9CE6-F088-4539-B821-662046F2D5FC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12/18/2015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12/18/2015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Multiple Regression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images.tandf.co.uk/common/jackets/amazon/978143988/97814398873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811" y="369241"/>
            <a:ext cx="3854480" cy="586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편차가 </a:t>
            </a:r>
            <a:r>
              <a:rPr lang="en-US" altLang="ko-KR" b="1" dirty="0" smtClean="0"/>
              <a:t>0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75922"/>
            <a:ext cx="5772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편차가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인 노이즈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36407"/>
            <a:ext cx="5867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편차가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인 노이즈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23406"/>
            <a:ext cx="5819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Least Squares Estimation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16711" y="1282376"/>
            <a:ext cx="34045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절편은 </a:t>
            </a:r>
            <a:r>
              <a:rPr lang="en-US" altLang="ko-KR" b="1" dirty="0" smtClean="0"/>
              <a:t>0 (No Intercept)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46575"/>
            <a:ext cx="4295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676675222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2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0140"/>
          <a:stretch/>
        </p:blipFill>
        <p:spPr>
          <a:xfrm>
            <a:off x="516711" y="1315138"/>
            <a:ext cx="11315700" cy="5110376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요약 통계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95" y="4489834"/>
            <a:ext cx="5102595" cy="3267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283676" y="5307303"/>
            <a:ext cx="4456669" cy="119955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7" idx="3"/>
            <a:endCxn id="9" idx="3"/>
          </p:cNvCxnSpPr>
          <p:nvPr/>
        </p:nvCxnSpPr>
        <p:spPr>
          <a:xfrm flipV="1">
            <a:off x="8740345" y="4617650"/>
            <a:ext cx="453135" cy="1289430"/>
          </a:xfrm>
          <a:prstGeom prst="bentConnector3">
            <a:avLst>
              <a:gd name="adj1" fmla="val 15044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974572" y="4408491"/>
            <a:ext cx="5218908" cy="41831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6711" y="3501081"/>
            <a:ext cx="6872630" cy="774357"/>
          </a:xfrm>
          <a:prstGeom prst="roundRect">
            <a:avLst/>
          </a:prstGeom>
          <a:noFill/>
          <a:ln w="381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36605" y="3188043"/>
            <a:ext cx="6952736" cy="108739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48432" y="2444085"/>
            <a:ext cx="4835611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0</a:t>
            </a:r>
            <a:r>
              <a:rPr lang="ko-KR" altLang="en-US" sz="2400" dirty="0" smtClean="0"/>
              <a:t>을 기준으로 대칭 형태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정규분포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22" name="꺾인 연결선 21"/>
          <p:cNvCxnSpPr>
            <a:endCxn id="24" idx="3"/>
          </p:cNvCxnSpPr>
          <p:nvPr/>
        </p:nvCxnSpPr>
        <p:spPr>
          <a:xfrm flipV="1">
            <a:off x="7389341" y="2749538"/>
            <a:ext cx="1894702" cy="982203"/>
          </a:xfrm>
          <a:prstGeom prst="bentConnector3">
            <a:avLst>
              <a:gd name="adj1" fmla="val 112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4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84093"/>
          <a:stretch/>
        </p:blipFill>
        <p:spPr>
          <a:xfrm>
            <a:off x="516711" y="1299118"/>
            <a:ext cx="11315700" cy="116359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요약 통계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621497" y="2193369"/>
            <a:ext cx="2148467" cy="42335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조정된 결정 계수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557984" y="1722474"/>
            <a:ext cx="1088282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3"/>
            <a:endCxn id="13" idx="0"/>
          </p:cNvCxnSpPr>
          <p:nvPr/>
        </p:nvCxnSpPr>
        <p:spPr>
          <a:xfrm>
            <a:off x="9646266" y="1880915"/>
            <a:ext cx="1049465" cy="31245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95135" y="2551138"/>
            <a:ext cx="3787555" cy="43919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잔차의</a:t>
            </a:r>
            <a:r>
              <a:rPr lang="ko-KR" altLang="en-US" dirty="0" smtClean="0"/>
              <a:t> 정규성 검증에 대한 </a:t>
            </a:r>
            <a:r>
              <a:rPr lang="en-US" altLang="ko-KR" dirty="0" smtClean="0"/>
              <a:t>p-value 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150813" y="2124491"/>
            <a:ext cx="1663673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7" idx="2"/>
            <a:endCxn id="26" idx="3"/>
          </p:cNvCxnSpPr>
          <p:nvPr/>
        </p:nvCxnSpPr>
        <p:spPr>
          <a:xfrm rot="5400000">
            <a:off x="7367988" y="2156074"/>
            <a:ext cx="329365" cy="89996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95135" y="3078762"/>
            <a:ext cx="8499597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잔차가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정규분포를 따른다는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481525762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6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87162"/>
            <a:ext cx="5410200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223053"/>
            <a:ext cx="6953250" cy="1781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247"/>
          <a:stretch/>
        </p:blipFill>
        <p:spPr>
          <a:xfrm>
            <a:off x="516711" y="5111319"/>
            <a:ext cx="7582202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831211022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9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242918615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810871853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2064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savings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faraway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패키지에 저장되어 있는 데이터에는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1960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년에서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1970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년 동안의 국가별 일인당 가처분 소득에 대한 저축률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그에 대응하는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종류의 설명변수의 데이터가 들어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할 때 이 샘플을 선형 모델로 설명가능한지 확인하고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가장 영향력이 있는 설명 변수를 찾아서 더 간단한 모델을 개선하라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473353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data(savings)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3621082"/>
            <a:ext cx="89725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2504653"/>
            <a:ext cx="8972550" cy="2705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6002" y="1429054"/>
            <a:ext cx="3641049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가처분 소득에 대한 개인 저축률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881239" y="3345028"/>
            <a:ext cx="698642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0"/>
            <a:endCxn id="8" idx="3"/>
          </p:cNvCxnSpPr>
          <p:nvPr/>
        </p:nvCxnSpPr>
        <p:spPr>
          <a:xfrm rot="16200000" flipV="1">
            <a:off x="3273546" y="2388013"/>
            <a:ext cx="1610521" cy="30350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96853" y="1323502"/>
            <a:ext cx="322015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15</a:t>
            </a:r>
            <a:r>
              <a:rPr lang="ko-KR" altLang="en-US" dirty="0" smtClean="0"/>
              <a:t>세 미만인 퍼센트 인구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25459" y="3345027"/>
            <a:ext cx="1028866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2" idx="0"/>
            <a:endCxn id="11" idx="1"/>
          </p:cNvCxnSpPr>
          <p:nvPr/>
        </p:nvCxnSpPr>
        <p:spPr>
          <a:xfrm rot="5400000" flipH="1" flipV="1">
            <a:off x="5060336" y="1708511"/>
            <a:ext cx="1716072" cy="155696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927051" y="5549524"/>
            <a:ext cx="2863712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인당 가처분 소득 평균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504987" y="3345027"/>
            <a:ext cx="856030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5" idx="2"/>
            <a:endCxn id="14" idx="3"/>
          </p:cNvCxnSpPr>
          <p:nvPr/>
        </p:nvCxnSpPr>
        <p:spPr>
          <a:xfrm rot="5400000">
            <a:off x="6265349" y="4187323"/>
            <a:ext cx="2193069" cy="114223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547516" y="5549524"/>
            <a:ext cx="2414904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가처분 </a:t>
            </a:r>
            <a:r>
              <a:rPr lang="ko-KR" altLang="en-US" smtClean="0"/>
              <a:t>소득 변화율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47516" y="3345027"/>
            <a:ext cx="856030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3"/>
            <a:endCxn id="17" idx="3"/>
          </p:cNvCxnSpPr>
          <p:nvPr/>
        </p:nvCxnSpPr>
        <p:spPr>
          <a:xfrm>
            <a:off x="9403546" y="3503468"/>
            <a:ext cx="1558874" cy="2351509"/>
          </a:xfrm>
          <a:prstGeom prst="bentConnector3">
            <a:avLst>
              <a:gd name="adj1" fmla="val 11466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96853" y="2024034"/>
            <a:ext cx="322015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75</a:t>
            </a:r>
            <a:r>
              <a:rPr lang="ko-KR" altLang="en-US" dirty="0" smtClean="0"/>
              <a:t>세 초과인 퍼센트 인구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07624" y="3349335"/>
            <a:ext cx="1083139" cy="316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0"/>
            <a:endCxn id="20" idx="1"/>
          </p:cNvCxnSpPr>
          <p:nvPr/>
        </p:nvCxnSpPr>
        <p:spPr>
          <a:xfrm rot="5400000" flipH="1" flipV="1">
            <a:off x="5963099" y="2615582"/>
            <a:ext cx="1019848" cy="44765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9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74419"/>
            <a:ext cx="2219325" cy="371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13" b="5035"/>
          <a:stretch/>
        </p:blipFill>
        <p:spPr>
          <a:xfrm>
            <a:off x="2207740" y="891802"/>
            <a:ext cx="9778313" cy="58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4282975859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9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모델 계산 및 테스트</a:t>
            </a:r>
            <a:endParaRPr lang="ko-KR" altLang="en-US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363804"/>
            <a:ext cx="11125200" cy="442722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919784" y="3583459"/>
            <a:ext cx="1241640" cy="972066"/>
          </a:xfrm>
          <a:prstGeom prst="roundRect">
            <a:avLst>
              <a:gd name="adj" fmla="val 8042"/>
            </a:avLst>
          </a:prstGeom>
          <a:noFill/>
          <a:ln w="381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962767" y="5476326"/>
            <a:ext cx="2679143" cy="35422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733" y="6014770"/>
            <a:ext cx="2343150" cy="3333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371070" y="5918356"/>
            <a:ext cx="6270840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424" y="2638595"/>
            <a:ext cx="1219200" cy="352425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4599768" y="1937612"/>
            <a:ext cx="6509739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8" name="꺾인 연결선 27"/>
          <p:cNvCxnSpPr>
            <a:stCxn id="3" idx="3"/>
            <a:endCxn id="27" idx="3"/>
          </p:cNvCxnSpPr>
          <p:nvPr/>
        </p:nvCxnSpPr>
        <p:spPr>
          <a:xfrm flipV="1">
            <a:off x="8161424" y="2200714"/>
            <a:ext cx="2948083" cy="1868778"/>
          </a:xfrm>
          <a:prstGeom prst="bentConnector3">
            <a:avLst>
              <a:gd name="adj1" fmla="val 107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584820771"/>
              </p:ext>
            </p:extLst>
          </p:nvPr>
        </p:nvGraphicFramePr>
        <p:xfrm>
          <a:off x="655878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9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개선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407125"/>
            <a:ext cx="111061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해석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Just One Predictor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1" y="1982745"/>
            <a:ext cx="7229475" cy="3238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64515" y="6004368"/>
            <a:ext cx="6793172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40508"/>
              </p:ext>
            </p:extLst>
          </p:nvPr>
        </p:nvGraphicFramePr>
        <p:xfrm>
          <a:off x="5235360" y="1407683"/>
          <a:ext cx="16224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Formula" r:id="rId4" imgW="819360" imgH="171720" progId="Equation.Ribbit">
                  <p:embed/>
                </p:oleObj>
              </mc:Choice>
              <mc:Fallback>
                <p:oleObj name="Formula" r:id="rId4" imgW="819360" imgH="17172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5360" y="1407683"/>
                        <a:ext cx="1622425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6046573" y="4843849"/>
            <a:ext cx="1178526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52367" y="4466453"/>
            <a:ext cx="1054443" cy="75479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1360" y="5328865"/>
            <a:ext cx="5198077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모델의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차이가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3" name="꺾인 연결선 12"/>
          <p:cNvCxnSpPr>
            <a:stCxn id="10" idx="1"/>
            <a:endCxn id="11" idx="1"/>
          </p:cNvCxnSpPr>
          <p:nvPr/>
        </p:nvCxnSpPr>
        <p:spPr>
          <a:xfrm rot="10800000" flipV="1">
            <a:off x="601361" y="4843849"/>
            <a:ext cx="1351007" cy="748118"/>
          </a:xfrm>
          <a:prstGeom prst="bentConnector3">
            <a:avLst>
              <a:gd name="adj1" fmla="val 116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1" idx="3"/>
            <a:endCxn id="9" idx="2"/>
          </p:cNvCxnSpPr>
          <p:nvPr/>
        </p:nvCxnSpPr>
        <p:spPr>
          <a:xfrm flipV="1">
            <a:off x="5799437" y="5221245"/>
            <a:ext cx="836399" cy="370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9" idx="3"/>
            <a:endCxn id="7" idx="0"/>
          </p:cNvCxnSpPr>
          <p:nvPr/>
        </p:nvCxnSpPr>
        <p:spPr>
          <a:xfrm>
            <a:off x="7225099" y="5032547"/>
            <a:ext cx="936002" cy="971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231797" y="2513802"/>
            <a:ext cx="6432981" cy="46829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dpi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영향을 미친다고 할 수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4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1" y="5023652"/>
            <a:ext cx="9220200" cy="1133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2090"/>
          <a:stretch/>
        </p:blipFill>
        <p:spPr>
          <a:xfrm>
            <a:off x="601361" y="1285103"/>
            <a:ext cx="8543925" cy="3155092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해석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625016" y="5371373"/>
            <a:ext cx="1196545" cy="3130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" name="꺾인 연결선 13"/>
          <p:cNvCxnSpPr>
            <a:stCxn id="5" idx="3"/>
            <a:endCxn id="22" idx="3"/>
          </p:cNvCxnSpPr>
          <p:nvPr/>
        </p:nvCxnSpPr>
        <p:spPr>
          <a:xfrm flipV="1">
            <a:off x="9821561" y="4658444"/>
            <a:ext cx="1" cy="86944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827374" y="4395342"/>
            <a:ext cx="4994188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설명력이 개선되었다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15049" y="6241746"/>
            <a:ext cx="8872151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통제 불가능한 변인이 많은 연구에는 설명력이 낮게 나온다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96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6711" y="1344296"/>
            <a:ext cx="11082813" cy="10627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sz="2800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install.packages</a:t>
            </a:r>
            <a:r>
              <a:rPr lang="ko-KR" altLang="ko-KR" sz="28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ko-KR" altLang="ko-KR" sz="2800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faraway</a:t>
            </a:r>
            <a:r>
              <a:rPr lang="ko-KR" altLang="ko-KR" sz="28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</a:t>
            </a:r>
            <a:endParaRPr lang="en-US" altLang="ko-KR" sz="2800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library(faraway)</a:t>
            </a:r>
            <a:r>
              <a:rPr lang="ko-KR" altLang="ko-KR" sz="2800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800" dirty="0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2919" y="2666842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데이터를 다운 받는다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917" y="3450159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분산 분석을 통한 모델 해석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Paired Predictor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865769"/>
              </p:ext>
            </p:extLst>
          </p:nvPr>
        </p:nvGraphicFramePr>
        <p:xfrm>
          <a:off x="5364205" y="1407683"/>
          <a:ext cx="27289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Formula" r:id="rId3" imgW="1378080" imgH="171720" progId="Equation.Ribbit">
                  <p:embed/>
                </p:oleObj>
              </mc:Choice>
              <mc:Fallback>
                <p:oleObj name="Formula" r:id="rId3" imgW="1378080" imgH="171720" progId="Equation.Ribbit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4205" y="1407683"/>
                        <a:ext cx="2728913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61" y="1968199"/>
            <a:ext cx="6505575" cy="29051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1361" y="5230841"/>
            <a:ext cx="6793172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326660" y="4519097"/>
            <a:ext cx="780276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1" name="꺾인 연결선 10"/>
          <p:cNvCxnSpPr>
            <a:stCxn id="10" idx="3"/>
            <a:endCxn id="9" idx="3"/>
          </p:cNvCxnSpPr>
          <p:nvPr/>
        </p:nvCxnSpPr>
        <p:spPr>
          <a:xfrm>
            <a:off x="7106936" y="4707795"/>
            <a:ext cx="287597" cy="786148"/>
          </a:xfrm>
          <a:prstGeom prst="bentConnector3">
            <a:avLst>
              <a:gd name="adj1" fmla="val 179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분산 분석을 통한 모델 해석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b="76857"/>
          <a:stretch/>
        </p:blipFill>
        <p:spPr>
          <a:xfrm>
            <a:off x="516711" y="1297974"/>
            <a:ext cx="11229975" cy="168412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83338" b="135"/>
          <a:stretch/>
        </p:blipFill>
        <p:spPr>
          <a:xfrm>
            <a:off x="516710" y="4151871"/>
            <a:ext cx="11229975" cy="1202724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501449" y="4671157"/>
            <a:ext cx="1213020" cy="3130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4" name="꺾인 연결선 13"/>
          <p:cNvCxnSpPr>
            <a:stCxn id="13" idx="3"/>
            <a:endCxn id="15" idx="3"/>
          </p:cNvCxnSpPr>
          <p:nvPr/>
        </p:nvCxnSpPr>
        <p:spPr>
          <a:xfrm flipH="1" flipV="1">
            <a:off x="9327291" y="3764485"/>
            <a:ext cx="387178" cy="1063191"/>
          </a:xfrm>
          <a:prstGeom prst="bentConnector3">
            <a:avLst>
              <a:gd name="adj1" fmla="val -590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110680" y="3501383"/>
            <a:ext cx="5216611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모델의 설명력이 개선되지 않았다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2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1" y="1971803"/>
            <a:ext cx="7496175" cy="32766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분산 분석을 통한 모델 해석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a Subspace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79" y="1348946"/>
            <a:ext cx="6381750" cy="457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179" y="1869989"/>
            <a:ext cx="2343150" cy="4667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02723" y="5383426"/>
            <a:ext cx="6578987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같다는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기각할 수 없다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30314" y="4840373"/>
            <a:ext cx="780276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2" name="꺾인 연결선 21"/>
          <p:cNvCxnSpPr>
            <a:stCxn id="21" idx="3"/>
            <a:endCxn id="19" idx="3"/>
          </p:cNvCxnSpPr>
          <p:nvPr/>
        </p:nvCxnSpPr>
        <p:spPr>
          <a:xfrm>
            <a:off x="7510590" y="5029071"/>
            <a:ext cx="271120" cy="617457"/>
          </a:xfrm>
          <a:prstGeom prst="bentConnector3">
            <a:avLst>
              <a:gd name="adj1" fmla="val 184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202723" y="6044653"/>
            <a:ext cx="10316606" cy="5262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늙은 사람과 젊은 사람을 구분해서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해석해야 할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뚜렷한 증거가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00865" y="3608173"/>
            <a:ext cx="2504303" cy="3295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8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61" y="1936699"/>
            <a:ext cx="8286750" cy="295275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/>
              <a:t>분산 분석을 통한 모델 해석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1361" y="1285103"/>
            <a:ext cx="4407243" cy="58488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Testing a Subspace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50076" y="5383426"/>
            <a:ext cx="5631634" cy="52620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91416" y="4512053"/>
            <a:ext cx="1019173" cy="37739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2" name="꺾인 연결선 21"/>
          <p:cNvCxnSpPr>
            <a:stCxn id="21" idx="3"/>
            <a:endCxn id="19" idx="3"/>
          </p:cNvCxnSpPr>
          <p:nvPr/>
        </p:nvCxnSpPr>
        <p:spPr>
          <a:xfrm>
            <a:off x="7510589" y="4700751"/>
            <a:ext cx="271121" cy="945777"/>
          </a:xfrm>
          <a:prstGeom prst="bentConnector3">
            <a:avLst>
              <a:gd name="adj1" fmla="val 184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2800865" y="3591697"/>
            <a:ext cx="2092411" cy="3295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68" y="1363678"/>
            <a:ext cx="6248400" cy="3905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0527957" y="1332878"/>
            <a:ext cx="609600" cy="42132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318" y="1828615"/>
            <a:ext cx="16192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6636734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9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6"/>
            <a:ext cx="11128442" cy="206420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gala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faraway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패키지에 저장되어 있는 데이터는 갈라파고스 각 섬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샘플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있는 거북이의 종의 수와 그에 대응하는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설명변수의 데이터가 들어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거북이의 종의 수를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할 때 이 샘플을 선형 모델로 설명가능한지 확인하고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outcome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가장 영향력이 있는 설명 변수를 찾아서 더 간단한 모델로 바꾸어라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473353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data(gala)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3474634"/>
            <a:ext cx="7111527" cy="30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70215328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03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en-US" altLang="ko-KR" dirty="0" smtClean="0"/>
              <a:t>Notation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75" y="1313049"/>
            <a:ext cx="5848350" cy="466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94" y="2667250"/>
            <a:ext cx="1590675" cy="5524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924" y="4305940"/>
            <a:ext cx="3724275" cy="1781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927" y="3766348"/>
            <a:ext cx="5572125" cy="4381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3086" y="1881216"/>
            <a:ext cx="279249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Intercept</a:t>
            </a:r>
            <a:endParaRPr lang="ko-KR" altLang="en-US" sz="2400" dirty="0"/>
          </a:p>
        </p:txBody>
      </p:sp>
      <p:cxnSp>
        <p:nvCxnSpPr>
          <p:cNvPr id="4" name="꺾인 연결선 3"/>
          <p:cNvCxnSpPr>
            <a:stCxn id="14" idx="2"/>
            <a:endCxn id="8" idx="1"/>
          </p:cNvCxnSpPr>
          <p:nvPr/>
        </p:nvCxnSpPr>
        <p:spPr>
          <a:xfrm rot="16200000" flipH="1">
            <a:off x="3742651" y="1756234"/>
            <a:ext cx="406896" cy="4539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456020" y="1313049"/>
            <a:ext cx="526183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6711" y="2513590"/>
            <a:ext cx="3137116" cy="94230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coefficient</a:t>
            </a:r>
          </a:p>
          <a:p>
            <a:pPr algn="ctr"/>
            <a:r>
              <a:rPr lang="en-US" altLang="ko-KR" sz="2400" dirty="0" smtClean="0"/>
              <a:t>unknown </a:t>
            </a:r>
            <a:r>
              <a:rPr lang="en-US" altLang="ko-KR" sz="2400" dirty="0" smtClean="0">
                <a:solidFill>
                  <a:srgbClr val="FF0000"/>
                </a:solidFill>
              </a:rPr>
              <a:t>parameter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25" idx="2"/>
            <a:endCxn id="23" idx="3"/>
          </p:cNvCxnSpPr>
          <p:nvPr/>
        </p:nvCxnSpPr>
        <p:spPr>
          <a:xfrm rot="5400000" flipH="1">
            <a:off x="4771194" y="1867375"/>
            <a:ext cx="149232" cy="2383966"/>
          </a:xfrm>
          <a:prstGeom prst="bentConnector4">
            <a:avLst>
              <a:gd name="adj1" fmla="val -153184"/>
              <a:gd name="adj2" fmla="val 53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5889938" y="2667250"/>
            <a:ext cx="295709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892199" y="1852239"/>
            <a:ext cx="1211460" cy="6109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error</a:t>
            </a:r>
            <a:endParaRPr lang="ko-KR" altLang="en-US" sz="2400" dirty="0"/>
          </a:p>
        </p:txBody>
      </p:sp>
      <p:cxnSp>
        <p:nvCxnSpPr>
          <p:cNvPr id="32" name="꺾인 연결선 31"/>
          <p:cNvCxnSpPr>
            <a:stCxn id="33" idx="3"/>
            <a:endCxn id="31" idx="1"/>
          </p:cNvCxnSpPr>
          <p:nvPr/>
        </p:nvCxnSpPr>
        <p:spPr>
          <a:xfrm flipV="1">
            <a:off x="6635258" y="2157692"/>
            <a:ext cx="1256941" cy="733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6339549" y="2657771"/>
            <a:ext cx="295709" cy="466724"/>
          </a:xfrm>
          <a:prstGeom prst="roundRect">
            <a:avLst/>
          </a:prstGeom>
          <a:noFill/>
          <a:ln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61285"/>
              </p:ext>
            </p:extLst>
          </p:nvPr>
        </p:nvGraphicFramePr>
        <p:xfrm>
          <a:off x="7502525" y="2787650"/>
          <a:ext cx="17335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Formula" r:id="rId7" imgW="874080" imgH="194400" progId="Equation.Ribbit">
                  <p:embed/>
                </p:oleObj>
              </mc:Choice>
              <mc:Fallback>
                <p:oleObj name="Formula" r:id="rId7" imgW="874080" imgH="194400" progId="Equation.Ribbi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02525" y="2787650"/>
                        <a:ext cx="17335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2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모델 선택의 방법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6711" y="1341736"/>
            <a:ext cx="11082813" cy="147144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confirmatory analysis : </a:t>
            </a:r>
            <a:r>
              <a:rPr lang="ko-KR" altLang="en-US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이론에 근거를 둔 모델을 데이터에 적용</a:t>
            </a:r>
            <a:endParaRPr lang="en-US" altLang="ko-KR" sz="28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exploratory analysis :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이론을 생각하지 않고 가능한 여러 모델을 고려한 후 가장 적절한 </a:t>
            </a:r>
            <a:r>
              <a:rPr lang="ko-KR" altLang="en-US" sz="28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모델을 찾기</a:t>
            </a:r>
            <a:endParaRPr lang="en-US" altLang="ko-KR" sz="28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2957384"/>
            <a:ext cx="11115263" cy="344341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설명변수 선택 기준</a:t>
            </a:r>
            <a:endParaRPr lang="en-US" altLang="ko-KR" sz="24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종속변수와 상관관계가 높다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선택된 독립변수 사이는 상관관계가 낮다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소수정예의 원칙을 따른다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2400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possible regression :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경우의 수를 고려한다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forward selection :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유의 수준이 높은 변수부터 추가해 나간다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backward estimation : 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기여도가 낮은 변수들을 제거해 나간다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stepwise selection : forward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backward</a:t>
            </a:r>
            <a:r>
              <a:rPr lang="ko-KR" altLang="en-US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적절히 조합한다</a:t>
            </a:r>
            <a:r>
              <a:rPr lang="en-US" altLang="ko-KR" sz="24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3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모델 선택 과정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44075" y="1322992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44075" y="2405573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계수의 유의성 판단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44075" y="3530988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분석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35891" y="3530988"/>
            <a:ext cx="2835779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</a:t>
            </a:r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변수의 변형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44075" y="4656403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 확정</a:t>
            </a:r>
          </a:p>
        </p:txBody>
      </p:sp>
      <p:cxnSp>
        <p:nvCxnSpPr>
          <p:cNvPr id="8" name="직선 화살표 연결선 7"/>
          <p:cNvCxnSpPr>
            <a:stCxn id="6" idx="2"/>
            <a:endCxn id="11" idx="0"/>
          </p:cNvCxnSpPr>
          <p:nvPr/>
        </p:nvCxnSpPr>
        <p:spPr>
          <a:xfrm>
            <a:off x="7560517" y="2040445"/>
            <a:ext cx="0" cy="365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1" idx="1"/>
            <a:endCxn id="6" idx="1"/>
          </p:cNvCxnSpPr>
          <p:nvPr/>
        </p:nvCxnSpPr>
        <p:spPr>
          <a:xfrm rot="10800000">
            <a:off x="5844075" y="1681720"/>
            <a:ext cx="12700" cy="1082581"/>
          </a:xfrm>
          <a:prstGeom prst="bentConnector3">
            <a:avLst>
              <a:gd name="adj1" fmla="val 36810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2"/>
            <a:endCxn id="12" idx="0"/>
          </p:cNvCxnSpPr>
          <p:nvPr/>
        </p:nvCxnSpPr>
        <p:spPr>
          <a:xfrm>
            <a:off x="7560517" y="3123026"/>
            <a:ext cx="0" cy="407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2" idx="3"/>
            <a:endCxn id="6" idx="3"/>
          </p:cNvCxnSpPr>
          <p:nvPr/>
        </p:nvCxnSpPr>
        <p:spPr>
          <a:xfrm flipV="1">
            <a:off x="9276959" y="1681719"/>
            <a:ext cx="12700" cy="2207996"/>
          </a:xfrm>
          <a:prstGeom prst="bentConnector3">
            <a:avLst>
              <a:gd name="adj1" fmla="val 510810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2" idx="1"/>
            <a:endCxn id="14" idx="3"/>
          </p:cNvCxnSpPr>
          <p:nvPr/>
        </p:nvCxnSpPr>
        <p:spPr>
          <a:xfrm flipH="1">
            <a:off x="4771670" y="3889715"/>
            <a:ext cx="1072405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2" idx="2"/>
            <a:endCxn id="15" idx="0"/>
          </p:cNvCxnSpPr>
          <p:nvPr/>
        </p:nvCxnSpPr>
        <p:spPr>
          <a:xfrm>
            <a:off x="7560517" y="4248441"/>
            <a:ext cx="0" cy="4079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844075" y="5781817"/>
            <a:ext cx="3432884" cy="7174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</a:t>
            </a:r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54" name="직선 화살표 연결선 53"/>
          <p:cNvCxnSpPr>
            <a:stCxn id="15" idx="2"/>
            <a:endCxn id="53" idx="0"/>
          </p:cNvCxnSpPr>
          <p:nvPr/>
        </p:nvCxnSpPr>
        <p:spPr>
          <a:xfrm>
            <a:off x="7560517" y="5373856"/>
            <a:ext cx="0" cy="407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60070709"/>
              </p:ext>
            </p:extLst>
          </p:nvPr>
        </p:nvGraphicFramePr>
        <p:xfrm>
          <a:off x="1317811" y="130436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3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110506464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 Regression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3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2400" b="1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6030</TotalTime>
  <Words>586</Words>
  <Application>Microsoft Office PowerPoint</Application>
  <PresentationFormat>와이드스크린</PresentationFormat>
  <Paragraphs>149</Paragraphs>
  <Slides>36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나눔고딕코딩</vt:lpstr>
      <vt:lpstr>Malgun Gothic</vt:lpstr>
      <vt:lpstr>Arial</vt:lpstr>
      <vt:lpstr>Consolas</vt:lpstr>
      <vt:lpstr>Segoe UI</vt:lpstr>
      <vt:lpstr>Segoe UI Light</vt:lpstr>
      <vt:lpstr>WelcomeDoc</vt:lpstr>
      <vt:lpstr>Formula</vt:lpstr>
      <vt:lpstr>Multiple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1039</cp:revision>
  <dcterms:created xsi:type="dcterms:W3CDTF">2015-11-12T10:17:49Z</dcterms:created>
  <dcterms:modified xsi:type="dcterms:W3CDTF">2015-12-18T03:05:47Z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