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414" r:id="rId3"/>
    <p:sldId id="416" r:id="rId4"/>
    <p:sldId id="417" r:id="rId5"/>
    <p:sldId id="418" r:id="rId6"/>
    <p:sldId id="415" r:id="rId7"/>
    <p:sldId id="422" r:id="rId8"/>
    <p:sldId id="421" r:id="rId9"/>
    <p:sldId id="424" r:id="rId10"/>
    <p:sldId id="410" r:id="rId11"/>
    <p:sldId id="411" r:id="rId12"/>
    <p:sldId id="412" r:id="rId13"/>
    <p:sldId id="388" r:id="rId14"/>
    <p:sldId id="370" r:id="rId15"/>
    <p:sldId id="390" r:id="rId16"/>
    <p:sldId id="372" r:id="rId17"/>
    <p:sldId id="374" r:id="rId18"/>
    <p:sldId id="423" r:id="rId19"/>
    <p:sldId id="391" r:id="rId20"/>
    <p:sldId id="392" r:id="rId21"/>
    <p:sldId id="379" r:id="rId22"/>
    <p:sldId id="385" r:id="rId23"/>
    <p:sldId id="406" r:id="rId24"/>
    <p:sldId id="395" r:id="rId25"/>
    <p:sldId id="383" r:id="rId26"/>
    <p:sldId id="393" r:id="rId27"/>
    <p:sldId id="394" r:id="rId28"/>
    <p:sldId id="397" r:id="rId29"/>
    <p:sldId id="398" r:id="rId30"/>
    <p:sldId id="396" r:id="rId31"/>
    <p:sldId id="399" r:id="rId32"/>
    <p:sldId id="400" r:id="rId33"/>
    <p:sldId id="401" r:id="rId34"/>
    <p:sldId id="402" r:id="rId35"/>
    <p:sldId id="403" r:id="rId36"/>
    <p:sldId id="405" r:id="rId37"/>
    <p:sldId id="33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가설 검정 소개" id="{35705CCF-5295-46CE-B4D4-CE99FC6EA9A1}">
          <p14:sldIdLst>
            <p14:sldId id="414"/>
            <p14:sldId id="416"/>
            <p14:sldId id="417"/>
            <p14:sldId id="418"/>
            <p14:sldId id="415"/>
            <p14:sldId id="422"/>
            <p14:sldId id="421"/>
            <p14:sldId id="424"/>
            <p14:sldId id="410"/>
            <p14:sldId id="411"/>
            <p14:sldId id="412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/요구사항" id="{130F2874-5FC4-4431-B6F1-002E288A1C76}">
          <p14:sldIdLst>
            <p14:sldId id="390"/>
            <p14:sldId id="372"/>
            <p14:sldId id="374"/>
            <p14:sldId id="423"/>
          </p14:sldIdLst>
        </p14:section>
        <p14:section name="시나리오 별 테스트" id="{01650C6D-12AF-461C-9975-058D0866C3BB}">
          <p14:sldIdLst>
            <p14:sldId id="391"/>
            <p14:sldId id="392"/>
            <p14:sldId id="379"/>
            <p14:sldId id="385"/>
            <p14:sldId id="406"/>
            <p14:sldId id="395"/>
            <p14:sldId id="383"/>
            <p14:sldId id="393"/>
            <p14:sldId id="394"/>
            <p14:sldId id="397"/>
            <p14:sldId id="398"/>
            <p14:sldId id="396"/>
            <p14:sldId id="399"/>
            <p14:sldId id="400"/>
            <p14:sldId id="401"/>
            <p14:sldId id="402"/>
            <p14:sldId id="403"/>
            <p14:sldId id="405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7116" autoAdjust="0"/>
  </p:normalViewPr>
  <p:slideViewPr>
    <p:cSldViewPr snapToGrid="0">
      <p:cViewPr varScale="1">
        <p:scale>
          <a:sx n="102" d="100"/>
          <a:sy n="102" d="100"/>
        </p:scale>
        <p:origin x="8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 </a:t>
          </a:r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- </a:t>
          </a:r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가설 검정 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7DB29258-D764-464A-9282-DA54E9EE160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1F708F7-6D14-471D-B368-62FF51E29A2B}" type="parTrans" cxnId="{F6F170AB-93D3-4C9D-BCAA-9A02FB26B6B5}">
      <dgm:prSet/>
      <dgm:spPr/>
      <dgm:t>
        <a:bodyPr/>
        <a:lstStyle/>
        <a:p>
          <a:pPr latinLnBrk="1"/>
          <a:endParaRPr lang="ko-KR" altLang="en-US"/>
        </a:p>
      </dgm:t>
    </dgm:pt>
    <dgm:pt modelId="{962AD6FC-8A43-4F36-9EC8-B51AC5716498}" type="sibTrans" cxnId="{F6F170AB-93D3-4C9D-BCAA-9A02FB26B6B5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AE1119-B5B0-433D-8B8F-CDA344B039EE}" type="pres">
      <dgm:prSet presAssocID="{7DB29258-D764-464A-9282-DA54E9EE160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9FDFC80D-D038-491A-BDD8-DF8B8AB5C801}" type="presOf" srcId="{7DB29258-D764-464A-9282-DA54E9EE160F}" destId="{78AE1119-B5B0-433D-8B8F-CDA344B039EE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F6F170AB-93D3-4C9D-BCAA-9A02FB26B6B5}" srcId="{B139C8CB-1037-480F-B7FE-1EE949F240B3}" destId="{7DB29258-D764-464A-9282-DA54E9EE160F}" srcOrd="3" destOrd="0" parTransId="{71F708F7-6D14-471D-B368-62FF51E29A2B}" sibTransId="{962AD6FC-8A43-4F36-9EC8-B51AC5716498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8FEC0C12-6ABF-4245-A89E-A5E77F9D87D4}" type="presParOf" srcId="{61D470FD-3709-4BF2-8C0B-C5507B4B2088}" destId="{78AE1119-B5B0-433D-8B8F-CDA344B039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T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2"/>
      <dgm:spPr/>
    </dgm:pt>
    <dgm:pt modelId="{D28B323A-74B2-40F1-BE95-38F6DCC07693}" type="pres">
      <dgm:prSet presAssocID="{56ADBCF4-3659-4F66-8642-F4EF22D43860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1" presStyleCnt="2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FAF5829-A414-421C-B13B-6D23B8CC3DC4}" srcId="{64CC74A9-1640-48A9-A4D7-3765570643B5}" destId="{ED154B5A-C303-4CC8-9359-583D6ADBE2A9}" srcOrd="1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5E108236-620A-4D4C-99F8-0A00C7B12FE1}" type="presParOf" srcId="{D82DAA90-6962-4166-8D15-ABC659AA7335}" destId="{88DB2217-E686-4F5F-A06D-BB29F34D2F54}" srcOrd="4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5" destOrd="0" presId="urn:microsoft.com/office/officeart/2008/layout/LinedList"/>
    <dgm:cxn modelId="{2E83D535-895D-41EB-846A-84D8F6965505}" type="presParOf" srcId="{D82DAA90-6962-4166-8D15-ABC659AA7335}" destId="{86EDF5FB-1733-4BBE-800C-3E5EF32D1AF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D1D30B-62F9-4796-B9E5-3DB4E860BD18}" type="doc">
      <dgm:prSet loTypeId="urn:microsoft.com/office/officeart/2005/8/layout/process2" loCatId="process" qsTypeId="urn:microsoft.com/office/officeart/2005/8/quickstyle/simple5" qsCatId="simple" csTypeId="urn:microsoft.com/office/officeart/2005/8/colors/colorful5" csCatId="colorful" phldr="1"/>
      <dgm:spPr/>
    </dgm:pt>
    <dgm:pt modelId="{91F30068-A524-4233-AC50-8A274A1A8943}">
      <dgm:prSet phldrT="[텍스트]" custT="1"/>
      <dgm:spPr/>
      <dgm:t>
        <a:bodyPr/>
        <a:lstStyle/>
        <a:p>
          <a:pPr latinLnBrk="1"/>
          <a:r>
            <a:rPr lang="ko-KR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모집단이 정규분포를 따르는가</a:t>
          </a:r>
          <a:r>
            <a: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A853828-7487-4A3F-A0A3-C4E07B31C264}" type="parTrans" cxnId="{978CB89F-E32D-4134-AAE0-3876903BF419}">
      <dgm:prSet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0ABC219-07B0-4770-B192-D52C4D425EDC}" type="sibTrans" cxnId="{978CB89F-E32D-4134-AAE0-3876903BF419}">
      <dgm:prSet custT="1"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199E39F1-D5C4-4A53-9DB2-19254D0EEB90}">
      <dgm:prSet phldrT="[텍스트]" custT="1"/>
      <dgm:spPr/>
      <dgm:t>
        <a:bodyPr/>
        <a:lstStyle/>
        <a:p>
          <a:pPr latinLnBrk="1"/>
          <a:r>
            <a:rPr lang="ko-KR" altLang="en-US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모분산을</a:t>
          </a:r>
          <a:r>
            <a:rPr lang="ko-KR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 알고 있는가</a:t>
          </a:r>
          <a:r>
            <a: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8EFE1743-EF3F-454C-8C2D-3C60BF01AD65}" type="parTrans" cxnId="{377C1E3B-D3A3-47CC-88FE-F20D8CEB0E85}">
      <dgm:prSet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92513BB-0817-49EE-972F-06ADE5100CE4}" type="sibTrans" cxnId="{377C1E3B-D3A3-47CC-88FE-F20D8CEB0E85}">
      <dgm:prSet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CA62C7C-F350-4289-9436-9DE41AB6AA3C}" type="pres">
      <dgm:prSet presAssocID="{5DD1D30B-62F9-4796-B9E5-3DB4E860BD18}" presName="linearFlow" presStyleCnt="0">
        <dgm:presLayoutVars>
          <dgm:resizeHandles val="exact"/>
        </dgm:presLayoutVars>
      </dgm:prSet>
      <dgm:spPr/>
    </dgm:pt>
    <dgm:pt modelId="{E3E032CF-7F97-4DFA-BC32-7D55A20BC309}" type="pres">
      <dgm:prSet presAssocID="{91F30068-A524-4233-AC50-8A274A1A8943}" presName="node" presStyleLbl="node1" presStyleIdx="0" presStyleCnt="2" custScaleX="304988" custLinFactNeighborX="33676" custLinFactNeighborY="-267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65917D-D751-43B9-AC11-C4164A80A0D9}" type="pres">
      <dgm:prSet presAssocID="{90ABC219-07B0-4770-B192-D52C4D425EDC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B2FD68A-F1BE-4BE1-90EF-D61F0BE11A2B}" type="pres">
      <dgm:prSet presAssocID="{90ABC219-07B0-4770-B192-D52C4D425EDC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F757A31-93E9-4F82-9BC0-7F1F1611745E}" type="pres">
      <dgm:prSet presAssocID="{199E39F1-D5C4-4A53-9DB2-19254D0EEB90}" presName="node" presStyleLbl="node1" presStyleIdx="1" presStyleCnt="2" custScaleX="3059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698DCC2-C85A-4449-AE5C-CD3865EFD903}" type="presOf" srcId="{90ABC219-07B0-4770-B192-D52C4D425EDC}" destId="{EB2FD68A-F1BE-4BE1-90EF-D61F0BE11A2B}" srcOrd="1" destOrd="0" presId="urn:microsoft.com/office/officeart/2005/8/layout/process2"/>
    <dgm:cxn modelId="{766C92DA-9AC3-44AC-9B17-A4997FBE90D3}" type="presOf" srcId="{91F30068-A524-4233-AC50-8A274A1A8943}" destId="{E3E032CF-7F97-4DFA-BC32-7D55A20BC309}" srcOrd="0" destOrd="0" presId="urn:microsoft.com/office/officeart/2005/8/layout/process2"/>
    <dgm:cxn modelId="{978CB89F-E32D-4134-AAE0-3876903BF419}" srcId="{5DD1D30B-62F9-4796-B9E5-3DB4E860BD18}" destId="{91F30068-A524-4233-AC50-8A274A1A8943}" srcOrd="0" destOrd="0" parTransId="{DA853828-7487-4A3F-A0A3-C4E07B31C264}" sibTransId="{90ABC219-07B0-4770-B192-D52C4D425EDC}"/>
    <dgm:cxn modelId="{4DDEFB75-22DD-4DFF-BBF4-54FEA49F1ED9}" type="presOf" srcId="{5DD1D30B-62F9-4796-B9E5-3DB4E860BD18}" destId="{7CA62C7C-F350-4289-9436-9DE41AB6AA3C}" srcOrd="0" destOrd="0" presId="urn:microsoft.com/office/officeart/2005/8/layout/process2"/>
    <dgm:cxn modelId="{D45F2C87-19B1-4ADE-9E13-A0B48C21D7D1}" type="presOf" srcId="{199E39F1-D5C4-4A53-9DB2-19254D0EEB90}" destId="{CF757A31-93E9-4F82-9BC0-7F1F1611745E}" srcOrd="0" destOrd="0" presId="urn:microsoft.com/office/officeart/2005/8/layout/process2"/>
    <dgm:cxn modelId="{377C1E3B-D3A3-47CC-88FE-F20D8CEB0E85}" srcId="{5DD1D30B-62F9-4796-B9E5-3DB4E860BD18}" destId="{199E39F1-D5C4-4A53-9DB2-19254D0EEB90}" srcOrd="1" destOrd="0" parTransId="{8EFE1743-EF3F-454C-8C2D-3C60BF01AD65}" sibTransId="{592513BB-0817-49EE-972F-06ADE5100CE4}"/>
    <dgm:cxn modelId="{8402B5E7-E1B7-4952-A3D0-2ABECEE67519}" type="presOf" srcId="{90ABC219-07B0-4770-B192-D52C4D425EDC}" destId="{AD65917D-D751-43B9-AC11-C4164A80A0D9}" srcOrd="0" destOrd="0" presId="urn:microsoft.com/office/officeart/2005/8/layout/process2"/>
    <dgm:cxn modelId="{FADCB8EB-10A8-4078-A88E-2944D741277F}" type="presParOf" srcId="{7CA62C7C-F350-4289-9436-9DE41AB6AA3C}" destId="{E3E032CF-7F97-4DFA-BC32-7D55A20BC309}" srcOrd="0" destOrd="0" presId="urn:microsoft.com/office/officeart/2005/8/layout/process2"/>
    <dgm:cxn modelId="{921437E0-09AE-49C1-80D0-6F9BE5027F06}" type="presParOf" srcId="{7CA62C7C-F350-4289-9436-9DE41AB6AA3C}" destId="{AD65917D-D751-43B9-AC11-C4164A80A0D9}" srcOrd="1" destOrd="0" presId="urn:microsoft.com/office/officeart/2005/8/layout/process2"/>
    <dgm:cxn modelId="{FC1E38D3-5F58-438E-8B4A-4A50E55BCE76}" type="presParOf" srcId="{AD65917D-D751-43B9-AC11-C4164A80A0D9}" destId="{EB2FD68A-F1BE-4BE1-90EF-D61F0BE11A2B}" srcOrd="0" destOrd="0" presId="urn:microsoft.com/office/officeart/2005/8/layout/process2"/>
    <dgm:cxn modelId="{8E883906-E23F-4C14-A907-DAF8A19E08FA}" type="presParOf" srcId="{7CA62C7C-F350-4289-9436-9DE41AB6AA3C}" destId="{CF757A31-93E9-4F82-9BC0-7F1F1611745E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T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2"/>
      <dgm:spPr/>
    </dgm:pt>
    <dgm:pt modelId="{D28B323A-74B2-40F1-BE95-38F6DCC07693}" type="pres">
      <dgm:prSet presAssocID="{56ADBCF4-3659-4F66-8642-F4EF22D43860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1" presStyleCnt="2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FAF5829-A414-421C-B13B-6D23B8CC3DC4}" srcId="{64CC74A9-1640-48A9-A4D7-3765570643B5}" destId="{ED154B5A-C303-4CC8-9359-583D6ADBE2A9}" srcOrd="1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5E108236-620A-4D4C-99F8-0A00C7B12FE1}" type="presParOf" srcId="{D82DAA90-6962-4166-8D15-ABC659AA7335}" destId="{88DB2217-E686-4F5F-A06D-BB29F34D2F54}" srcOrd="4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5" destOrd="0" presId="urn:microsoft.com/office/officeart/2008/layout/LinedList"/>
    <dgm:cxn modelId="{2E83D535-895D-41EB-846A-84D8F6965505}" type="presParOf" srcId="{D82DAA90-6962-4166-8D15-ABC659AA7335}" destId="{86EDF5FB-1733-4BBE-800C-3E5EF32D1AF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7DB29258-D764-464A-9282-DA54E9EE160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1F708F7-6D14-471D-B368-62FF51E29A2B}" type="parTrans" cxnId="{F6F170AB-93D3-4C9D-BCAA-9A02FB26B6B5}">
      <dgm:prSet/>
      <dgm:spPr/>
      <dgm:t>
        <a:bodyPr/>
        <a:lstStyle/>
        <a:p>
          <a:pPr latinLnBrk="1"/>
          <a:endParaRPr lang="ko-KR" altLang="en-US"/>
        </a:p>
      </dgm:t>
    </dgm:pt>
    <dgm:pt modelId="{962AD6FC-8A43-4F36-9EC8-B51AC5716498}" type="sibTrans" cxnId="{F6F170AB-93D3-4C9D-BCAA-9A02FB26B6B5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AE1119-B5B0-433D-8B8F-CDA344B039EE}" type="pres">
      <dgm:prSet presAssocID="{7DB29258-D764-464A-9282-DA54E9EE160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9FDFC80D-D038-491A-BDD8-DF8B8AB5C801}" type="presOf" srcId="{7DB29258-D764-464A-9282-DA54E9EE160F}" destId="{78AE1119-B5B0-433D-8B8F-CDA344B039EE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F6F170AB-93D3-4C9D-BCAA-9A02FB26B6B5}" srcId="{B139C8CB-1037-480F-B7FE-1EE949F240B3}" destId="{7DB29258-D764-464A-9282-DA54E9EE160F}" srcOrd="3" destOrd="0" parTransId="{71F708F7-6D14-471D-B368-62FF51E29A2B}" sibTransId="{962AD6FC-8A43-4F36-9EC8-B51AC5716498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8FEC0C12-6ABF-4245-A89E-A5E77F9D87D4}" type="presParOf" srcId="{61D470FD-3709-4BF2-8C0B-C5507B4B2088}" destId="{78AE1119-B5B0-433D-8B8F-CDA344B039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7EB90B72-8341-4D63-98AD-17768C89E50D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C9021865-9777-4089-BB45-6F9113D6A84A}" type="parTrans" cxnId="{F9DE9900-410F-4054-A9F9-5196E216E9FF}">
      <dgm:prSet/>
      <dgm:spPr/>
      <dgm:t>
        <a:bodyPr/>
        <a:lstStyle/>
        <a:p>
          <a:pPr latinLnBrk="1"/>
          <a:endParaRPr lang="ko-KR" altLang="en-US"/>
        </a:p>
      </dgm:t>
    </dgm:pt>
    <dgm:pt modelId="{F3E3BADF-72CA-4034-812A-6D00BD778832}" type="sibTrans" cxnId="{F9DE9900-410F-4054-A9F9-5196E216E9FF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B222CF-CFD4-46C4-965C-B4512568AB24}" type="pres">
      <dgm:prSet presAssocID="{7EB90B72-8341-4D63-98AD-17768C89E50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F9DE9900-410F-4054-A9F9-5196E216E9FF}" srcId="{B139C8CB-1037-480F-B7FE-1EE949F240B3}" destId="{7EB90B72-8341-4D63-98AD-17768C89E50D}" srcOrd="3" destOrd="0" parTransId="{C9021865-9777-4089-BB45-6F9113D6A84A}" sibTransId="{F3E3BADF-72CA-4034-812A-6D00BD778832}"/>
    <dgm:cxn modelId="{91D5525F-3BEB-4298-B37A-B58C28FA28C6}" type="presOf" srcId="{7EB90B72-8341-4D63-98AD-17768C89E50D}" destId="{C8B222CF-CFD4-46C4-965C-B4512568AB24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2391D07D-0A2E-4E86-8360-DF7F7C8B3950}" type="presParOf" srcId="{61D470FD-3709-4BF2-8C0B-C5507B4B2088}" destId="{C8B222CF-CFD4-46C4-965C-B4512568AB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D1D30B-62F9-4796-B9E5-3DB4E860BD18}" type="doc">
      <dgm:prSet loTypeId="urn:microsoft.com/office/officeart/2005/8/layout/process2" loCatId="process" qsTypeId="urn:microsoft.com/office/officeart/2005/8/quickstyle/simple5" qsCatId="simple" csTypeId="urn:microsoft.com/office/officeart/2005/8/colors/colorful5" csCatId="colorful" phldr="1"/>
      <dgm:spPr/>
    </dgm:pt>
    <dgm:pt modelId="{91F30068-A524-4233-AC50-8A274A1A8943}">
      <dgm:prSet phldrT="[텍스트]" custT="1"/>
      <dgm:spPr/>
      <dgm:t>
        <a:bodyPr/>
        <a:lstStyle/>
        <a:p>
          <a:pPr latinLnBrk="1"/>
          <a:r>
            <a:rPr lang="ko-KR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모집단이 정규분포를 따르는가</a:t>
          </a:r>
          <a:r>
            <a: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A853828-7487-4A3F-A0A3-C4E07B31C264}" type="parTrans" cxnId="{978CB89F-E32D-4134-AAE0-3876903BF419}">
      <dgm:prSet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0ABC219-07B0-4770-B192-D52C4D425EDC}" type="sibTrans" cxnId="{978CB89F-E32D-4134-AAE0-3876903BF419}">
      <dgm:prSet custT="1"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199E39F1-D5C4-4A53-9DB2-19254D0EEB90}">
      <dgm:prSet phldrT="[텍스트]" custT="1"/>
      <dgm:spPr/>
      <dgm:t>
        <a:bodyPr/>
        <a:lstStyle/>
        <a:p>
          <a:pPr latinLnBrk="1"/>
          <a:r>
            <a:rPr lang="ko-KR" altLang="en-US" sz="2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모분산을</a:t>
          </a:r>
          <a:r>
            <a:rPr lang="ko-KR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 알고 있는가</a:t>
          </a:r>
          <a:r>
            <a: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8EFE1743-EF3F-454C-8C2D-3C60BF01AD65}" type="parTrans" cxnId="{377C1E3B-D3A3-47CC-88FE-F20D8CEB0E85}">
      <dgm:prSet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92513BB-0817-49EE-972F-06ADE5100CE4}" type="sibTrans" cxnId="{377C1E3B-D3A3-47CC-88FE-F20D8CEB0E85}">
      <dgm:prSet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CA62C7C-F350-4289-9436-9DE41AB6AA3C}" type="pres">
      <dgm:prSet presAssocID="{5DD1D30B-62F9-4796-B9E5-3DB4E860BD18}" presName="linearFlow" presStyleCnt="0">
        <dgm:presLayoutVars>
          <dgm:resizeHandles val="exact"/>
        </dgm:presLayoutVars>
      </dgm:prSet>
      <dgm:spPr/>
    </dgm:pt>
    <dgm:pt modelId="{E3E032CF-7F97-4DFA-BC32-7D55A20BC309}" type="pres">
      <dgm:prSet presAssocID="{91F30068-A524-4233-AC50-8A274A1A8943}" presName="node" presStyleLbl="node1" presStyleIdx="0" presStyleCnt="2" custScaleX="304988" custLinFactNeighborX="33676" custLinFactNeighborY="-267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65917D-D751-43B9-AC11-C4164A80A0D9}" type="pres">
      <dgm:prSet presAssocID="{90ABC219-07B0-4770-B192-D52C4D425EDC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B2FD68A-F1BE-4BE1-90EF-D61F0BE11A2B}" type="pres">
      <dgm:prSet presAssocID="{90ABC219-07B0-4770-B192-D52C4D425EDC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F757A31-93E9-4F82-9BC0-7F1F1611745E}" type="pres">
      <dgm:prSet presAssocID="{199E39F1-D5C4-4A53-9DB2-19254D0EEB90}" presName="node" presStyleLbl="node1" presStyleIdx="1" presStyleCnt="2" custScaleX="3059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698DCC2-C85A-4449-AE5C-CD3865EFD903}" type="presOf" srcId="{90ABC219-07B0-4770-B192-D52C4D425EDC}" destId="{EB2FD68A-F1BE-4BE1-90EF-D61F0BE11A2B}" srcOrd="1" destOrd="0" presId="urn:microsoft.com/office/officeart/2005/8/layout/process2"/>
    <dgm:cxn modelId="{766C92DA-9AC3-44AC-9B17-A4997FBE90D3}" type="presOf" srcId="{91F30068-A524-4233-AC50-8A274A1A8943}" destId="{E3E032CF-7F97-4DFA-BC32-7D55A20BC309}" srcOrd="0" destOrd="0" presId="urn:microsoft.com/office/officeart/2005/8/layout/process2"/>
    <dgm:cxn modelId="{978CB89F-E32D-4134-AAE0-3876903BF419}" srcId="{5DD1D30B-62F9-4796-B9E5-3DB4E860BD18}" destId="{91F30068-A524-4233-AC50-8A274A1A8943}" srcOrd="0" destOrd="0" parTransId="{DA853828-7487-4A3F-A0A3-C4E07B31C264}" sibTransId="{90ABC219-07B0-4770-B192-D52C4D425EDC}"/>
    <dgm:cxn modelId="{4DDEFB75-22DD-4DFF-BBF4-54FEA49F1ED9}" type="presOf" srcId="{5DD1D30B-62F9-4796-B9E5-3DB4E860BD18}" destId="{7CA62C7C-F350-4289-9436-9DE41AB6AA3C}" srcOrd="0" destOrd="0" presId="urn:microsoft.com/office/officeart/2005/8/layout/process2"/>
    <dgm:cxn modelId="{D45F2C87-19B1-4ADE-9E13-A0B48C21D7D1}" type="presOf" srcId="{199E39F1-D5C4-4A53-9DB2-19254D0EEB90}" destId="{CF757A31-93E9-4F82-9BC0-7F1F1611745E}" srcOrd="0" destOrd="0" presId="urn:microsoft.com/office/officeart/2005/8/layout/process2"/>
    <dgm:cxn modelId="{377C1E3B-D3A3-47CC-88FE-F20D8CEB0E85}" srcId="{5DD1D30B-62F9-4796-B9E5-3DB4E860BD18}" destId="{199E39F1-D5C4-4A53-9DB2-19254D0EEB90}" srcOrd="1" destOrd="0" parTransId="{8EFE1743-EF3F-454C-8C2D-3C60BF01AD65}" sibTransId="{592513BB-0817-49EE-972F-06ADE5100CE4}"/>
    <dgm:cxn modelId="{8402B5E7-E1B7-4952-A3D0-2ABECEE67519}" type="presOf" srcId="{90ABC219-07B0-4770-B192-D52C4D425EDC}" destId="{AD65917D-D751-43B9-AC11-C4164A80A0D9}" srcOrd="0" destOrd="0" presId="urn:microsoft.com/office/officeart/2005/8/layout/process2"/>
    <dgm:cxn modelId="{FADCB8EB-10A8-4078-A88E-2944D741277F}" type="presParOf" srcId="{7CA62C7C-F350-4289-9436-9DE41AB6AA3C}" destId="{E3E032CF-7F97-4DFA-BC32-7D55A20BC309}" srcOrd="0" destOrd="0" presId="urn:microsoft.com/office/officeart/2005/8/layout/process2"/>
    <dgm:cxn modelId="{921437E0-09AE-49C1-80D0-6F9BE5027F06}" type="presParOf" srcId="{7CA62C7C-F350-4289-9436-9DE41AB6AA3C}" destId="{AD65917D-D751-43B9-AC11-C4164A80A0D9}" srcOrd="1" destOrd="0" presId="urn:microsoft.com/office/officeart/2005/8/layout/process2"/>
    <dgm:cxn modelId="{FC1E38D3-5F58-438E-8B4A-4A50E55BCE76}" type="presParOf" srcId="{AD65917D-D751-43B9-AC11-C4164A80A0D9}" destId="{EB2FD68A-F1BE-4BE1-90EF-D61F0BE11A2B}" srcOrd="0" destOrd="0" presId="urn:microsoft.com/office/officeart/2005/8/layout/process2"/>
    <dgm:cxn modelId="{8E883906-E23F-4C14-A907-DAF8A19E08FA}" type="presParOf" srcId="{7CA62C7C-F350-4289-9436-9DE41AB6AA3C}" destId="{CF757A31-93E9-4F82-9BC0-7F1F1611745E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762B524E-7129-489D-A817-966044D2895B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A4D0389E-D6A5-47FB-A31D-57A6D9D491D4}" type="parTrans" cxnId="{50A9CBB4-C4DF-4100-9436-40D8624974F4}">
      <dgm:prSet/>
      <dgm:spPr/>
      <dgm:t>
        <a:bodyPr/>
        <a:lstStyle/>
        <a:p>
          <a:pPr latinLnBrk="1"/>
          <a:endParaRPr lang="ko-KR" altLang="en-US"/>
        </a:p>
      </dgm:t>
    </dgm:pt>
    <dgm:pt modelId="{AD7A597C-0DAE-42BC-95FC-901719A17E20}" type="sibTrans" cxnId="{50A9CBB4-C4DF-4100-9436-40D8624974F4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8C55CD-736D-4A94-A121-182487DADB61}" type="pres">
      <dgm:prSet presAssocID="{762B524E-7129-489D-A817-966044D2895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04035984-9496-4B2A-B2D7-83057FBC0012}" type="presOf" srcId="{762B524E-7129-489D-A817-966044D2895B}" destId="{B78C55CD-736D-4A94-A121-182487DADB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50A9CBB4-C4DF-4100-9436-40D8624974F4}" srcId="{B139C8CB-1037-480F-B7FE-1EE949F240B3}" destId="{762B524E-7129-489D-A817-966044D2895B}" srcOrd="3" destOrd="0" parTransId="{A4D0389E-D6A5-47FB-A31D-57A6D9D491D4}" sibTransId="{AD7A597C-0DAE-42BC-95FC-901719A17E20}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E331B67A-E67C-4A82-8C78-8CDC4F57D480}" type="presParOf" srcId="{61D470FD-3709-4BF2-8C0B-C5507B4B2088}" destId="{B78C55CD-736D-4A94-A121-182487DADB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Z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D1D30B-62F9-4796-B9E5-3DB4E860BD18}" type="doc">
      <dgm:prSet loTypeId="urn:microsoft.com/office/officeart/2005/8/layout/process2" loCatId="process" qsTypeId="urn:microsoft.com/office/officeart/2005/8/quickstyle/simple5" qsCatId="simple" csTypeId="urn:microsoft.com/office/officeart/2005/8/colors/colorful5" csCatId="colorful" phldr="1"/>
      <dgm:spPr/>
    </dgm:pt>
    <dgm:pt modelId="{91F30068-A524-4233-AC50-8A274A1A8943}">
      <dgm:prSet phldrT="[텍스트]" custT="1"/>
      <dgm:spPr/>
      <dgm:t>
        <a:bodyPr/>
        <a:lstStyle/>
        <a:p>
          <a:pPr latinLnBrk="1"/>
          <a:r>
            <a:rPr lang="ko-KR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모집단이 정규분포를 따르는가</a:t>
          </a:r>
          <a:r>
            <a: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A853828-7487-4A3F-A0A3-C4E07B31C264}" type="parTrans" cxnId="{978CB89F-E32D-4134-AAE0-3876903BF419}">
      <dgm:prSet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0ABC219-07B0-4770-B192-D52C4D425EDC}" type="sibTrans" cxnId="{978CB89F-E32D-4134-AAE0-3876903BF419}">
      <dgm:prSet custT="1"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199E39F1-D5C4-4A53-9DB2-19254D0EEB90}">
      <dgm:prSet phldrT="[텍스트]" custT="1"/>
      <dgm:spPr/>
      <dgm:t>
        <a:bodyPr/>
        <a:lstStyle/>
        <a:p>
          <a:pPr latinLnBrk="1"/>
          <a:r>
            <a:rPr lang="ko-KR" altLang="en-US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모분산을</a:t>
          </a:r>
          <a:r>
            <a:rPr lang="ko-KR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 알고 있는가</a:t>
          </a:r>
          <a:r>
            <a: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8EFE1743-EF3F-454C-8C2D-3C60BF01AD65}" type="parTrans" cxnId="{377C1E3B-D3A3-47CC-88FE-F20D8CEB0E85}">
      <dgm:prSet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92513BB-0817-49EE-972F-06ADE5100CE4}" type="sibTrans" cxnId="{377C1E3B-D3A3-47CC-88FE-F20D8CEB0E85}">
      <dgm:prSet/>
      <dgm:spPr/>
      <dgm:t>
        <a:bodyPr/>
        <a:lstStyle/>
        <a:p>
          <a:pPr latinLnBrk="1"/>
          <a:endParaRPr lang="ko-KR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CA62C7C-F350-4289-9436-9DE41AB6AA3C}" type="pres">
      <dgm:prSet presAssocID="{5DD1D30B-62F9-4796-B9E5-3DB4E860BD18}" presName="linearFlow" presStyleCnt="0">
        <dgm:presLayoutVars>
          <dgm:resizeHandles val="exact"/>
        </dgm:presLayoutVars>
      </dgm:prSet>
      <dgm:spPr/>
    </dgm:pt>
    <dgm:pt modelId="{E3E032CF-7F97-4DFA-BC32-7D55A20BC309}" type="pres">
      <dgm:prSet presAssocID="{91F30068-A524-4233-AC50-8A274A1A8943}" presName="node" presStyleLbl="node1" presStyleIdx="0" presStyleCnt="2" custScaleX="304988" custLinFactNeighborX="33676" custLinFactNeighborY="-267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65917D-D751-43B9-AC11-C4164A80A0D9}" type="pres">
      <dgm:prSet presAssocID="{90ABC219-07B0-4770-B192-D52C4D425EDC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B2FD68A-F1BE-4BE1-90EF-D61F0BE11A2B}" type="pres">
      <dgm:prSet presAssocID="{90ABC219-07B0-4770-B192-D52C4D425EDC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F757A31-93E9-4F82-9BC0-7F1F1611745E}" type="pres">
      <dgm:prSet presAssocID="{199E39F1-D5C4-4A53-9DB2-19254D0EEB90}" presName="node" presStyleLbl="node1" presStyleIdx="1" presStyleCnt="2" custScaleX="3059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698DCC2-C85A-4449-AE5C-CD3865EFD903}" type="presOf" srcId="{90ABC219-07B0-4770-B192-D52C4D425EDC}" destId="{EB2FD68A-F1BE-4BE1-90EF-D61F0BE11A2B}" srcOrd="1" destOrd="0" presId="urn:microsoft.com/office/officeart/2005/8/layout/process2"/>
    <dgm:cxn modelId="{766C92DA-9AC3-44AC-9B17-A4997FBE90D3}" type="presOf" srcId="{91F30068-A524-4233-AC50-8A274A1A8943}" destId="{E3E032CF-7F97-4DFA-BC32-7D55A20BC309}" srcOrd="0" destOrd="0" presId="urn:microsoft.com/office/officeart/2005/8/layout/process2"/>
    <dgm:cxn modelId="{978CB89F-E32D-4134-AAE0-3876903BF419}" srcId="{5DD1D30B-62F9-4796-B9E5-3DB4E860BD18}" destId="{91F30068-A524-4233-AC50-8A274A1A8943}" srcOrd="0" destOrd="0" parTransId="{DA853828-7487-4A3F-A0A3-C4E07B31C264}" sibTransId="{90ABC219-07B0-4770-B192-D52C4D425EDC}"/>
    <dgm:cxn modelId="{4DDEFB75-22DD-4DFF-BBF4-54FEA49F1ED9}" type="presOf" srcId="{5DD1D30B-62F9-4796-B9E5-3DB4E860BD18}" destId="{7CA62C7C-F350-4289-9436-9DE41AB6AA3C}" srcOrd="0" destOrd="0" presId="urn:microsoft.com/office/officeart/2005/8/layout/process2"/>
    <dgm:cxn modelId="{D45F2C87-19B1-4ADE-9E13-A0B48C21D7D1}" type="presOf" srcId="{199E39F1-D5C4-4A53-9DB2-19254D0EEB90}" destId="{CF757A31-93E9-4F82-9BC0-7F1F1611745E}" srcOrd="0" destOrd="0" presId="urn:microsoft.com/office/officeart/2005/8/layout/process2"/>
    <dgm:cxn modelId="{377C1E3B-D3A3-47CC-88FE-F20D8CEB0E85}" srcId="{5DD1D30B-62F9-4796-B9E5-3DB4E860BD18}" destId="{199E39F1-D5C4-4A53-9DB2-19254D0EEB90}" srcOrd="1" destOrd="0" parTransId="{8EFE1743-EF3F-454C-8C2D-3C60BF01AD65}" sibTransId="{592513BB-0817-49EE-972F-06ADE5100CE4}"/>
    <dgm:cxn modelId="{8402B5E7-E1B7-4952-A3D0-2ABECEE67519}" type="presOf" srcId="{90ABC219-07B0-4770-B192-D52C4D425EDC}" destId="{AD65917D-D751-43B9-AC11-C4164A80A0D9}" srcOrd="0" destOrd="0" presId="urn:microsoft.com/office/officeart/2005/8/layout/process2"/>
    <dgm:cxn modelId="{FADCB8EB-10A8-4078-A88E-2944D741277F}" type="presParOf" srcId="{7CA62C7C-F350-4289-9436-9DE41AB6AA3C}" destId="{E3E032CF-7F97-4DFA-BC32-7D55A20BC309}" srcOrd="0" destOrd="0" presId="urn:microsoft.com/office/officeart/2005/8/layout/process2"/>
    <dgm:cxn modelId="{921437E0-09AE-49C1-80D0-6F9BE5027F06}" type="presParOf" srcId="{7CA62C7C-F350-4289-9436-9DE41AB6AA3C}" destId="{AD65917D-D751-43B9-AC11-C4164A80A0D9}" srcOrd="1" destOrd="0" presId="urn:microsoft.com/office/officeart/2005/8/layout/process2"/>
    <dgm:cxn modelId="{FC1E38D3-5F58-438E-8B4A-4A50E55BCE76}" type="presParOf" srcId="{AD65917D-D751-43B9-AC11-C4164A80A0D9}" destId="{EB2FD68A-F1BE-4BE1-90EF-D61F0BE11A2B}" srcOrd="0" destOrd="0" presId="urn:microsoft.com/office/officeart/2005/8/layout/process2"/>
    <dgm:cxn modelId="{8E883906-E23F-4C14-A907-DAF8A19E08FA}" type="presParOf" srcId="{7CA62C7C-F350-4289-9436-9DE41AB6AA3C}" destId="{CF757A31-93E9-4F82-9BC0-7F1F1611745E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Z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u="non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기술 통계</a:t>
          </a:r>
          <a:endParaRPr lang="ko-KR" altLang="en-US" b="1" u="none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Z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u="none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b="0" u="none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 </a:t>
          </a:r>
          <a:r>
            <a:rPr lang="en-US" altLang="ko-KR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- </a:t>
          </a: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가설 검정 소개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78AE1119-B5B0-433D-8B8F-CDA344B039EE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T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120952"/>
          <a:ext cx="8624203" cy="241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6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20952"/>
        <a:ext cx="8624203" cy="2419052"/>
      </dsp:txXfrm>
    </dsp:sp>
    <dsp:sp modelId="{7D0CE07F-8060-4E89-BDAD-74D06D7F1F12}">
      <dsp:nvSpPr>
        <dsp:cNvPr id="0" name=""/>
        <dsp:cNvSpPr/>
      </dsp:nvSpPr>
      <dsp:spPr>
        <a:xfrm>
          <a:off x="2197249" y="2540005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60957"/>
          <a:ext cx="8624203" cy="241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6500" b="0" kern="1200" dirty="0">
            <a:solidFill>
              <a:schemeClr val="tx1"/>
            </a:solidFill>
            <a:effectLst/>
          </a:endParaRPr>
        </a:p>
      </dsp:txBody>
      <dsp:txXfrm>
        <a:off x="2362043" y="2660957"/>
        <a:ext cx="8624203" cy="2419052"/>
      </dsp:txXfrm>
    </dsp:sp>
    <dsp:sp modelId="{1DE8B641-9A4D-484C-8F31-3813D5F3FEDE}">
      <dsp:nvSpPr>
        <dsp:cNvPr id="0" name=""/>
        <dsp:cNvSpPr/>
      </dsp:nvSpPr>
      <dsp:spPr>
        <a:xfrm>
          <a:off x="2197249" y="508001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032CF-7F97-4DFA-BC32-7D55A20BC309}">
      <dsp:nvSpPr>
        <dsp:cNvPr id="0" name=""/>
        <dsp:cNvSpPr/>
      </dsp:nvSpPr>
      <dsp:spPr>
        <a:xfrm>
          <a:off x="0" y="0"/>
          <a:ext cx="4006080" cy="761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모집단이 정규분포를 따르는가</a:t>
          </a:r>
          <a:r>
            <a:rPr lang="en-US" altLang="ko-KR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22310" y="22310"/>
        <a:ext cx="3961460" cy="717089"/>
      </dsp:txXfrm>
    </dsp:sp>
    <dsp:sp modelId="{AD65917D-D751-43B9-AC11-C4164A80A0D9}">
      <dsp:nvSpPr>
        <dsp:cNvPr id="0" name=""/>
        <dsp:cNvSpPr/>
      </dsp:nvSpPr>
      <dsp:spPr>
        <a:xfrm rot="5400000">
          <a:off x="1859783" y="781333"/>
          <a:ext cx="286513" cy="3427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 rot="-5400000">
        <a:off x="1900209" y="809461"/>
        <a:ext cx="205661" cy="200559"/>
      </dsp:txXfrm>
    </dsp:sp>
    <dsp:sp modelId="{CF757A31-93E9-4F82-9BC0-7F1F1611745E}">
      <dsp:nvSpPr>
        <dsp:cNvPr id="0" name=""/>
        <dsp:cNvSpPr/>
      </dsp:nvSpPr>
      <dsp:spPr>
        <a:xfrm>
          <a:off x="-6501" y="1143727"/>
          <a:ext cx="4019083" cy="761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모분산을</a:t>
          </a:r>
          <a:r>
            <a:rPr lang="ko-KR" alt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 알고 있는가</a:t>
          </a:r>
          <a:r>
            <a:rPr lang="en-US" altLang="ko-KR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15809" y="1166037"/>
        <a:ext cx="3974463" cy="7170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T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120952"/>
          <a:ext cx="8624203" cy="241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6500" b="0" kern="1200" dirty="0">
            <a:solidFill>
              <a:schemeClr val="tx1"/>
            </a:solidFill>
            <a:effectLst/>
          </a:endParaRPr>
        </a:p>
      </dsp:txBody>
      <dsp:txXfrm>
        <a:off x="2362043" y="120952"/>
        <a:ext cx="8624203" cy="2419052"/>
      </dsp:txXfrm>
    </dsp:sp>
    <dsp:sp modelId="{7D0CE07F-8060-4E89-BDAD-74D06D7F1F12}">
      <dsp:nvSpPr>
        <dsp:cNvPr id="0" name=""/>
        <dsp:cNvSpPr/>
      </dsp:nvSpPr>
      <dsp:spPr>
        <a:xfrm>
          <a:off x="2197249" y="2540005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60957"/>
          <a:ext cx="8624203" cy="241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sz="6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2660957"/>
        <a:ext cx="8624203" cy="2419052"/>
      </dsp:txXfrm>
    </dsp:sp>
    <dsp:sp modelId="{1DE8B641-9A4D-484C-8F31-3813D5F3FEDE}">
      <dsp:nvSpPr>
        <dsp:cNvPr id="0" name=""/>
        <dsp:cNvSpPr/>
      </dsp:nvSpPr>
      <dsp:spPr>
        <a:xfrm>
          <a:off x="2197249" y="508001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78AE1119-B5B0-433D-8B8F-CDA344B039EE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C8B222CF-CFD4-46C4-965C-B4512568AB24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032CF-7F97-4DFA-BC32-7D55A20BC309}">
      <dsp:nvSpPr>
        <dsp:cNvPr id="0" name=""/>
        <dsp:cNvSpPr/>
      </dsp:nvSpPr>
      <dsp:spPr>
        <a:xfrm>
          <a:off x="13532" y="0"/>
          <a:ext cx="4169018" cy="1099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모집단이 정규분포를 따르는가</a:t>
          </a:r>
          <a:r>
            <a:rPr lang="en-US" altLang="ko-KR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741" y="32209"/>
        <a:ext cx="4104600" cy="1035288"/>
      </dsp:txXfrm>
    </dsp:sp>
    <dsp:sp modelId="{AD65917D-D751-43B9-AC11-C4164A80A0D9}">
      <dsp:nvSpPr>
        <dsp:cNvPr id="0" name=""/>
        <dsp:cNvSpPr/>
      </dsp:nvSpPr>
      <dsp:spPr>
        <a:xfrm rot="5414087">
          <a:off x="1887832" y="1128039"/>
          <a:ext cx="413653" cy="494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 rot="-5400000">
        <a:off x="1946452" y="1168647"/>
        <a:ext cx="296921" cy="289557"/>
      </dsp:txXfrm>
    </dsp:sp>
    <dsp:sp modelId="{CF757A31-93E9-4F82-9BC0-7F1F1611745E}">
      <dsp:nvSpPr>
        <dsp:cNvPr id="0" name=""/>
        <dsp:cNvSpPr/>
      </dsp:nvSpPr>
      <dsp:spPr>
        <a:xfrm>
          <a:off x="0" y="1651239"/>
          <a:ext cx="4182551" cy="1099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모분산을</a:t>
          </a:r>
          <a:r>
            <a:rPr lang="ko-KR" alt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 알고 있는가</a:t>
          </a:r>
          <a:r>
            <a:rPr lang="en-US" altLang="ko-KR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32209" y="1683448"/>
        <a:ext cx="4118133" cy="1035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B78C55CD-736D-4A94-A121-182487DADB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Z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032CF-7F97-4DFA-BC32-7D55A20BC309}">
      <dsp:nvSpPr>
        <dsp:cNvPr id="0" name=""/>
        <dsp:cNvSpPr/>
      </dsp:nvSpPr>
      <dsp:spPr>
        <a:xfrm>
          <a:off x="0" y="0"/>
          <a:ext cx="4006080" cy="761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모집단이 정규분포를 따르는가</a:t>
          </a:r>
          <a:r>
            <a:rPr lang="en-US" altLang="ko-KR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22310" y="22310"/>
        <a:ext cx="3961460" cy="717089"/>
      </dsp:txXfrm>
    </dsp:sp>
    <dsp:sp modelId="{AD65917D-D751-43B9-AC11-C4164A80A0D9}">
      <dsp:nvSpPr>
        <dsp:cNvPr id="0" name=""/>
        <dsp:cNvSpPr/>
      </dsp:nvSpPr>
      <dsp:spPr>
        <a:xfrm rot="5400000">
          <a:off x="1859783" y="781333"/>
          <a:ext cx="286513" cy="3427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 rot="-5400000">
        <a:off x="1900209" y="809461"/>
        <a:ext cx="205661" cy="200559"/>
      </dsp:txXfrm>
    </dsp:sp>
    <dsp:sp modelId="{CF757A31-93E9-4F82-9BC0-7F1F1611745E}">
      <dsp:nvSpPr>
        <dsp:cNvPr id="0" name=""/>
        <dsp:cNvSpPr/>
      </dsp:nvSpPr>
      <dsp:spPr>
        <a:xfrm>
          <a:off x="-6501" y="1143727"/>
          <a:ext cx="4019083" cy="761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모분산을</a:t>
          </a:r>
          <a:r>
            <a:rPr lang="ko-KR" alt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 알고 있는가</a:t>
          </a:r>
          <a:r>
            <a:rPr lang="en-US" altLang="ko-KR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rPr>
            <a:t>?</a:t>
          </a:r>
          <a:endParaRPr lang="ko-KR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15809" y="1166037"/>
        <a:ext cx="3974463" cy="7170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Z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u="none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기술 통계</a:t>
          </a:r>
          <a:endParaRPr lang="ko-KR" altLang="en-US" sz="5800" b="1" u="none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Z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u="none" kern="120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sz="5800" b="0" u="none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12/20/2015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12/20/2015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One Sample Test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00" y="336523"/>
            <a:ext cx="4351970" cy="62107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6729" y="381092"/>
            <a:ext cx="5416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http://dermabae.tistory.com/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Critical Regions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23" y="1341567"/>
            <a:ext cx="5867327" cy="475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94" y="1374567"/>
            <a:ext cx="5900289" cy="470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338" y="1873932"/>
            <a:ext cx="1615163" cy="750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367" y="2054092"/>
            <a:ext cx="1615163" cy="742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95789" y="2013777"/>
            <a:ext cx="153558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단측 검정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673311" y="2013776"/>
            <a:ext cx="153558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양</a:t>
            </a:r>
            <a:r>
              <a:rPr lang="ko-KR" altLang="en-US" sz="2400" dirty="0" smtClean="0"/>
              <a:t>측 검정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820" y="4803291"/>
            <a:ext cx="2076450" cy="352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58" y="4803290"/>
            <a:ext cx="2076450" cy="3524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006" y="4715825"/>
            <a:ext cx="2076450" cy="3524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687006" y="4365266"/>
            <a:ext cx="1606637" cy="35055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upper tail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4763" y="4365266"/>
            <a:ext cx="1606637" cy="35055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lower tail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p-value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6" y="2149433"/>
            <a:ext cx="10394156" cy="3143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46" y="1254189"/>
            <a:ext cx="11562605" cy="725533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869611" y="5343123"/>
                <a:ext cx="6467141" cy="591481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400" dirty="0" smtClean="0"/>
                  <a:t>가 작을 때 알아보기 편하도록 하기 위해 사용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611" y="5343123"/>
                <a:ext cx="6467141" cy="591481"/>
              </a:xfrm>
              <a:prstGeom prst="rect">
                <a:avLst/>
              </a:prstGeom>
              <a:blipFill>
                <a:blip r:embed="rId4"/>
                <a:stretch>
                  <a:fillRect r="-1035" b="-11000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3252083" y="3108958"/>
            <a:ext cx="1494846" cy="2051437"/>
          </a:xfrm>
          <a:prstGeom prst="roundRect">
            <a:avLst>
              <a:gd name="adj" fmla="val 97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2"/>
            <a:endCxn id="7" idx="1"/>
          </p:cNvCxnSpPr>
          <p:nvPr/>
        </p:nvCxnSpPr>
        <p:spPr>
          <a:xfrm rot="16200000" flipH="1">
            <a:off x="4195324" y="4964576"/>
            <a:ext cx="478469" cy="870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42597" y="6008900"/>
            <a:ext cx="10394156" cy="591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유의성 검토는 주관적인 판단이 개입될 여지가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64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Binomial Test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402045"/>
            <a:ext cx="9441656" cy="39885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68039" y="2674052"/>
            <a:ext cx="180271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H0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54657" y="1458873"/>
            <a:ext cx="1010504" cy="4623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6" idx="3"/>
            <a:endCxn id="5" idx="1"/>
          </p:cNvCxnSpPr>
          <p:nvPr/>
        </p:nvCxnSpPr>
        <p:spPr>
          <a:xfrm>
            <a:off x="5065161" y="1690070"/>
            <a:ext cx="4402878" cy="128943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3256251" y="1428051"/>
            <a:ext cx="690007" cy="4623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468039" y="1948341"/>
            <a:ext cx="180271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시행 횟수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15" idx="2"/>
            <a:endCxn id="16" idx="1"/>
          </p:cNvCxnSpPr>
          <p:nvPr/>
        </p:nvCxnSpPr>
        <p:spPr>
          <a:xfrm rot="16200000" flipH="1">
            <a:off x="6337071" y="-877175"/>
            <a:ext cx="363349" cy="589858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53912" y="1417777"/>
            <a:ext cx="690007" cy="4623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468039" y="1233876"/>
            <a:ext cx="180271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</a:t>
            </a:r>
            <a:endParaRPr lang="ko-KR" altLang="en-US" dirty="0"/>
          </a:p>
        </p:txBody>
      </p:sp>
      <p:cxnSp>
        <p:nvCxnSpPr>
          <p:cNvPr id="23" name="꺾인 연결선 22"/>
          <p:cNvCxnSpPr>
            <a:stCxn id="21" idx="0"/>
            <a:endCxn id="22" idx="0"/>
          </p:cNvCxnSpPr>
          <p:nvPr/>
        </p:nvCxnSpPr>
        <p:spPr>
          <a:xfrm rot="5400000" flipH="1" flipV="1">
            <a:off x="6442205" y="-2509412"/>
            <a:ext cx="183901" cy="7670479"/>
          </a:xfrm>
          <a:prstGeom prst="bentConnector3">
            <a:avLst>
              <a:gd name="adj1" fmla="val 2243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468039" y="5595495"/>
            <a:ext cx="180271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표본 비율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03950" y="4946295"/>
            <a:ext cx="1010504" cy="4623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30" idx="3"/>
            <a:endCxn id="29" idx="1"/>
          </p:cNvCxnSpPr>
          <p:nvPr/>
        </p:nvCxnSpPr>
        <p:spPr>
          <a:xfrm>
            <a:off x="3914454" y="5177492"/>
            <a:ext cx="5553585" cy="72345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673009" y="4660688"/>
            <a:ext cx="3597742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모비율에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95% </a:t>
            </a:r>
            <a:r>
              <a:rPr lang="ko-KR" altLang="en-US" dirty="0" smtClean="0"/>
              <a:t>신뢰구간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0201" y="3880237"/>
            <a:ext cx="4174435" cy="59364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3"/>
            <a:endCxn id="18" idx="1"/>
          </p:cNvCxnSpPr>
          <p:nvPr/>
        </p:nvCxnSpPr>
        <p:spPr>
          <a:xfrm>
            <a:off x="4794636" y="4177060"/>
            <a:ext cx="2878373" cy="7890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1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683052696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57234" y="608375"/>
            <a:ext cx="820587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2400" dirty="0"/>
              <a:t>http</a:t>
            </a:r>
            <a:r>
              <a:rPr lang="ko-KR" altLang="en-US" sz="2400" dirty="0" smtClean="0"/>
              <a:t>://</a:t>
            </a:r>
            <a:r>
              <a:rPr lang="en-US" altLang="ko-KR" sz="2400" dirty="0" smtClean="0"/>
              <a:t>github.com/hyeonni94/sample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516711" y="136338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데이터를 다운 받는다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16711" y="218365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zeppo.Rdata</a:t>
            </a:r>
            <a:endParaRPr lang="en-US" altLang="ko-KR" sz="3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093286818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19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집단의 평균이 어떤 특정한 값과 같은지 검증하는 통계 방법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711" y="2167777"/>
            <a:ext cx="11128442" cy="16108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반의 학생 성적이 학급 전체 평균과 차이가 있는가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한국인의 알코올 섭취량의 평균이 이전과 다른가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87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Normality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모집단의 자료가 정규 분포를 이룬다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6711" y="2046816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Independence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샘플은 서로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연관성이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사용 되지 않았다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6711" y="3901542"/>
            <a:ext cx="11128442" cy="61090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모분산을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알고 있다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비현실적인 가정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711" y="5297133"/>
            <a:ext cx="11128442" cy="61090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모분산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알지 못한다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6711" y="3237364"/>
            <a:ext cx="1607924" cy="610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z-Test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4632955"/>
            <a:ext cx="1607924" cy="610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t-Test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4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 과정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36521681"/>
              </p:ext>
            </p:extLst>
          </p:nvPr>
        </p:nvGraphicFramePr>
        <p:xfrm>
          <a:off x="1727119" y="1343288"/>
          <a:ext cx="4182551" cy="275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7258639" y="1343288"/>
            <a:ext cx="4637988" cy="1065228"/>
          </a:xfrm>
          <a:prstGeom prst="roundRect">
            <a:avLst>
              <a:gd name="adj" fmla="val 9587"/>
            </a:avLst>
          </a:prstGeom>
          <a:solidFill>
            <a:srgbClr val="7030A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Wilcoxon Singed-Rank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027973" y="1343288"/>
            <a:ext cx="1112363" cy="593889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51643" y="2498071"/>
            <a:ext cx="1291472" cy="443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Retain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27972" y="2002373"/>
            <a:ext cx="1112363" cy="443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Reject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5400000">
            <a:off x="2648008" y="4260687"/>
            <a:ext cx="575431" cy="593889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대체 처리 22"/>
          <p:cNvSpPr/>
          <p:nvPr/>
        </p:nvSpPr>
        <p:spPr>
          <a:xfrm>
            <a:off x="277969" y="4934108"/>
            <a:ext cx="3165781" cy="861430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표본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z-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endParaRPr lang="ko-KR" altLang="en-US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순서도: 대체 처리 23"/>
          <p:cNvSpPr/>
          <p:nvPr/>
        </p:nvSpPr>
        <p:spPr>
          <a:xfrm>
            <a:off x="3756460" y="4934108"/>
            <a:ext cx="3165781" cy="861430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표본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t-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endParaRPr lang="ko-KR" altLang="en-US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21945" y="4293481"/>
            <a:ext cx="1291472" cy="443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Yes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 rot="5400000">
            <a:off x="3954502" y="4284252"/>
            <a:ext cx="575431" cy="593889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18198" y="4295412"/>
            <a:ext cx="1291472" cy="4430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0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E032CF-7F97-4DFA-BC32-7D55A20BC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3E032CF-7F97-4DFA-BC32-7D55A20BC3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65917D-D751-43B9-AC11-C4164A80A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AD65917D-D751-43B9-AC11-C4164A80A0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757A31-93E9-4F82-9BC0-7F1F16117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F757A31-93E9-4F82-9BC0-7F1F161174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731237423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66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835326294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74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/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1731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Zeppo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박사가 강의하는 기초 통계 과목의 평균은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67.5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점이고 정규분포를 따르는 형태라고 한다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철학을 전공하는 학생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명의 점수를 샘플로 할 때 이 학생들의 표본 평균은 전체 평균과 차이가 있는가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표본분산이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모분산과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같다고 가정한다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4" y="608375"/>
            <a:ext cx="363087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load("</a:t>
            </a:r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zeppo.Rdata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711" y="3430082"/>
            <a:ext cx="11128442" cy="3083840"/>
            <a:chOff x="277969" y="1343288"/>
            <a:chExt cx="11618658" cy="4452250"/>
          </a:xfrm>
        </p:grpSpPr>
        <p:graphicFrame>
          <p:nvGraphicFramePr>
            <p:cNvPr id="23" name="다이어그램 22"/>
            <p:cNvGraphicFramePr/>
            <p:nvPr>
              <p:extLst>
                <p:ext uri="{D42A27DB-BD31-4B8C-83A1-F6EECF244321}">
                  <p14:modId xmlns:p14="http://schemas.microsoft.com/office/powerpoint/2010/main" val="1282159128"/>
                </p:ext>
              </p:extLst>
            </p:nvPr>
          </p:nvGraphicFramePr>
          <p:xfrm>
            <a:off x="1727119" y="1343288"/>
            <a:ext cx="4182551" cy="27526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모서리가 둥근 직사각형 23"/>
            <p:cNvSpPr/>
            <p:nvPr/>
          </p:nvSpPr>
          <p:spPr>
            <a:xfrm>
              <a:off x="7258639" y="1343288"/>
              <a:ext cx="4637988" cy="1065228"/>
            </a:xfrm>
            <a:prstGeom prst="roundRect">
              <a:avLst>
                <a:gd name="adj" fmla="val 958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one sample Wilcoxon Singed-Rank 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Test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6027973" y="1343288"/>
              <a:ext cx="1112363" cy="593889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51643" y="2498071"/>
              <a:ext cx="1291472" cy="44306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Retain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27972" y="2002373"/>
              <a:ext cx="1112363" cy="44306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Reject</a:t>
              </a:r>
              <a:endPara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 rot="5400000">
              <a:off x="2648008" y="4260687"/>
              <a:ext cx="575431" cy="593889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대체 처리 28"/>
            <p:cNvSpPr/>
            <p:nvPr/>
          </p:nvSpPr>
          <p:spPr>
            <a:xfrm>
              <a:off x="277969" y="4934108"/>
              <a:ext cx="3165781" cy="861430"/>
            </a:xfrm>
            <a:prstGeom prst="flowChartAlternateProcess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단일 표본 </a:t>
              </a:r>
              <a:r>
                <a:rPr lang="en-US" altLang="ko-KR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z-</a:t>
              </a:r>
              <a:r>
                <a:rPr lang="ko-KR" altLang="en-US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검증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756460" y="4934108"/>
              <a:ext cx="3165781" cy="86143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단일 표본 </a:t>
              </a:r>
              <a:r>
                <a:rPr lang="en-US" altLang="ko-KR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t-</a:t>
              </a:r>
              <a:r>
                <a:rPr lang="ko-KR" altLang="en-US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검증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21945" y="4293481"/>
              <a:ext cx="1291472" cy="44306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2" name="오른쪽 화살표 31"/>
            <p:cNvSpPr/>
            <p:nvPr/>
          </p:nvSpPr>
          <p:spPr>
            <a:xfrm rot="5400000">
              <a:off x="3954502" y="4284252"/>
              <a:ext cx="575431" cy="593889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18198" y="4295412"/>
              <a:ext cx="1291472" cy="44306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711" y="127632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가설 세우기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46108"/>
            <a:ext cx="2114550" cy="8001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111" y="3455894"/>
            <a:ext cx="5670357" cy="278623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0895" y="3455894"/>
            <a:ext cx="5687573" cy="2892801"/>
          </a:xfrm>
          <a:prstGeom prst="roundRect">
            <a:avLst>
              <a:gd name="adj" fmla="val 64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9263" y="2898295"/>
            <a:ext cx="4208051" cy="45102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z-test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037" y="1276326"/>
            <a:ext cx="5168065" cy="52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2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one-sample z-test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557" y="1297974"/>
            <a:ext cx="6181725" cy="2162175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9420" y="3578233"/>
            <a:ext cx="9625676" cy="315937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943557" y="2379061"/>
            <a:ext cx="6181725" cy="308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4" idx="1"/>
            <a:endCxn id="3" idx="1"/>
          </p:cNvCxnSpPr>
          <p:nvPr/>
        </p:nvCxnSpPr>
        <p:spPr>
          <a:xfrm rot="10800000" flipV="1">
            <a:off x="1299421" y="2533300"/>
            <a:ext cx="1644137" cy="2624619"/>
          </a:xfrm>
          <a:prstGeom prst="bentConnector3">
            <a:avLst>
              <a:gd name="adj1" fmla="val 113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4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/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11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one-sample z-test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16711" y="128970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The inference problem that the test </a:t>
            </a:r>
            <a:r>
              <a:rPr lang="en-US" altLang="ko-KR" b="1" dirty="0" smtClean="0"/>
              <a:t>addresses 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55987"/>
            <a:ext cx="8886825" cy="1009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291110"/>
            <a:ext cx="2362200" cy="1257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515" y="3291110"/>
            <a:ext cx="1285875" cy="3619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1" y="4873883"/>
            <a:ext cx="5953125" cy="32385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958515" y="3237173"/>
            <a:ext cx="1285875" cy="4319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25979" y="4803904"/>
            <a:ext cx="1227221" cy="4638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0"/>
            <a:endCxn id="16" idx="3"/>
          </p:cNvCxnSpPr>
          <p:nvPr/>
        </p:nvCxnSpPr>
        <p:spPr>
          <a:xfrm rot="16200000" flipV="1">
            <a:off x="4416607" y="3280921"/>
            <a:ext cx="1350766" cy="1695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54215" y="4787974"/>
            <a:ext cx="2203538" cy="4999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학급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전체 평균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1302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460806415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319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17" t="-15623" r="4520" b="42221"/>
          <a:stretch/>
        </p:blipFill>
        <p:spPr>
          <a:xfrm>
            <a:off x="524786" y="4447643"/>
            <a:ext cx="7187980" cy="16080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509435"/>
            <a:ext cx="7200900" cy="1314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1990453"/>
            <a:ext cx="10372725" cy="14192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one-sample z-test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1" y="1271571"/>
            <a:ext cx="5133975" cy="6191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57469" y="1271571"/>
            <a:ext cx="2918130" cy="4999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라이브러리 인스톨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37788" y="4790624"/>
            <a:ext cx="2409245" cy="376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4453" y="5753108"/>
            <a:ext cx="2409245" cy="302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82841" y="5458559"/>
            <a:ext cx="6386307" cy="4999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표본 평균 신뢰 구간이 모평균을 벗어나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cxnSp>
        <p:nvCxnSpPr>
          <p:cNvPr id="17" name="꺾인 연결선 16"/>
          <p:cNvCxnSpPr>
            <a:stCxn id="25" idx="3"/>
            <a:endCxn id="27" idx="1"/>
          </p:cNvCxnSpPr>
          <p:nvPr/>
        </p:nvCxnSpPr>
        <p:spPr>
          <a:xfrm flipV="1">
            <a:off x="3083698" y="5708543"/>
            <a:ext cx="2099143" cy="195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39903" y="6100390"/>
            <a:ext cx="5129245" cy="5999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960659" y="3671536"/>
            <a:ext cx="3729513" cy="4999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p-value</a:t>
            </a:r>
            <a:r>
              <a:rPr lang="ko-KR" altLang="en-US" sz="2400" dirty="0" smtClean="0"/>
              <a:t>가 유의미하다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cxnSp>
        <p:nvCxnSpPr>
          <p:cNvPr id="4" name="꺾인 연결선 3"/>
          <p:cNvCxnSpPr>
            <a:stCxn id="10" idx="3"/>
            <a:endCxn id="15" idx="2"/>
          </p:cNvCxnSpPr>
          <p:nvPr/>
        </p:nvCxnSpPr>
        <p:spPr>
          <a:xfrm flipV="1">
            <a:off x="6747033" y="4171504"/>
            <a:ext cx="3078383" cy="807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90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695584763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041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010027343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5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5391108" cy="641350"/>
          </a:xfrm>
        </p:spPr>
        <p:txBody>
          <a:bodyPr/>
          <a:lstStyle/>
          <a:p>
            <a:r>
              <a:rPr lang="ko-KR" altLang="en-US" dirty="0" smtClean="0"/>
              <a:t>통계학자가 보는 데이터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646384" y="2818138"/>
            <a:ext cx="2304326" cy="46736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자기 디스크 17"/>
          <p:cNvSpPr/>
          <p:nvPr/>
        </p:nvSpPr>
        <p:spPr>
          <a:xfrm>
            <a:off x="7435304" y="2987142"/>
            <a:ext cx="1483360" cy="1590040"/>
          </a:xfrm>
          <a:prstGeom prst="flowChartMagneticDisk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자기 디스크 18"/>
          <p:cNvSpPr/>
          <p:nvPr/>
        </p:nvSpPr>
        <p:spPr>
          <a:xfrm>
            <a:off x="9248864" y="2987142"/>
            <a:ext cx="1483360" cy="1590040"/>
          </a:xfrm>
          <a:prstGeom prst="flowChartMagneticDisk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658824" y="3782162"/>
            <a:ext cx="274320" cy="2870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029664" y="3920592"/>
            <a:ext cx="274320" cy="2870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732484" y="4130142"/>
            <a:ext cx="274320" cy="2870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303984" y="4211422"/>
            <a:ext cx="274320" cy="2870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362404" y="3844392"/>
            <a:ext cx="274320" cy="2870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507184" y="3517367"/>
            <a:ext cx="274320" cy="2870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933144" y="3557372"/>
            <a:ext cx="274320" cy="2870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538424" y="3804387"/>
            <a:ext cx="274320" cy="2870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990544" y="4069182"/>
            <a:ext cx="274320" cy="2870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932124" y="3658972"/>
            <a:ext cx="274320" cy="2870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264864" y="3658972"/>
            <a:ext cx="274320" cy="2870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0402024" y="4084422"/>
            <a:ext cx="274320" cy="28702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20" name="표 51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4684510"/>
                  </p:ext>
                </p:extLst>
              </p:nvPr>
            </p:nvGraphicFramePr>
            <p:xfrm>
              <a:off x="516711" y="4161696"/>
              <a:ext cx="4034970" cy="1314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4249">
                      <a:extLst>
                        <a:ext uri="{9D8B030D-6E8A-4147-A177-3AD203B41FA5}">
                          <a16:colId xmlns:a16="http://schemas.microsoft.com/office/drawing/2014/main" val="2124577729"/>
                        </a:ext>
                      </a:extLst>
                    </a:gridCol>
                    <a:gridCol w="995680">
                      <a:extLst>
                        <a:ext uri="{9D8B030D-6E8A-4147-A177-3AD203B41FA5}">
                          <a16:colId xmlns:a16="http://schemas.microsoft.com/office/drawing/2014/main" val="4263140893"/>
                        </a:ext>
                      </a:extLst>
                    </a:gridCol>
                    <a:gridCol w="955041">
                      <a:extLst>
                        <a:ext uri="{9D8B030D-6E8A-4147-A177-3AD203B41FA5}">
                          <a16:colId xmlns:a16="http://schemas.microsoft.com/office/drawing/2014/main" val="2156614131"/>
                        </a:ext>
                      </a:extLst>
                    </a:gridCol>
                  </a:tblGrid>
                  <a:tr h="6617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Y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0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1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134548"/>
                      </a:ext>
                    </a:extLst>
                  </a:tr>
                  <a:tr h="652843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𝑌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32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2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US" altLang="ko-KR" sz="32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459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20" name="표 51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4684510"/>
                  </p:ext>
                </p:extLst>
              </p:nvPr>
            </p:nvGraphicFramePr>
            <p:xfrm>
              <a:off x="516711" y="4161696"/>
              <a:ext cx="4034970" cy="1314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4249">
                      <a:extLst>
                        <a:ext uri="{9D8B030D-6E8A-4147-A177-3AD203B41FA5}">
                          <a16:colId xmlns:a16="http://schemas.microsoft.com/office/drawing/2014/main" val="2124577729"/>
                        </a:ext>
                      </a:extLst>
                    </a:gridCol>
                    <a:gridCol w="995680">
                      <a:extLst>
                        <a:ext uri="{9D8B030D-6E8A-4147-A177-3AD203B41FA5}">
                          <a16:colId xmlns:a16="http://schemas.microsoft.com/office/drawing/2014/main" val="4263140893"/>
                        </a:ext>
                      </a:extLst>
                    </a:gridCol>
                    <a:gridCol w="955041">
                      <a:extLst>
                        <a:ext uri="{9D8B030D-6E8A-4147-A177-3AD203B41FA5}">
                          <a16:colId xmlns:a16="http://schemas.microsoft.com/office/drawing/2014/main" val="2156614131"/>
                        </a:ext>
                      </a:extLst>
                    </a:gridCol>
                  </a:tblGrid>
                  <a:tr h="6617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Y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0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1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134548"/>
                      </a:ext>
                    </a:extLst>
                  </a:tr>
                  <a:tr h="652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2" t="-110185" r="-95029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9146" t="-110185" r="-9817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22930" t="-110185" r="-2548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459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오른쪽 화살표 33"/>
          <p:cNvSpPr/>
          <p:nvPr/>
        </p:nvSpPr>
        <p:spPr>
          <a:xfrm>
            <a:off x="4654455" y="4343502"/>
            <a:ext cx="2304326" cy="46736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 descr="http://www.16887808.com/ahdma/goods/2007_10/img32013090715293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24" y="4884521"/>
            <a:ext cx="1574895" cy="157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servicedesignplatform.com/wp-content/uploads/2015/05/%EC%84%A4%EB%AC%B8%EC%A1%B0%EC%82%A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1" y="1345333"/>
            <a:ext cx="4010293" cy="26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8362404" y="5010234"/>
            <a:ext cx="1485568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smtClean="0"/>
              <a:t>분포</a:t>
            </a:r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1791412" y="5786249"/>
            <a:ext cx="1485568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확률분포</a:t>
            </a: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7464680" y="2166180"/>
            <a:ext cx="1485568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YES</a:t>
            </a:r>
            <a:endParaRPr lang="ko-KR" altLang="en-US" sz="2400" dirty="0"/>
          </a:p>
        </p:txBody>
      </p:sp>
      <p:sp>
        <p:nvSpPr>
          <p:cNvPr id="42" name="직사각형 41"/>
          <p:cNvSpPr/>
          <p:nvPr/>
        </p:nvSpPr>
        <p:spPr>
          <a:xfrm>
            <a:off x="9384920" y="2147017"/>
            <a:ext cx="1485568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NO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042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1731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Zeppo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박사가 강의하는 기초 통계 과목의 평균은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67.5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점이고 정규분포를 따르는 형태라고 한다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철학을 전공하는 학생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점수를 샘플로 했을 때 이 학생들의 표본 평균은 전체 평균과 차이가 있는가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</a:t>
            </a:r>
            <a:r>
              <a:rPr lang="ko-KR" altLang="en-US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모분산은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알 수 없다고 가정한다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16711" y="3430082"/>
            <a:ext cx="11128442" cy="3083840"/>
            <a:chOff x="277969" y="1343288"/>
            <a:chExt cx="11618658" cy="4452250"/>
          </a:xfrm>
        </p:grpSpPr>
        <p:graphicFrame>
          <p:nvGraphicFramePr>
            <p:cNvPr id="23" name="다이어그램 22"/>
            <p:cNvGraphicFramePr/>
            <p:nvPr>
              <p:extLst>
                <p:ext uri="{D42A27DB-BD31-4B8C-83A1-F6EECF244321}">
                  <p14:modId xmlns:p14="http://schemas.microsoft.com/office/powerpoint/2010/main" val="1539995860"/>
                </p:ext>
              </p:extLst>
            </p:nvPr>
          </p:nvGraphicFramePr>
          <p:xfrm>
            <a:off x="1727119" y="1343288"/>
            <a:ext cx="4182551" cy="27526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모서리가 둥근 직사각형 23"/>
            <p:cNvSpPr/>
            <p:nvPr/>
          </p:nvSpPr>
          <p:spPr>
            <a:xfrm>
              <a:off x="7258639" y="1343288"/>
              <a:ext cx="4637988" cy="1065228"/>
            </a:xfrm>
            <a:prstGeom prst="roundRect">
              <a:avLst>
                <a:gd name="adj" fmla="val 958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one sample Wilcoxon Singed-Rank 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Test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6027973" y="1343288"/>
              <a:ext cx="1112363" cy="593889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51643" y="2498071"/>
              <a:ext cx="1291472" cy="44306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Retain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27972" y="2002373"/>
              <a:ext cx="1112363" cy="44306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Reject</a:t>
              </a:r>
              <a:endPara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 rot="5400000">
              <a:off x="2648008" y="4260687"/>
              <a:ext cx="575431" cy="593889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대체 처리 28"/>
            <p:cNvSpPr/>
            <p:nvPr/>
          </p:nvSpPr>
          <p:spPr>
            <a:xfrm>
              <a:off x="277969" y="4934108"/>
              <a:ext cx="3165781" cy="86143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단일 표본 </a:t>
              </a:r>
              <a:r>
                <a:rPr lang="en-US" altLang="ko-KR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z-</a:t>
              </a:r>
              <a:r>
                <a:rPr lang="ko-KR" altLang="en-US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검증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756460" y="4934108"/>
              <a:ext cx="3165781" cy="861430"/>
            </a:xfrm>
            <a:prstGeom prst="flowChartAlternateProcess">
              <a:avLst/>
            </a:prstGeom>
            <a:solidFill>
              <a:srgbClr val="FF0000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단일 표본 </a:t>
              </a:r>
              <a:r>
                <a:rPr lang="en-US" altLang="ko-KR" b="1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t-</a:t>
              </a:r>
              <a:r>
                <a:rPr lang="ko-KR" altLang="en-US" b="1" dirty="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검증</a:t>
              </a:r>
              <a:endPara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21945" y="4293481"/>
              <a:ext cx="1291472" cy="44306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2" name="오른쪽 화살표 31"/>
            <p:cNvSpPr/>
            <p:nvPr/>
          </p:nvSpPr>
          <p:spPr>
            <a:xfrm rot="5400000">
              <a:off x="3954502" y="4284252"/>
              <a:ext cx="575431" cy="593889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18198" y="4295412"/>
              <a:ext cx="1291472" cy="44306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879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711" y="127632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가설 세우기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46108"/>
            <a:ext cx="2114550" cy="8001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111" y="3455894"/>
            <a:ext cx="5670357" cy="278623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8572" y="3576918"/>
            <a:ext cx="5588746" cy="277177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0895" y="3455894"/>
            <a:ext cx="5687573" cy="2892801"/>
          </a:xfrm>
          <a:prstGeom prst="roundRect">
            <a:avLst>
              <a:gd name="adj" fmla="val 644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78572" y="3455894"/>
            <a:ext cx="5687573" cy="2892801"/>
          </a:xfrm>
          <a:prstGeom prst="roundRect">
            <a:avLst>
              <a:gd name="adj" fmla="val 64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19263" y="2898295"/>
            <a:ext cx="4208051" cy="4510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z-test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68919" y="2898295"/>
            <a:ext cx="4208051" cy="45102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96950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698281252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359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one-sample t-test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6715" y="1311344"/>
            <a:ext cx="4438525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옵션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73" r="70836" b="92287"/>
          <a:stretch/>
        </p:blipFill>
        <p:spPr>
          <a:xfrm>
            <a:off x="516715" y="2519277"/>
            <a:ext cx="575020" cy="3975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5" y="1949068"/>
            <a:ext cx="1181100" cy="3333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t="30157" b="64933"/>
          <a:stretch/>
        </p:blipFill>
        <p:spPr>
          <a:xfrm>
            <a:off x="516714" y="3656212"/>
            <a:ext cx="1971675" cy="2623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12003" r="60710" b="82640"/>
          <a:stretch/>
        </p:blipFill>
        <p:spPr>
          <a:xfrm>
            <a:off x="516713" y="3123654"/>
            <a:ext cx="774673" cy="28624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71840" b="22189"/>
          <a:stretch/>
        </p:blipFill>
        <p:spPr>
          <a:xfrm>
            <a:off x="516711" y="4156658"/>
            <a:ext cx="1971675" cy="31905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679470" y="3656212"/>
            <a:ext cx="4993543" cy="36586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alternative="</a:t>
            </a:r>
            <a:r>
              <a:rPr lang="en-US" altLang="ko-KR" dirty="0" err="1" smtClean="0"/>
              <a:t>two.sided</a:t>
            </a:r>
            <a:r>
              <a:rPr lang="en-US" altLang="ko-KR" dirty="0" smtClean="0"/>
              <a:t>" (</a:t>
            </a:r>
            <a:r>
              <a:rPr lang="en-US" altLang="ko-KR" dirty="0" err="1" smtClean="0"/>
              <a:t>two.sided</a:t>
            </a:r>
            <a:r>
              <a:rPr lang="en-US" altLang="ko-KR" dirty="0" smtClean="0"/>
              <a:t>, greater, less)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679470" y="4156658"/>
            <a:ext cx="2560444" cy="36586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conf.level</a:t>
            </a:r>
            <a:r>
              <a:rPr lang="en-US" altLang="ko-KR" dirty="0"/>
              <a:t> </a:t>
            </a:r>
            <a:r>
              <a:rPr lang="en-US" altLang="ko-KR" dirty="0" smtClean="0"/>
              <a:t>= .95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679470" y="3084212"/>
            <a:ext cx="2560444" cy="36586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036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one-sample t-test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76640"/>
            <a:ext cx="10372725" cy="98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2374333"/>
            <a:ext cx="7696200" cy="32861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538330" y="3442915"/>
            <a:ext cx="2464905" cy="3021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1763" y="3427013"/>
            <a:ext cx="1399430" cy="3021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04367" y="2728092"/>
            <a:ext cx="2719925" cy="4576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검정통계량이 약간 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2" idx="0"/>
            <a:endCxn id="21" idx="1"/>
          </p:cNvCxnSpPr>
          <p:nvPr/>
        </p:nvCxnSpPr>
        <p:spPr>
          <a:xfrm rot="5400000" flipH="1" flipV="1">
            <a:off x="1362882" y="2985529"/>
            <a:ext cx="470080" cy="412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1" idx="3"/>
            <a:endCxn id="11" idx="0"/>
          </p:cNvCxnSpPr>
          <p:nvPr/>
        </p:nvCxnSpPr>
        <p:spPr>
          <a:xfrm>
            <a:off x="4524292" y="2956933"/>
            <a:ext cx="246491" cy="485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90408" y="3282795"/>
            <a:ext cx="2997269" cy="46894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유의미한 결과가 나왔다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7179" y="4392660"/>
            <a:ext cx="2464905" cy="3021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00632" y="4368753"/>
            <a:ext cx="5011972" cy="47301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표본 평균의 신뢰 구간이 모평균을 벗어났다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329" y="5312143"/>
            <a:ext cx="5248275" cy="53340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8475635" y="5395911"/>
            <a:ext cx="1280615" cy="36586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요약 형식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439903" y="6015004"/>
            <a:ext cx="5129245" cy="5999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422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617350823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546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08" y="1201221"/>
            <a:ext cx="11082813" cy="24940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2006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조사에 따르면 한국인의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평균 알코올 섭취량은 </a:t>
            </a:r>
            <a:r>
              <a:rPr lang="en-US" altLang="ko-KR" sz="28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8.1g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2008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대통령 선거로 알코올 섭취량이 달라졌는지 조사하기 위해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명을 무작위로 뽑아서 조사한 결과 다음과 같은 결과를 얻었다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15.5, 11.21, 12.67, 8.87, 12.15, 9.88, 2.06, 14.50, 4.97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6707" y="3958178"/>
            <a:ext cx="11082813" cy="15013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샘플을 통해 판단했을 때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2008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알코올 섭취량의 평균이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2006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평균과 통계적으로 유의미한 차이가 있는가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모평균이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8.1)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하에서 우연히 일어난 일인가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520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http://somebodyliedaboutmuscle.com/wp-content/uploads/2014/06/Matrix-red-blue-pi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06" y="1354777"/>
            <a:ext cx="4233053" cy="50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5391108" cy="641350"/>
          </a:xfrm>
        </p:spPr>
        <p:txBody>
          <a:bodyPr/>
          <a:lstStyle/>
          <a:p>
            <a:r>
              <a:rPr lang="ko-KR" altLang="en-US" dirty="0" smtClean="0"/>
              <a:t>통계 검정의 의미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158480" y="4484476"/>
            <a:ext cx="3607526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주장하고 싶은 분포</a:t>
            </a:r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238381" y="4484476"/>
            <a:ext cx="358720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smtClean="0"/>
              <a:t>주장에 대립되는 분포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0355739"/>
                  </p:ext>
                </p:extLst>
              </p:nvPr>
            </p:nvGraphicFramePr>
            <p:xfrm>
              <a:off x="8158479" y="3152239"/>
              <a:ext cx="3607526" cy="1314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3454">
                      <a:extLst>
                        <a:ext uri="{9D8B030D-6E8A-4147-A177-3AD203B41FA5}">
                          <a16:colId xmlns:a16="http://schemas.microsoft.com/office/drawing/2014/main" val="2124577729"/>
                        </a:ext>
                      </a:extLst>
                    </a:gridCol>
                    <a:gridCol w="890203">
                      <a:extLst>
                        <a:ext uri="{9D8B030D-6E8A-4147-A177-3AD203B41FA5}">
                          <a16:colId xmlns:a16="http://schemas.microsoft.com/office/drawing/2014/main" val="4263140893"/>
                        </a:ext>
                      </a:extLst>
                    </a:gridCol>
                    <a:gridCol w="853869">
                      <a:extLst>
                        <a:ext uri="{9D8B030D-6E8A-4147-A177-3AD203B41FA5}">
                          <a16:colId xmlns:a16="http://schemas.microsoft.com/office/drawing/2014/main" val="2156614131"/>
                        </a:ext>
                      </a:extLst>
                    </a:gridCol>
                  </a:tblGrid>
                  <a:tr h="6617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Y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0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1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134548"/>
                      </a:ext>
                    </a:extLst>
                  </a:tr>
                  <a:tr h="652843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𝑌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32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32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US" altLang="ko-KR" sz="32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459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0355739"/>
                  </p:ext>
                </p:extLst>
              </p:nvPr>
            </p:nvGraphicFramePr>
            <p:xfrm>
              <a:off x="8158479" y="3152239"/>
              <a:ext cx="3607526" cy="1314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3454">
                      <a:extLst>
                        <a:ext uri="{9D8B030D-6E8A-4147-A177-3AD203B41FA5}">
                          <a16:colId xmlns:a16="http://schemas.microsoft.com/office/drawing/2014/main" val="2124577729"/>
                        </a:ext>
                      </a:extLst>
                    </a:gridCol>
                    <a:gridCol w="890203">
                      <a:extLst>
                        <a:ext uri="{9D8B030D-6E8A-4147-A177-3AD203B41FA5}">
                          <a16:colId xmlns:a16="http://schemas.microsoft.com/office/drawing/2014/main" val="4263140893"/>
                        </a:ext>
                      </a:extLst>
                    </a:gridCol>
                    <a:gridCol w="853869">
                      <a:extLst>
                        <a:ext uri="{9D8B030D-6E8A-4147-A177-3AD203B41FA5}">
                          <a16:colId xmlns:a16="http://schemas.microsoft.com/office/drawing/2014/main" val="2156614131"/>
                        </a:ext>
                      </a:extLst>
                    </a:gridCol>
                  </a:tblGrid>
                  <a:tr h="6617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Y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0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1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134548"/>
                      </a:ext>
                    </a:extLst>
                  </a:tr>
                  <a:tr h="652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27" t="-111215" r="-95098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8844" t="-111215" r="-97959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24286" t="-111215" r="-2857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459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7181710"/>
                  </p:ext>
                </p:extLst>
              </p:nvPr>
            </p:nvGraphicFramePr>
            <p:xfrm>
              <a:off x="238381" y="3152239"/>
              <a:ext cx="3587205" cy="1314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2958">
                      <a:extLst>
                        <a:ext uri="{9D8B030D-6E8A-4147-A177-3AD203B41FA5}">
                          <a16:colId xmlns:a16="http://schemas.microsoft.com/office/drawing/2014/main" val="2124577729"/>
                        </a:ext>
                      </a:extLst>
                    </a:gridCol>
                    <a:gridCol w="885188">
                      <a:extLst>
                        <a:ext uri="{9D8B030D-6E8A-4147-A177-3AD203B41FA5}">
                          <a16:colId xmlns:a16="http://schemas.microsoft.com/office/drawing/2014/main" val="4263140893"/>
                        </a:ext>
                      </a:extLst>
                    </a:gridCol>
                    <a:gridCol w="849059">
                      <a:extLst>
                        <a:ext uri="{9D8B030D-6E8A-4147-A177-3AD203B41FA5}">
                          <a16:colId xmlns:a16="http://schemas.microsoft.com/office/drawing/2014/main" val="2156614131"/>
                        </a:ext>
                      </a:extLst>
                    </a:gridCol>
                  </a:tblGrid>
                  <a:tr h="6617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Y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0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1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134548"/>
                      </a:ext>
                    </a:extLst>
                  </a:tr>
                  <a:tr h="652843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𝑌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200" dirty="0" smtClean="0"/>
                            <a:t>0.5</a:t>
                          </a:r>
                          <a:endParaRPr lang="ko-KR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3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kumimoji="0" lang="ko-KR" alt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459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7181710"/>
                  </p:ext>
                </p:extLst>
              </p:nvPr>
            </p:nvGraphicFramePr>
            <p:xfrm>
              <a:off x="238381" y="3152239"/>
              <a:ext cx="3587205" cy="1314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2958">
                      <a:extLst>
                        <a:ext uri="{9D8B030D-6E8A-4147-A177-3AD203B41FA5}">
                          <a16:colId xmlns:a16="http://schemas.microsoft.com/office/drawing/2014/main" val="2124577729"/>
                        </a:ext>
                      </a:extLst>
                    </a:gridCol>
                    <a:gridCol w="885188">
                      <a:extLst>
                        <a:ext uri="{9D8B030D-6E8A-4147-A177-3AD203B41FA5}">
                          <a16:colId xmlns:a16="http://schemas.microsoft.com/office/drawing/2014/main" val="4263140893"/>
                        </a:ext>
                      </a:extLst>
                    </a:gridCol>
                    <a:gridCol w="849059">
                      <a:extLst>
                        <a:ext uri="{9D8B030D-6E8A-4147-A177-3AD203B41FA5}">
                          <a16:colId xmlns:a16="http://schemas.microsoft.com/office/drawing/2014/main" val="2156614131"/>
                        </a:ext>
                      </a:extLst>
                    </a:gridCol>
                  </a:tblGrid>
                  <a:tr h="6617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Y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0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1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134548"/>
                      </a:ext>
                    </a:extLst>
                  </a:tr>
                  <a:tr h="652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329" t="-111215" r="-95066" b="-19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200" dirty="0" smtClean="0"/>
                            <a:t>0.5</a:t>
                          </a:r>
                          <a:endParaRPr lang="ko-KR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3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kumimoji="0" lang="ko-KR" alt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45918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58197"/>
              </p:ext>
            </p:extLst>
          </p:nvPr>
        </p:nvGraphicFramePr>
        <p:xfrm>
          <a:off x="10812079" y="3986383"/>
          <a:ext cx="2222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Formula" r:id="rId6" imgW="113040" imgH="164160" progId="Equation.Ribbit">
                  <p:embed/>
                </p:oleObj>
              </mc:Choice>
              <mc:Fallback>
                <p:oleObj name="Formula" r:id="rId6" imgW="113040" imgH="164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12079" y="3986383"/>
                        <a:ext cx="22225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238381" y="2235881"/>
            <a:ext cx="358720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귀무</a:t>
            </a:r>
            <a:r>
              <a:rPr lang="ko-KR" altLang="en-US" sz="2400" dirty="0" smtClean="0"/>
              <a:t> 가설 </a:t>
            </a:r>
            <a:r>
              <a:rPr lang="en-US" altLang="ko-KR" sz="2400" dirty="0" smtClean="0"/>
              <a:t>Null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8178801" y="2315324"/>
            <a:ext cx="358720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대립 가설 </a:t>
            </a:r>
            <a:r>
              <a:rPr lang="en-US" altLang="ko-KR" sz="2400" dirty="0" smtClean="0"/>
              <a:t>Alternative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70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5391108" cy="641350"/>
          </a:xfrm>
        </p:spPr>
        <p:txBody>
          <a:bodyPr/>
          <a:lstStyle/>
          <a:p>
            <a:r>
              <a:rPr lang="ko-KR" altLang="en-US" dirty="0" smtClean="0"/>
              <a:t>통계 검정의 의미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8302" y="3422538"/>
            <a:ext cx="358720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smtClean="0"/>
              <a:t>주장에 대립되는 분포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129839"/>
                  </p:ext>
                </p:extLst>
              </p:nvPr>
            </p:nvGraphicFramePr>
            <p:xfrm>
              <a:off x="288301" y="2107994"/>
              <a:ext cx="3587205" cy="1314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2958">
                      <a:extLst>
                        <a:ext uri="{9D8B030D-6E8A-4147-A177-3AD203B41FA5}">
                          <a16:colId xmlns:a16="http://schemas.microsoft.com/office/drawing/2014/main" val="2124577729"/>
                        </a:ext>
                      </a:extLst>
                    </a:gridCol>
                    <a:gridCol w="885188">
                      <a:extLst>
                        <a:ext uri="{9D8B030D-6E8A-4147-A177-3AD203B41FA5}">
                          <a16:colId xmlns:a16="http://schemas.microsoft.com/office/drawing/2014/main" val="4263140893"/>
                        </a:ext>
                      </a:extLst>
                    </a:gridCol>
                    <a:gridCol w="849059">
                      <a:extLst>
                        <a:ext uri="{9D8B030D-6E8A-4147-A177-3AD203B41FA5}">
                          <a16:colId xmlns:a16="http://schemas.microsoft.com/office/drawing/2014/main" val="2156614131"/>
                        </a:ext>
                      </a:extLst>
                    </a:gridCol>
                  </a:tblGrid>
                  <a:tr h="6617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Y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0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1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134548"/>
                      </a:ext>
                    </a:extLst>
                  </a:tr>
                  <a:tr h="652843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𝑌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ko-KR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200" dirty="0" smtClean="0"/>
                            <a:t>0.5</a:t>
                          </a:r>
                          <a:endParaRPr lang="ko-KR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3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kumimoji="0" lang="ko-KR" alt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459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129839"/>
                  </p:ext>
                </p:extLst>
              </p:nvPr>
            </p:nvGraphicFramePr>
            <p:xfrm>
              <a:off x="288301" y="2107994"/>
              <a:ext cx="3587205" cy="1314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2958">
                      <a:extLst>
                        <a:ext uri="{9D8B030D-6E8A-4147-A177-3AD203B41FA5}">
                          <a16:colId xmlns:a16="http://schemas.microsoft.com/office/drawing/2014/main" val="2124577729"/>
                        </a:ext>
                      </a:extLst>
                    </a:gridCol>
                    <a:gridCol w="885188">
                      <a:extLst>
                        <a:ext uri="{9D8B030D-6E8A-4147-A177-3AD203B41FA5}">
                          <a16:colId xmlns:a16="http://schemas.microsoft.com/office/drawing/2014/main" val="4263140893"/>
                        </a:ext>
                      </a:extLst>
                    </a:gridCol>
                    <a:gridCol w="849059">
                      <a:extLst>
                        <a:ext uri="{9D8B030D-6E8A-4147-A177-3AD203B41FA5}">
                          <a16:colId xmlns:a16="http://schemas.microsoft.com/office/drawing/2014/main" val="2156614131"/>
                        </a:ext>
                      </a:extLst>
                    </a:gridCol>
                  </a:tblGrid>
                  <a:tr h="6617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Y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0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1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134548"/>
                      </a:ext>
                    </a:extLst>
                  </a:tr>
                  <a:tr h="652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29" t="-110185" r="-95066" b="-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3200" dirty="0" smtClean="0"/>
                            <a:t>0.5</a:t>
                          </a:r>
                          <a:endParaRPr lang="ko-KR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3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kumimoji="0" lang="ko-KR" alt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459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직사각형 9"/>
          <p:cNvSpPr/>
          <p:nvPr/>
        </p:nvSpPr>
        <p:spPr>
          <a:xfrm>
            <a:off x="267980" y="1354777"/>
            <a:ext cx="358720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귀무</a:t>
            </a:r>
            <a:r>
              <a:rPr lang="ko-KR" altLang="en-US" sz="2400" dirty="0" smtClean="0"/>
              <a:t> 가설 </a:t>
            </a:r>
            <a:r>
              <a:rPr lang="en-US" altLang="ko-KR" sz="2400" dirty="0" smtClean="0"/>
              <a:t>Null</a:t>
            </a:r>
            <a:endParaRPr lang="ko-KR" altLang="en-US" sz="2400" dirty="0"/>
          </a:p>
        </p:txBody>
      </p:sp>
      <p:sp>
        <p:nvSpPr>
          <p:cNvPr id="4" name="오른쪽 화살표 3"/>
          <p:cNvSpPr/>
          <p:nvPr/>
        </p:nvSpPr>
        <p:spPr>
          <a:xfrm>
            <a:off x="4517873" y="2107994"/>
            <a:ext cx="1447579" cy="1314544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07820" y="1354777"/>
            <a:ext cx="4984740" cy="6109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시뮬레이션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6607820" y="2107994"/>
            <a:ext cx="4984740" cy="18137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주어진 확률 분포 아래서 추출된 샘플들의 분포를 보고 실제 관찰 데이터의 위치가 유의미한 구간 내부에 있는지 확인 </a:t>
            </a:r>
            <a:endParaRPr lang="ko-KR" altLang="en-US" sz="2400" dirty="0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1471960" y="4029368"/>
            <a:ext cx="1219885" cy="1544318"/>
          </a:xfrm>
          <a:prstGeom prst="rightArrow">
            <a:avLst>
              <a:gd name="adj1" fmla="val 50000"/>
              <a:gd name="adj2" fmla="val 43595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17631"/>
              </p:ext>
            </p:extLst>
          </p:nvPr>
        </p:nvGraphicFramePr>
        <p:xfrm>
          <a:off x="855507" y="5683267"/>
          <a:ext cx="28225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Formula" r:id="rId4" imgW="1423800" imgH="176760" progId="Equation.Ribbit">
                  <p:embed/>
                </p:oleObj>
              </mc:Choice>
              <mc:Fallback>
                <p:oleObj name="Formula" r:id="rId4" imgW="142380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507" y="5683267"/>
                        <a:ext cx="28225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855507" y="5683267"/>
            <a:ext cx="312893" cy="34925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55184" y="5250291"/>
            <a:ext cx="5928896" cy="12334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귀무가설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아래서 관찰 데이터를 대표하는 확률 변수</a:t>
            </a:r>
            <a:r>
              <a:rPr lang="ko-KR" altLang="en-US" sz="2400" dirty="0" smtClean="0">
                <a:solidFill>
                  <a:schemeClr val="tx1"/>
                </a:solidFill>
              </a:rPr>
              <a:t>를 </a:t>
            </a:r>
            <a:r>
              <a:rPr lang="ko-KR" altLang="en-US" sz="2400" dirty="0" smtClean="0"/>
              <a:t>만들고 해당 변수의 분포에서 </a:t>
            </a:r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관찰 데이터 </a:t>
            </a:r>
            <a:r>
              <a:rPr lang="ko-KR" alt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대표값의</a:t>
            </a:r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위치</a:t>
            </a:r>
            <a:r>
              <a:rPr lang="ko-KR" altLang="en-US" sz="2400" dirty="0" smtClean="0"/>
              <a:t>를 조사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6120864" y="4527703"/>
            <a:ext cx="3587204" cy="61090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검정통계량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428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5" grpId="0" animBg="1"/>
      <p:bldP spid="14" grpId="0" animBg="1"/>
      <p:bldP spid="7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5391108" cy="641350"/>
          </a:xfrm>
        </p:spPr>
        <p:txBody>
          <a:bodyPr/>
          <a:lstStyle/>
          <a:p>
            <a:r>
              <a:rPr lang="en-US" altLang="ko-KR" dirty="0"/>
              <a:t>Test statistics and sampling distributions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6711" y="1312504"/>
            <a:ext cx="11128442" cy="9010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동전을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던져서 앞면이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62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나왔다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통계적으로 정상적인 동전이라고 할 수 있는가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262" name="Picture 118" descr="http://img.danawa.com/images/descFiles/3/510/2509105_1_13863408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9" y="2360260"/>
            <a:ext cx="31337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4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16709" y="4238055"/>
            <a:ext cx="11128442" cy="62707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유의 수준을 정한다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표본 분포의 신뢰 구간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516711" y="2886817"/>
            <a:ext cx="11128442" cy="55396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err="1" smtClean="0"/>
              <a:t>대립가설과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귀무가설을</a:t>
            </a:r>
            <a:r>
              <a:rPr lang="ko-KR" altLang="en-US" sz="2400" dirty="0" smtClean="0"/>
              <a:t> 설정한다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5391108" cy="641350"/>
          </a:xfrm>
        </p:spPr>
        <p:txBody>
          <a:bodyPr/>
          <a:lstStyle/>
          <a:p>
            <a:r>
              <a:rPr lang="en-US" altLang="ko-KR" dirty="0"/>
              <a:t>Test statistics and sampling distributions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/>
        </p:nvGraphicFramePr>
        <p:xfrm>
          <a:off x="6494229" y="3004829"/>
          <a:ext cx="355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Formula" r:id="rId3" imgW="179280" imgH="158760" progId="Equation.Ribbit">
                  <p:embed/>
                </p:oleObj>
              </mc:Choice>
              <mc:Fallback>
                <p:oleObj name="Formula" r:id="rId3" imgW="179280" imgH="158760" progId="Equation.Ribbit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4229" y="3004829"/>
                        <a:ext cx="35560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16711" y="1312504"/>
            <a:ext cx="11128442" cy="9010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동전을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던져서 앞면이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62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나왔다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통계적으로 정상적인 동전이라고 할 수 있는가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[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관찰 데이터 수집 과정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0" y="2387470"/>
            <a:ext cx="2267129" cy="4470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step 1</a:t>
            </a:r>
            <a:endParaRPr lang="ko-KR" altLang="en-US" sz="2800" dirty="0"/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/>
        </p:nvGraphicFramePr>
        <p:xfrm>
          <a:off x="7000875" y="2997200"/>
          <a:ext cx="35941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Formula" r:id="rId5" imgW="1813680" imgH="176760" progId="Equation.Ribbit">
                  <p:embed/>
                </p:oleObj>
              </mc:Choice>
              <mc:Fallback>
                <p:oleObj name="Formula" r:id="rId5" imgW="1813680" imgH="176760" progId="Equation.Ribbit">
                  <p:embed/>
                  <p:pic>
                    <p:nvPicPr>
                      <p:cNvPr id="19" name="개체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75" y="2997200"/>
                        <a:ext cx="35941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516709" y="3736088"/>
            <a:ext cx="2267129" cy="4470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step 2</a:t>
            </a:r>
            <a:endParaRPr lang="ko-KR" altLang="en-US" sz="2800" dirty="0"/>
          </a:p>
        </p:txBody>
      </p:sp>
      <p:sp>
        <p:nvSpPr>
          <p:cNvPr id="21" name="직사각형 20"/>
          <p:cNvSpPr/>
          <p:nvPr/>
        </p:nvSpPr>
        <p:spPr>
          <a:xfrm>
            <a:off x="516709" y="5618376"/>
            <a:ext cx="11128442" cy="9238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관찰 데이터의 통계량과 가설을 바탕으로 통계 검정에 사용될 확률 분포</a:t>
            </a:r>
            <a:r>
              <a:rPr lang="en-US" altLang="ko-KR" sz="2400" dirty="0" smtClean="0"/>
              <a:t>(sampling distribution) </a:t>
            </a:r>
            <a:r>
              <a:rPr lang="ko-KR" altLang="en-US" sz="2400" dirty="0" smtClean="0"/>
              <a:t>를 정한다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768435"/>
              </p:ext>
            </p:extLst>
          </p:nvPr>
        </p:nvGraphicFramePr>
        <p:xfrm>
          <a:off x="2981731" y="5124477"/>
          <a:ext cx="355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Formula" r:id="rId7" imgW="179280" imgH="158760" progId="Equation.Ribbit">
                  <p:embed/>
                </p:oleObj>
              </mc:Choice>
              <mc:Fallback>
                <p:oleObj name="Formula" r:id="rId7" imgW="179280" imgH="15876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1731" y="5124477"/>
                        <a:ext cx="35560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2901949" y="5098152"/>
            <a:ext cx="533345" cy="385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69772"/>
              </p:ext>
            </p:extLst>
          </p:nvPr>
        </p:nvGraphicFramePr>
        <p:xfrm>
          <a:off x="3619335" y="5139377"/>
          <a:ext cx="30019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Formula" r:id="rId8" imgW="1514160" imgH="176760" progId="Equation.Ribbit">
                  <p:embed/>
                </p:oleObj>
              </mc:Choice>
              <mc:Fallback>
                <p:oleObj name="Formula" r:id="rId8" imgW="1514160" imgH="176760" progId="Equation.Ribbit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19335" y="5139377"/>
                        <a:ext cx="30019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516709" y="5088644"/>
            <a:ext cx="2267129" cy="4470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step 3</a:t>
            </a:r>
            <a:endParaRPr lang="ko-KR" altLang="en-US" sz="2800" dirty="0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72195"/>
              </p:ext>
            </p:extLst>
          </p:nvPr>
        </p:nvGraphicFramePr>
        <p:xfrm>
          <a:off x="7000875" y="4395860"/>
          <a:ext cx="27987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Formula" r:id="rId10" imgW="1412280" imgH="177840" progId="Equation.Ribbit">
                  <p:embed/>
                </p:oleObj>
              </mc:Choice>
              <mc:Fallback>
                <p:oleObj name="Formula" r:id="rId10" imgW="1412280" imgH="177840" progId="Equation.Ribbit">
                  <p:embed/>
                  <p:pic>
                    <p:nvPicPr>
                      <p:cNvPr id="23" name="개체 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00875" y="4395860"/>
                        <a:ext cx="2798762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6847301" y="4343473"/>
            <a:ext cx="310896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1" grpId="0" animBg="1"/>
      <p:bldP spid="26" grpId="0" animBg="1"/>
      <p:bldP spid="28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16707" y="4631370"/>
            <a:ext cx="11128442" cy="8360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p-value</a:t>
            </a:r>
            <a:r>
              <a:rPr lang="ko-KR" altLang="en-US" sz="2400" dirty="0" smtClean="0"/>
              <a:t>가 유의수준</a:t>
            </a:r>
            <a:r>
              <a:rPr lang="en-US" altLang="ko-KR" sz="2400" dirty="0" smtClean="0"/>
              <a:t>(1</a:t>
            </a:r>
            <a:r>
              <a:rPr lang="ko-KR" altLang="en-US" sz="2400" dirty="0" smtClean="0"/>
              <a:t>종 오류 오차 확률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보다 작으면 </a:t>
            </a:r>
            <a:r>
              <a:rPr lang="ko-KR" altLang="en-US" sz="2400" dirty="0" err="1" smtClean="0"/>
              <a:t>귀무가설을</a:t>
            </a:r>
            <a:r>
              <a:rPr lang="ko-KR" altLang="en-US" sz="2400" dirty="0" smtClean="0"/>
              <a:t> 기각한다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본인 또는 의뢰인의 생각이 반영된다</a:t>
            </a:r>
            <a:r>
              <a:rPr lang="en-US" altLang="ko-KR" sz="2400" dirty="0" smtClean="0"/>
              <a:t>.)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6707" y="3016996"/>
            <a:ext cx="11128442" cy="8840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검정통계량이 유의 구간 내부에 있는지 외부에 있는 지를 직관적으로 판단하기 쉽도록 통계량을 기준으로 꼬리 부분이 차지하는 확률을 계산한다</a:t>
            </a:r>
            <a:r>
              <a:rPr lang="en-US" altLang="ko-KR" sz="2400" dirty="0" smtClean="0"/>
              <a:t>. (p-value)</a:t>
            </a:r>
            <a:endParaRPr lang="ko-KR" altLang="en-US" sz="24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5391108" cy="641350"/>
          </a:xfrm>
        </p:spPr>
        <p:txBody>
          <a:bodyPr/>
          <a:lstStyle/>
          <a:p>
            <a:r>
              <a:rPr lang="en-US" altLang="ko-KR" dirty="0"/>
              <a:t>Test statistics and sampling distributions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06" y="2517649"/>
            <a:ext cx="2267129" cy="4470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step 4</a:t>
            </a:r>
            <a:endParaRPr lang="ko-KR" altLang="en-US" sz="28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6707" y="4129404"/>
            <a:ext cx="2267129" cy="4470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step 5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516707" y="5673972"/>
                <a:ext cx="11128442" cy="973144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2400" b="1" dirty="0" smtClean="0"/>
                  <a:t>는  컴퓨터가 없었을 때 계산의 편의를 위해 정한 것인데 현재까지도 관습적으로 이어져 내려오고 있다</a:t>
                </a:r>
                <a:r>
                  <a:rPr lang="en-US" altLang="ko-KR" sz="2400" b="1" dirty="0" smtClean="0"/>
                  <a:t>.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07" y="5673972"/>
                <a:ext cx="11128442" cy="973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/>
          <p:cNvSpPr/>
          <p:nvPr/>
        </p:nvSpPr>
        <p:spPr>
          <a:xfrm>
            <a:off x="516707" y="1833817"/>
            <a:ext cx="11128442" cy="5280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/>
              <a:t>해당 확률 변수에 대한 관찰 데이터의 검정통계량을 계산한다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16707" y="1324498"/>
            <a:ext cx="2267129" cy="4470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step 3</a:t>
            </a:r>
            <a:endParaRPr lang="ko-KR" altLang="en-US" sz="2800" dirty="0"/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097791"/>
              </p:ext>
            </p:extLst>
          </p:nvPr>
        </p:nvGraphicFramePr>
        <p:xfrm>
          <a:off x="2948148" y="1391091"/>
          <a:ext cx="9652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Formula" r:id="rId4" imgW="487800" imgH="157680" progId="Equation.Ribbit">
                  <p:embed/>
                </p:oleObj>
              </mc:Choice>
              <mc:Fallback>
                <p:oleObj name="Formula" r:id="rId4" imgW="487800" imgH="157680" progId="Equation.Ribbit">
                  <p:embed/>
                  <p:pic>
                    <p:nvPicPr>
                      <p:cNvPr id="30" name="개체 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8148" y="1391091"/>
                        <a:ext cx="9652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0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5" grpId="0" animBg="1"/>
      <p:bldP spid="22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err="1" smtClean="0"/>
              <a:t>귀무가설</a:t>
            </a:r>
            <a:r>
              <a:rPr lang="en-US" altLang="ko-KR" dirty="0" smtClean="0"/>
              <a:t>(Null Hypothesis)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대립가설</a:t>
            </a:r>
            <a:r>
              <a:rPr lang="en-US" altLang="ko-KR" dirty="0" smtClean="0"/>
              <a:t>(Alternative Hypothesis)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54" y="3445434"/>
            <a:ext cx="10422744" cy="11781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55068" y="2722355"/>
            <a:ext cx="153558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덜렁이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022860" y="3768112"/>
            <a:ext cx="3135331" cy="437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6" idx="1"/>
            <a:endCxn id="5" idx="1"/>
          </p:cNvCxnSpPr>
          <p:nvPr/>
        </p:nvCxnSpPr>
        <p:spPr>
          <a:xfrm rot="10800000">
            <a:off x="7255068" y="3027809"/>
            <a:ext cx="767792" cy="959203"/>
          </a:xfrm>
          <a:prstGeom prst="bentConnector3">
            <a:avLst>
              <a:gd name="adj1" fmla="val 1297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88629" y="4707092"/>
            <a:ext cx="153558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멍청이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91956" y="4179470"/>
            <a:ext cx="3135331" cy="437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1"/>
            <a:endCxn id="13" idx="1"/>
          </p:cNvCxnSpPr>
          <p:nvPr/>
        </p:nvCxnSpPr>
        <p:spPr>
          <a:xfrm rot="10800000" flipH="1" flipV="1">
            <a:off x="3491955" y="4398369"/>
            <a:ext cx="596673" cy="614176"/>
          </a:xfrm>
          <a:prstGeom prst="bentConnector3">
            <a:avLst>
              <a:gd name="adj1" fmla="val -383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94948" y="2066539"/>
            <a:ext cx="1042274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</a:t>
            </a:r>
            <a:r>
              <a:rPr lang="ko-KR" altLang="en-US" sz="2400" dirty="0" smtClean="0"/>
              <a:t>종 오류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귀무가설을</a:t>
            </a:r>
            <a:r>
              <a:rPr lang="ko-KR" altLang="en-US" sz="2400" dirty="0" smtClean="0"/>
              <a:t> 따르는 검정통계량이 신뢰구간 밖에 있을 확률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1005354" y="5458136"/>
            <a:ext cx="10412338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r>
              <a:rPr lang="ko-KR" altLang="en-US" sz="2400" dirty="0" smtClean="0"/>
              <a:t>종 오류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대립가설을</a:t>
            </a:r>
            <a:r>
              <a:rPr lang="ko-KR" altLang="en-US" sz="2400" dirty="0" smtClean="0"/>
              <a:t> 따르는 검정통계량이 신뢰구간 밖에 있을 확률</a:t>
            </a:r>
            <a:endParaRPr lang="ko-KR" altLang="en-US" sz="24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8852743" y="2851594"/>
          <a:ext cx="27987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Formula" r:id="rId4" imgW="1412280" imgH="177840" progId="Equation.Ribbit">
                  <p:embed/>
                </p:oleObj>
              </mc:Choice>
              <mc:Fallback>
                <p:oleObj name="Formula" r:id="rId4" imgW="1412280" imgH="17784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2743" y="2851594"/>
                        <a:ext cx="2798762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/>
          </p:nvPr>
        </p:nvGraphicFramePr>
        <p:xfrm>
          <a:off x="5812473" y="4831715"/>
          <a:ext cx="29003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Formula" r:id="rId6" imgW="1465920" imgH="177840" progId="Equation.Ribbit">
                  <p:embed/>
                </p:oleObj>
              </mc:Choice>
              <mc:Fallback>
                <p:oleObj name="Formula" r:id="rId6" imgW="1465920" imgH="177840" progId="Equation.Ribbit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12473" y="4831715"/>
                        <a:ext cx="2900362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005354" y="1365229"/>
            <a:ext cx="10412338" cy="61090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상황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가설이 참이면서 측정된 데이터의 검정 통계량이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신뢰구간 밖에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927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  <p:bldP spid="22" grpId="0" animBg="1"/>
      <p:bldP spid="23" grpId="0" animBg="1"/>
      <p:bldP spid="17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5798</TotalTime>
  <Words>893</Words>
  <Application>Microsoft Office PowerPoint</Application>
  <PresentationFormat>와이드스크린</PresentationFormat>
  <Paragraphs>233</Paragraphs>
  <Slides>37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나눔고딕코딩</vt:lpstr>
      <vt:lpstr>Malgun Gothic</vt:lpstr>
      <vt:lpstr>Arial</vt:lpstr>
      <vt:lpstr>Cambria Math</vt:lpstr>
      <vt:lpstr>Consolas</vt:lpstr>
      <vt:lpstr>Segoe UI</vt:lpstr>
      <vt:lpstr>Segoe UI Light</vt:lpstr>
      <vt:lpstr>WelcomeDoc</vt:lpstr>
      <vt:lpstr>Formula</vt:lpstr>
      <vt:lpstr>One Sample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761</cp:revision>
  <dcterms:created xsi:type="dcterms:W3CDTF">2015-11-12T10:17:49Z</dcterms:created>
  <dcterms:modified xsi:type="dcterms:W3CDTF">2015-12-20T04:55:46Z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