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0" r:id="rId7"/>
    <p:sldId id="263" r:id="rId8"/>
    <p:sldId id="268" r:id="rId9"/>
    <p:sldId id="266" r:id="rId10"/>
    <p:sldId id="261" r:id="rId11"/>
    <p:sldId id="264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0" autoAdjust="0"/>
    <p:restoredTop sz="94660"/>
  </p:normalViewPr>
  <p:slideViewPr>
    <p:cSldViewPr snapToGrid="0">
      <p:cViewPr varScale="1">
        <p:scale>
          <a:sx n="47" d="100"/>
          <a:sy n="47" d="100"/>
        </p:scale>
        <p:origin x="78" y="15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9:10:2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6 355 8802 0 0,'0'0'28'0'0,"0"-1"1"0"0,-1 1-1 0 0,1 0 1 0 0,0 0-1 0 0,-1 0 1 0 0,1-1-1 0 0,0 1 0 0 0,0 0 1 0 0,-1 0-1 0 0,1-1 1 0 0,0 1-1 0 0,0 0 1 0 0,-1-1-1 0 0,1 1 1 0 0,0 0-1 0 0,0-1 0 0 0,0 1 1 0 0,-1 0-1 0 0,1-1 1 0 0,0 1-1 0 0,0 0 1 0 0,0-1-1 0 0,0 1 1 0 0,0 0-1 0 0,0-1 0 0 0,0 1 1 0 0,0-1-1 0 0,0 1 1 0 0,0 0-1 0 0,0-1 1 0 0,0 1-1 0 0,0 0 0 0 0,0-1 1 0 0,0 1-1 0 0,0-1 1 0 0,0 1-1 0 0,1 0 1 0 0,-1-1-1 0 0,0 1 1 0 0,0-1-1 0 0,18-11 1281 0 0,24-1 350 0 0,-28 14-1308 0 0,0 0 0 0 0,-1 1 0 0 0,26 8 0 0 0,-25-6-147 0 0,-1-1-1 0 0,1 0 1 0 0,28 1 0 0 0,132-11 1135 0 0,59 2-593 0 0,296-9 230 0 0,-245-1-680 0 0,106-7 860 0 0,357 5-122 0 0,-559 25-606 0 0,0-7 0 0 0,297-38 0 0 0,320-39 96 0 0,733-1 952 0 0,-1436 73-1496 0 0,1086-56 1101 0 0,-1067 57-1019 0 0,1 6 1 0 0,130 19 0 0 0,-192-16-42 0 0,10-3 27 0 0,0-3 0 0 0,119-16 0 0 0,-121 8-51 0 0,1 3 1 0 0,129 7-1 0 0,-151 0-8 0 0,0-1 0 0 0,0-3 0 0 0,58-9 0 0 0,-8 1-538 0 0,-90 9-390 0 0,14 0 321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9:10:3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2573 8018 0 0,'0'1'65'0'0,"0"-1"0"0"0,0 1 1 0 0,0 0-1 0 0,0-1 0 0 0,-1 1 0 0 0,1 0 1 0 0,0-1-1 0 0,0 1 0 0 0,0 0 0 0 0,1-1 1 0 0,-1 1-1 0 0,0-1 0 0 0,0 1 1 0 0,0 0-1 0 0,0-1 0 0 0,1 1 0 0 0,-1 0 1 0 0,0-1-1 0 0,0 1 0 0 0,1-1 1 0 0,-1 1-1 0 0,1-1 0 0 0,-1 1 0 0 0,0-1 1 0 0,1 1-1 0 0,-1-1 0 0 0,1 1 0 0 0,-1-1 1 0 0,1 0-1 0 0,-1 1 0 0 0,1-1 1 0 0,0 0-1 0 0,-1 1 0 0 0,2-1 0 0 0,19-11 2292 0 0,16-31-488 0 0,16-27-1062 0 0,-3-3-1 0 0,-3-2 0 0 0,60-128 0 0 0,67-162-546 0 0,-107 227-184 0 0,-31 70-32 0 0,3 0 1 0 0,94-118-1 0 0,120-105-70 0 0,-199 232 29 0 0,221-222 395 0 0,-219 229-286 0 0,3 4 1 0 0,2 2-1 0 0,78-45 1 0 0,-99 68-84 0 0,0 2 0 0 0,1 2 1 0 0,1 1-1 0 0,1 3 0 0 0,77-17 1 0 0,-95 27 5 0 0,0 1-1 0 0,0 1 1 0 0,0 1 0 0 0,1 1 0 0 0,-1 1 0 0 0,0 2 0 0 0,0 0 0 0 0,0 2 0 0 0,-1 1 0 0 0,0 0 0 0 0,43 19 0 0 0,-5 2-24 0 0,-15-8 42 0 0,-1 3 0 0 0,0 1 0 0 0,63 45 1 0 0,-84-46 7 0 0,0 1 0 0 0,-2 1 1 0 0,-1 0-1 0 0,0 2 0 0 0,-2 1 1 0 0,16 29-1 0 0,-25-33 7 0 0,0-1 0 0 0,-2 1 0 0 0,-1 1 0 0 0,0-1 0 0 0,6 40 0 0 0,-10-40-8 0 0,1-1 0 0 0,1 0 0 0 0,1 0 0 0 0,1-1-1 0 0,0 1 1 0 0,23 37 0 0 0,-18-38-24 0 0,-1 0 0 0 0,-1 1 0 0 0,-1 0 0 0 0,-1 0 0 0 0,-1 1 0 0 0,-1 0 0 0 0,-1 0 0 0 0,4 37 0 0 0,-5-44-1 0 0,1-1 0 0 0,0 0-1 0 0,0-1 1 0 0,2 1 0 0 0,0-1 0 0 0,16 22 0 0 0,2 3 10 0 0,-19-28-46 0 0,2 0 0 0 0,-1 0 0 0 0,17 14 0 0 0,-16-16-2 0 0,0 1 0 0 0,0-1 0 0 0,-1 2 0 0 0,11 17 1 0 0,-4-2-1 0 0,1 0 0 0 0,36 43 1 0 0,-43-58 27 0 0,1-1 1 0 0,-1 0-1 0 0,2-1 1 0 0,-1 0-1 0 0,1-1 1 0 0,1 0-1 0 0,-1-1 1 0 0,22 10-1 0 0,-23-14-4 0 0,-1 0 0 0 0,1-1 0 0 0,-1 0 0 0 0,1 0 0 0 0,0-1 0 0 0,-1 0 1 0 0,1-1-1 0 0,0 0 0 0 0,19-3 0 0 0,5-4 83 0 0,51-15 0 0 0,-58 13-107 0 0,0 2-1 0 0,54-7 0 0 0,-44 12 25 0 0,1-1-1 0 0,-1-2 1 0 0,0-1 0 0 0,0-2-1 0 0,39-15 1 0 0,-66 18-6 0 0,0 0 0 0 0,0-1 0 0 0,0 0 1 0 0,-1-1-1 0 0,0 0 0 0 0,-1 0 0 0 0,1-1 0 0 0,13-16 0 0 0,2-8 97 0 0,25-41 1 0 0,-3 4-46 0 0,19-29-18 0 0,58-116 0 0 0,-73 122 6 0 0,114-161 0 0 0,-62 129-90 0 0,141-133 0 0 0,-232 247 24 0 0,71-70-33 0 0,3 3 1 0 0,156-107-1 0 0,-236 181 38 0 0,29-18-11 0 0,39-19-1 0 0,-63 36 7 0 0,-1-1 0 0 0,1 2-1 0 0,0-1 1 0 0,0 1-1 0 0,0 1 1 0 0,1 0 0 0 0,-1 0-1 0 0,0 1 1 0 0,17 1 0 0 0,-22 0 6 0 0,-1 1 0 0 0,1 0 0 0 0,0 1 0 0 0,0-1 1 0 0,-1 1-1 0 0,1 0 0 0 0,-1 0 0 0 0,0 0 1 0 0,1 1-1 0 0,-1-1 0 0 0,0 1 0 0 0,4 4 1 0 0,45 49 170 0 0,-45-45-139 0 0,1-1 0 0 0,1 0 1 0 0,0 0-1 0 0,16 12 0 0 0,0-6-34 0 0,95 69 14 0 0,-108-74 17 0 0,1 2 1 0 0,-2-1-1 0 0,1 2 0 0 0,-2 0 1 0 0,0 0-1 0 0,11 19 0 0 0,113 211 414 0 0,-119-215-401 0 0,-1 1 1 0 0,-2 1-1 0 0,19 65 1 0 0,10 99 203 0 0,-14-50 179 0 0,-8-72-359 0 0,3-1 0 0 0,2-2 0 0 0,4 0 0 0 0,3-2 0 0 0,65 102 0 0 0,-51-100 158 0 0,-4-5-118 0 0,51 100-1 0 0,-92-162-137 0 0,6 10-126 0 0,0 0 1 0 0,-2 1-1 0 0,1 0 0 0 0,-2 0 0 0 0,0 0 1 0 0,0 1-1 0 0,-1-1 0 0 0,-1 1 1 0 0,0 20-1 0 0,-2-35-3 0 0,1 0-1 0 0,-1 0 1 0 0,0 0-1 0 0,0 1 1 0 0,0-1 0 0 0,1 0-1 0 0,-1 0 1 0 0,0 0-1 0 0,0 0 1 0 0,1 1-1 0 0,-1-1 1 0 0,0 0 0 0 0,0 0-1 0 0,1 0 1 0 0,-1 0-1 0 0,0 0 1 0 0,1 0 0 0 0,-1 0-1 0 0,0 0 1 0 0,1 0-1 0 0,-1 0 1 0 0,0 0 0 0 0,0 0-1 0 0,1 0 1 0 0,-1 0-1 0 0,0 0 1 0 0,1 0 0 0 0,-1 0-1 0 0,0 0 1 0 0,0 0-1 0 0,1 0 1 0 0,-1-1-1 0 0,0 1 1 0 0,0 0 0 0 0,1 0-1 0 0,-1 0 1 0 0,0-1-1 0 0,0 1 1 0 0,1 0 0 0 0,-1 0-1 0 0,0-1 1 0 0,15-7-6632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1-27T09:21:02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288 20 6777 0 0,'-9'-7'2869'0'0,"6"-3"1901"0"0,3 8-3996 0 0,21 61 3271 0 0,-15-2-2379 0 0,-1 108-1 0 0,1 10-441 0 0,-1-69-423 0 0,-12 168-1 0 0,1 49 275 0 0,13-205-843 0 0,-4 0 1 0 0,-6 0 0 0 0,-27 174 0 0 0,17-222-174 0 0,-9 44 42 0 0,-13 204 0 0 0,34-284-115 0 0,-27 729-11 0 0,-4-421-419 0 0,-3 32 255 0 0,-3 419 617 0 0,28-240-632 0 0,5-90 49 0 0,-23-182 98 0 0,19-213-74 0 0,6-35 71 0 0,3 48 0 0 0,2-59-586 0 0,-2-1 0 0 0,0 1 0 0 0,-2-1 0 0 0,0 1 0 0 0,-10 40 1 0 0,2-44-2324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5CAC8-1E0F-488D-B4DE-65DB24ED1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BC55F9-C607-4F1E-8474-C61C6AEE3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E53A7-A6DF-48DB-BCA3-587E179A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28C-81C6-4472-B155-E0DC3CFD8C9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5539ED-7A88-4573-AFB7-FBB9E9CE6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42DC16-5465-49CF-B3CD-9AE3686B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C841-7917-4B46-B796-C34F3A58E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2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653DD-6F58-4951-B0E5-4C165571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7409F7-B915-4E09-AA07-EBDCB5C017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87D320-D68C-4923-8CF0-EC78079E9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28C-81C6-4472-B155-E0DC3CFD8C9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C1274-116A-4CCA-B015-4058242B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BF4FE-DCE8-45CD-A220-6C970439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C841-7917-4B46-B796-C34F3A58E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79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0DFC56-B4B2-4C5E-830A-E25AC2201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6A8ED4-B621-4C68-AE2B-F873B09BF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303E7-9A93-477B-A92B-1EFAC845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28C-81C6-4472-B155-E0DC3CFD8C9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B6FC8B-B596-4855-90FD-4F1ED05BF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3FF34-01DA-43FA-8145-0AE2B4D24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C841-7917-4B46-B796-C34F3A58E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963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53E0C-77E0-4532-B796-6CF25C10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990D5-9C26-4768-86D7-AC736DBAF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08D7E-026D-41AC-B737-454F5467B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28C-81C6-4472-B155-E0DC3CFD8C9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6848AE-041E-4B30-B507-729A4DDB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910B7-3DDA-40CE-AFD6-72286AF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C841-7917-4B46-B796-C34F3A58E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347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9A6DF-A08F-48CA-B82C-2FEBCEBF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D6135-3A95-412E-9AF4-3DE204771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2F088-AACC-4645-BD01-E443A21A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28C-81C6-4472-B155-E0DC3CFD8C9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4D4F8-323A-46D5-88E7-8024DDB3F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AC5A9-F077-43BD-85E6-D85B4CC3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C841-7917-4B46-B796-C34F3A58E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96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7DF3A-D939-4C6B-863C-ABAFC76D5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269214-0F06-44CA-915C-C79702ABF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88C5A7-DED8-462C-BC43-E02AA202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86B2F3-9D7F-45BA-8EFB-FDE3FB6BA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28C-81C6-4472-B155-E0DC3CFD8C9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FA4D10-BDD0-481A-AC6C-B1976832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30B6EB-225A-46B0-9113-2C699E84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C841-7917-4B46-B796-C34F3A58E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432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751959-4047-41A8-AC67-E341FB25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88BE10-0CA9-4E3B-96AA-6475ADC5D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56FD7-FB9B-4524-AFE3-71B9D2DF5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A1AD13-480F-4849-8BE7-15F8DA4EA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34156F3-B930-44E1-8D09-1404BBF21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80CD4F-EFE6-463D-A74C-8E50AC2FB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28C-81C6-4472-B155-E0DC3CFD8C9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CC773F-BA73-44F5-8649-6C86DBD77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D09542-2C2C-40D0-A7A6-0EBECE51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C841-7917-4B46-B796-C34F3A58E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5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A719A-59A6-4D05-91FA-8CBE562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F1870C-C169-40B6-9C20-45C8F0E2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28C-81C6-4472-B155-E0DC3CFD8C9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3312B7-F1BC-465E-8023-16AC5F00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B5250C-F4A8-48BD-8A7A-23BEB984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C841-7917-4B46-B796-C34F3A58E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9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ECA3AE-1B2B-46DA-8E9C-FB50F945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28C-81C6-4472-B155-E0DC3CFD8C9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D753B4-DB54-4E12-ABB4-E6A3CE7F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5F86F-545D-4050-998E-EF4C64CAE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C841-7917-4B46-B796-C34F3A58E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A7B2A-E017-47E3-BE85-3D0F3E58C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F65863-B167-4E2C-94B3-6530F8E4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72EB3-AC10-4B1A-8CBE-85C8AAEDFE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698F67-55DF-494F-8F47-E8CB58820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28C-81C6-4472-B155-E0DC3CFD8C9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F6AE6-09BF-4DFB-967A-E20FBF674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F1223D-DB46-4439-A48D-3B2A040D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C841-7917-4B46-B796-C34F3A58E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9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E4A13B-BD6F-4B3C-BD7B-939A05B1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10092E5-8AD9-4CAB-99A0-E6492D31B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FAC6A7-978B-4CC3-B93D-11A10BFB4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16467E-43CE-4D1D-B7DF-68491A72E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9C28C-81C6-4472-B155-E0DC3CFD8C9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68FA4-8B7C-4329-8B69-B0C0607E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C330F2-6139-4ECC-99E4-A9BAD0F3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C841-7917-4B46-B796-C34F3A58E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63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8E7436-CF39-4FF7-BA96-32BBC382C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E2B08-4BEB-4F1A-8AFA-5DAB1BA7A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CF04E0-B567-47E1-9971-16AB4E6F1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C28C-81C6-4472-B155-E0DC3CFD8C94}" type="datetimeFigureOut">
              <a:rPr lang="ko-KR" altLang="en-US" smtClean="0"/>
              <a:t>2022-01-27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43E14C-9F6B-45CD-990D-4F7AAA9C30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8978FC-E004-4F8F-9CBD-872DAA5E4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C841-7917-4B46-B796-C34F3A58E8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29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50700-FB10-4AE7-8C36-C9FFD41967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774" y="1407588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dirty="0"/>
              <a:t> Review 1~2week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1269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698A63-8F5C-4122-B8DE-46947E04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 blurring </a:t>
            </a:r>
            <a:r>
              <a:rPr lang="en-US" altLang="ko-KR" sz="2400" dirty="0"/>
              <a:t>(</a:t>
            </a:r>
            <a:r>
              <a:rPr lang="ko-KR" altLang="en-US" sz="2400" dirty="0"/>
              <a:t>이미지 </a:t>
            </a:r>
            <a:r>
              <a:rPr lang="ko-KR" altLang="en-US" sz="2400" dirty="0" err="1"/>
              <a:t>블러링</a:t>
            </a:r>
            <a:r>
              <a:rPr lang="en-US" altLang="ko-KR" sz="2400" dirty="0"/>
              <a:t>)(</a:t>
            </a:r>
            <a:r>
              <a:rPr lang="en-US" altLang="ko-KR" sz="2400" dirty="0" err="1"/>
              <a:t>smothing</a:t>
            </a:r>
            <a:r>
              <a:rPr lang="en-US" altLang="ko-KR" sz="2400" dirty="0"/>
              <a:t> </a:t>
            </a:r>
            <a:r>
              <a:rPr lang="ko-KR" altLang="en-US" sz="2400" dirty="0"/>
              <a:t>처리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4764A-2B5E-4D2F-B8DE-DD7EE396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Blur</a:t>
            </a:r>
            <a:r>
              <a:rPr lang="ko-KR" altLang="en-US" dirty="0"/>
              <a:t> 이미지 필터링을 사용하되 이미지를 흐리게 </a:t>
            </a:r>
            <a:r>
              <a:rPr lang="ko-KR" altLang="en-US" dirty="0" err="1"/>
              <a:t>만듬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</a:t>
            </a:r>
            <a:r>
              <a:rPr lang="en-US" altLang="ko-KR" dirty="0"/>
              <a:t>LOW-pass Filter</a:t>
            </a:r>
            <a:r>
              <a:rPr lang="ko-KR" altLang="en-US" dirty="0"/>
              <a:t>을 이용 </a:t>
            </a:r>
            <a:r>
              <a:rPr lang="en-US" altLang="ko-KR" dirty="0"/>
              <a:t>– </a:t>
            </a:r>
            <a:r>
              <a:rPr lang="ko-KR" altLang="en-US" dirty="0"/>
              <a:t>노이즈 제거를 담당함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openCV</a:t>
            </a:r>
            <a:r>
              <a:rPr lang="ko-KR" altLang="en-US" dirty="0"/>
              <a:t>에는 </a:t>
            </a:r>
            <a:r>
              <a:rPr lang="en-US" altLang="ko-KR" dirty="0"/>
              <a:t>4</a:t>
            </a:r>
            <a:r>
              <a:rPr lang="ko-KR" altLang="en-US" dirty="0"/>
              <a:t>가지 </a:t>
            </a:r>
            <a:r>
              <a:rPr lang="en-US" altLang="ko-KR" dirty="0"/>
              <a:t>blur </a:t>
            </a:r>
            <a:r>
              <a:rPr lang="ko-KR" altLang="en-US" dirty="0"/>
              <a:t>기술 제공</a:t>
            </a:r>
            <a:endParaRPr lang="en-US" altLang="ko-KR" dirty="0"/>
          </a:p>
          <a:p>
            <a:r>
              <a:rPr lang="en-US" altLang="ko-KR" dirty="0"/>
              <a:t>1. Averaging (blur())</a:t>
            </a:r>
          </a:p>
          <a:p>
            <a:r>
              <a:rPr lang="en-US" altLang="ko-KR" dirty="0"/>
              <a:t>2. Gaussian Filtering (</a:t>
            </a:r>
            <a:r>
              <a:rPr lang="en-US" altLang="ko-KR" dirty="0" err="1"/>
              <a:t>GaussianBlur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3. Median Filtering (</a:t>
            </a:r>
            <a:r>
              <a:rPr lang="en-US" altLang="ko-KR" dirty="0" err="1"/>
              <a:t>medianBlur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4. Bilateral Filtering (</a:t>
            </a:r>
            <a:r>
              <a:rPr lang="en-US" altLang="ko-KR" dirty="0" err="1"/>
              <a:t>bilateralFilter</a:t>
            </a:r>
            <a:r>
              <a:rPr lang="en-US" altLang="ko-KR" dirty="0"/>
              <a:t>())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위 </a:t>
            </a:r>
            <a:r>
              <a:rPr lang="en-US" altLang="ko-KR" dirty="0"/>
              <a:t>4</a:t>
            </a:r>
            <a:r>
              <a:rPr lang="ko-KR" altLang="en-US" dirty="0"/>
              <a:t>가지는 </a:t>
            </a:r>
            <a:r>
              <a:rPr lang="en-US" altLang="ko-KR" dirty="0"/>
              <a:t>Low-pass</a:t>
            </a:r>
            <a:r>
              <a:rPr lang="ko-KR" altLang="en-US" dirty="0"/>
              <a:t> </a:t>
            </a:r>
            <a:r>
              <a:rPr lang="en-US" altLang="ko-KR" dirty="0"/>
              <a:t>Filter</a:t>
            </a:r>
            <a:r>
              <a:rPr lang="ko-KR" altLang="en-US" dirty="0"/>
              <a:t>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9331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6C44B3-4829-4B9A-8D8D-858BBA14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Median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9BFAC-3085-4D31-BD76-50F2FCDD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5975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소금 후추 노이즈</a:t>
            </a:r>
            <a:r>
              <a:rPr lang="en-US" altLang="ko-KR" dirty="0"/>
              <a:t>(salt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pepper noise,</a:t>
            </a:r>
            <a:r>
              <a:rPr lang="ko-KR" altLang="en-US" dirty="0" err="1"/>
              <a:t>점잡음</a:t>
            </a:r>
            <a:r>
              <a:rPr lang="en-US" altLang="ko-KR" dirty="0"/>
              <a:t>)</a:t>
            </a:r>
            <a:r>
              <a:rPr lang="ko-KR" altLang="en-US" dirty="0"/>
              <a:t>제거에 특화된 필터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5BA748-0B5B-4DB7-8778-2A6799E61F97}"/>
              </a:ext>
            </a:extLst>
          </p:cNvPr>
          <p:cNvSpPr txBox="1"/>
          <p:nvPr/>
        </p:nvSpPr>
        <p:spPr>
          <a:xfrm>
            <a:off x="838200" y="2932188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/>
              <a:t>Gaussian Filtering</a:t>
            </a:r>
          </a:p>
          <a:p>
            <a:r>
              <a:rPr lang="ko-KR" altLang="en-US" sz="2400" dirty="0"/>
              <a:t>중앙값에 가중치를 더 주어 주변을 더 흐리게 하는 필터</a:t>
            </a:r>
            <a:endParaRPr lang="en-US" altLang="ko-KR" sz="2400" dirty="0"/>
          </a:p>
          <a:p>
            <a:endParaRPr lang="ko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4506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ABABC-0ACA-460C-9004-CAEEFF19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High pass filter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54E66-B037-4CA5-BF62-994D32B29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  <a:endParaRPr lang="en-US" altLang="ko-KR" dirty="0"/>
          </a:p>
          <a:p>
            <a:r>
              <a:rPr lang="en-US" altLang="ko-KR" dirty="0"/>
              <a:t>Sobel(1</a:t>
            </a:r>
            <a:r>
              <a:rPr lang="ko-KR" altLang="en-US" dirty="0"/>
              <a:t>차 미분</a:t>
            </a:r>
            <a:r>
              <a:rPr lang="en-US" altLang="ko-KR" dirty="0"/>
              <a:t>), Laplacian(2</a:t>
            </a:r>
            <a:r>
              <a:rPr lang="ko-KR" altLang="en-US" dirty="0"/>
              <a:t>차 미분</a:t>
            </a:r>
            <a:r>
              <a:rPr lang="en-US" altLang="ko-KR" dirty="0"/>
              <a:t>), Canny</a:t>
            </a:r>
          </a:p>
          <a:p>
            <a:r>
              <a:rPr lang="en-US" altLang="ko-KR" dirty="0" err="1"/>
              <a:t>openCV</a:t>
            </a:r>
            <a:r>
              <a:rPr lang="ko-KR" altLang="en-US" dirty="0"/>
              <a:t>에서는 </a:t>
            </a:r>
            <a:r>
              <a:rPr lang="en-US" altLang="ko-KR" dirty="0"/>
              <a:t>edge</a:t>
            </a:r>
            <a:r>
              <a:rPr lang="ko-KR" altLang="en-US" dirty="0"/>
              <a:t>를 두드러지게 </a:t>
            </a:r>
            <a:r>
              <a:rPr lang="ko-KR" altLang="en-US" dirty="0" err="1"/>
              <a:t>하는것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9404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9FC13-A64D-4022-ACB0-07A557BB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BGR , RGB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60D2FB-9251-4CD8-829A-5FA8CCED6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4900"/>
          </a:xfrm>
        </p:spPr>
        <p:txBody>
          <a:bodyPr>
            <a:normAutofit/>
          </a:bodyPr>
          <a:lstStyle/>
          <a:p>
            <a:r>
              <a:rPr lang="en-US" altLang="ko-KR" sz="2000" b="0" i="0" dirty="0">
                <a:solidFill>
                  <a:srgbClr val="000000"/>
                </a:solidFill>
                <a:effectLst/>
                <a:latin typeface="noto"/>
              </a:rPr>
              <a:t>RGB and BGR are not color spaces, but rules for the order of color channels.(</a:t>
            </a:r>
            <a:r>
              <a:rPr lang="en-US" altLang="ko-KR" sz="2000" dirty="0"/>
              <a:t>RGB</a:t>
            </a:r>
            <a:r>
              <a:rPr lang="ko-KR" altLang="en-US" sz="2000" dirty="0"/>
              <a:t>와 </a:t>
            </a:r>
            <a:r>
              <a:rPr lang="en-US" altLang="ko-KR" sz="2000" dirty="0"/>
              <a:t>BGR</a:t>
            </a:r>
            <a:r>
              <a:rPr lang="ko-KR" altLang="en-US" sz="2000" dirty="0"/>
              <a:t>은 색상공간이 아니라 색상 </a:t>
            </a:r>
            <a:r>
              <a:rPr lang="ko-KR" altLang="en-US" sz="2000" dirty="0" err="1"/>
              <a:t>체널의</a:t>
            </a:r>
            <a:r>
              <a:rPr lang="ko-KR" altLang="en-US" sz="2000" dirty="0"/>
              <a:t> 순서에 대한 규칙일 뿐이다</a:t>
            </a:r>
            <a:r>
              <a:rPr lang="en-US" altLang="ko-KR" sz="2000" dirty="0"/>
              <a:t>.)</a:t>
            </a:r>
          </a:p>
          <a:p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Red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green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, and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blue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the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three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primary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colors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of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light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are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used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as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basic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colors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.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(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빛의 삼원색을 기본색으로 사용한다</a:t>
            </a: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.)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ko-KR" sz="2000" dirty="0"/>
              <a:t>- RGB = (0, 0, 255) = BLUE        -BGR = (0, 0, 255) = RED</a:t>
            </a:r>
          </a:p>
          <a:p>
            <a:pPr>
              <a:buFontTx/>
              <a:buChar char="-"/>
            </a:pPr>
            <a:r>
              <a:rPr lang="en-US" altLang="ko-KR" sz="2000" dirty="0"/>
              <a:t>OpenCV</a:t>
            </a:r>
          </a:p>
          <a:p>
            <a:pPr marL="0" indent="0">
              <a:buNone/>
            </a:pPr>
            <a:r>
              <a:rPr lang="en-US" altLang="ko-KR" sz="2000" dirty="0"/>
              <a:t>  - Use the BGR method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>
              <a:buFontTx/>
              <a:buChar char="-"/>
            </a:pPr>
            <a:r>
              <a:rPr lang="en-US" altLang="ko-KR" sz="2000" dirty="0"/>
              <a:t>PIL</a:t>
            </a:r>
          </a:p>
          <a:p>
            <a:pPr>
              <a:buFontTx/>
              <a:buChar char="-"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Use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the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format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the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image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202124"/>
                </a:solidFill>
                <a:effectLst/>
                <a:latin typeface="Arial Unicode MS"/>
                <a:ea typeface="inherit"/>
              </a:rPr>
              <a:t>has</a:t>
            </a:r>
            <a:endParaRPr lang="en-US" altLang="ko-KR" sz="2000" dirty="0"/>
          </a:p>
          <a:p>
            <a:pPr>
              <a:buFontTx/>
              <a:buChar char="-"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374FCE-B430-4EA3-BF30-F01D65805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03C7A4-5CF0-4A15-8D18-18DEB6B8A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32AED21-83DA-4DAE-B79E-16A0A3677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F33B347-C91F-4275-BC98-72D88EFE3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4BAF8C-55D9-4A6E-BDE8-D9DB04286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AADD34-D7D2-4E08-8379-9BAB41DEC353}"/>
              </a:ext>
            </a:extLst>
          </p:cNvPr>
          <p:cNvSpPr txBox="1"/>
          <p:nvPr/>
        </p:nvSpPr>
        <p:spPr>
          <a:xfrm>
            <a:off x="1360714" y="4282440"/>
            <a:ext cx="94705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BGR -&gt; Grayscale cv2.COLOR_BGR2GRAY</a:t>
            </a:r>
          </a:p>
          <a:p>
            <a:r>
              <a:rPr lang="en-US" altLang="ko-KR" dirty="0"/>
              <a:t>BGR-&gt;HSV cv2.COLOR_BGR2HSV</a:t>
            </a:r>
          </a:p>
          <a:p>
            <a:r>
              <a:rPr lang="en-US" altLang="ko-KR" dirty="0"/>
              <a:t>BGR -&gt; RGB cv2.COLOR_BGR2RGB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98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BD20C-BF00-49D4-875D-F2AC6098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HSV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BAFE7-FD9F-4921-B76D-45FADD92B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261215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Hue(color</a:t>
            </a:r>
            <a:r>
              <a:rPr lang="ko-KR" altLang="en-US" sz="2000" dirty="0"/>
              <a:t>색상</a:t>
            </a:r>
            <a:r>
              <a:rPr lang="en-US" altLang="ko-KR" sz="2000" dirty="0"/>
              <a:t>) , Saturation(</a:t>
            </a:r>
            <a:r>
              <a:rPr lang="ko-KR" altLang="en-US" sz="2000" dirty="0"/>
              <a:t>채도</a:t>
            </a:r>
            <a:r>
              <a:rPr lang="en-US" altLang="ko-KR" sz="2000" dirty="0"/>
              <a:t>), Value(brightness,</a:t>
            </a:r>
            <a:r>
              <a:rPr lang="ko-KR" altLang="en-US" sz="2000" dirty="0"/>
              <a:t>명도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Hue[0~179], Saturation[0~255], Value[0~255]</a:t>
            </a:r>
          </a:p>
          <a:p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Color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saturation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, and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brightness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can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all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be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known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in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one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model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.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(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하나의 모델에서 색과 채도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,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명도를 모두 알 수 있음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.)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20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AC1F958-6F09-454E-85B5-18EE9EA8B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24CB87C-3460-45D2-960C-3107A3C4B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2B29BB8-7E30-4F01-98FC-E5778461C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182E3A0-7F57-4B9A-917B-BBD3E078F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B0B3CB45-7A92-493C-8EAE-2CC37DC61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7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477C8-4454-46CA-95E6-76B73142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Threshold </a:t>
            </a:r>
            <a:r>
              <a:rPr lang="en-US" altLang="ko-KR" sz="2000" dirty="0"/>
              <a:t>(</a:t>
            </a:r>
            <a:r>
              <a:rPr lang="ko-KR" altLang="en-US" sz="2000" dirty="0"/>
              <a:t>이미지 </a:t>
            </a:r>
            <a:r>
              <a:rPr lang="ko-KR" altLang="en-US" sz="2000" dirty="0" err="1"/>
              <a:t>임계값처리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834344-18D8-4494-91E6-D12E75917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092"/>
            <a:ext cx="10515600" cy="765175"/>
          </a:xfrm>
        </p:spPr>
        <p:txBody>
          <a:bodyPr/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One of the basic algorithms of segmentation.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"/>
              </a:rPr>
              <a:t>(Segmentation</a:t>
            </a:r>
            <a:r>
              <a:rPr lang="ko-KR" altLang="en-US" sz="2000" b="0" i="0" dirty="0">
                <a:solidFill>
                  <a:srgbClr val="000000"/>
                </a:solidFill>
                <a:effectLst/>
                <a:latin typeface="noto"/>
              </a:rPr>
              <a:t>의 가장 기본적인 알고리즘 중 하나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noto"/>
              </a:rPr>
              <a:t>)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FE027-339F-4A36-9997-E7A5DC2C640A}"/>
              </a:ext>
            </a:extLst>
          </p:cNvPr>
          <p:cNvSpPr txBox="1"/>
          <p:nvPr/>
        </p:nvSpPr>
        <p:spPr>
          <a:xfrm>
            <a:off x="1051420" y="2512961"/>
            <a:ext cx="7233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Binarization</a:t>
            </a:r>
          </a:p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Making the binarized pixel value of the image 0 or 255(1)</a:t>
            </a:r>
            <a:endParaRPr lang="en-US" altLang="ko-KR" dirty="0"/>
          </a:p>
          <a:p>
            <a:r>
              <a:rPr lang="en-US" altLang="ko-KR" sz="1400" dirty="0"/>
              <a:t>(</a:t>
            </a:r>
            <a:r>
              <a:rPr lang="ko-KR" altLang="en-US" sz="1400" dirty="0"/>
              <a:t>영상의 이진화 </a:t>
            </a:r>
            <a:r>
              <a:rPr lang="ko-KR" altLang="en-US" sz="1400" dirty="0" err="1"/>
              <a:t>픽셀값이</a:t>
            </a:r>
            <a:r>
              <a:rPr lang="ko-KR" altLang="en-US" sz="1400" dirty="0"/>
              <a:t> </a:t>
            </a:r>
            <a:r>
              <a:rPr lang="en-US" altLang="ko-KR" sz="1400" dirty="0"/>
              <a:t>0</a:t>
            </a:r>
            <a:r>
              <a:rPr lang="ko-KR" altLang="en-US" sz="1400" dirty="0"/>
              <a:t>또는 </a:t>
            </a:r>
            <a:r>
              <a:rPr lang="en-US" altLang="ko-KR" sz="1400" dirty="0"/>
              <a:t>255(1)</a:t>
            </a:r>
            <a:r>
              <a:rPr lang="ko-KR" altLang="en-US" sz="1400" dirty="0"/>
              <a:t>으로 만드는 것</a:t>
            </a:r>
            <a:r>
              <a:rPr lang="en-US" altLang="ko-KR" sz="1400" dirty="0"/>
              <a:t>)</a:t>
            </a:r>
          </a:p>
          <a:p>
            <a:r>
              <a:rPr lang="ko-KR" altLang="en-US" dirty="0"/>
              <a:t>물체가 </a:t>
            </a:r>
            <a:r>
              <a:rPr lang="ko-KR" altLang="en-US" dirty="0" err="1"/>
              <a:t>뚜렷해지기에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Grayscale</a:t>
            </a:r>
            <a:r>
              <a:rPr lang="ko-KR" altLang="en-US" dirty="0"/>
              <a:t>같은 경우는 </a:t>
            </a:r>
            <a:r>
              <a:rPr lang="ko-KR" altLang="en-US" dirty="0" err="1"/>
              <a:t>픽셀값이</a:t>
            </a:r>
            <a:r>
              <a:rPr lang="ko-KR" altLang="en-US" dirty="0"/>
              <a:t> </a:t>
            </a:r>
            <a:r>
              <a:rPr lang="ko-KR" altLang="en-US" dirty="0" err="1"/>
              <a:t>임계값을</a:t>
            </a:r>
            <a:r>
              <a:rPr lang="ko-KR" altLang="en-US" dirty="0"/>
              <a:t> 넘으면 </a:t>
            </a:r>
            <a:r>
              <a:rPr lang="en-US" altLang="ko-KR" dirty="0"/>
              <a:t>0(</a:t>
            </a:r>
            <a:r>
              <a:rPr lang="ko-KR" altLang="en-US" dirty="0"/>
              <a:t>검은색</a:t>
            </a:r>
            <a:r>
              <a:rPr lang="en-US" altLang="ko-KR" dirty="0"/>
              <a:t>) </a:t>
            </a:r>
            <a:r>
              <a:rPr lang="ko-KR" altLang="en-US" dirty="0" err="1"/>
              <a:t>임계값보다</a:t>
            </a:r>
            <a:r>
              <a:rPr lang="ko-KR" altLang="en-US" dirty="0"/>
              <a:t> 낮으면 </a:t>
            </a:r>
            <a:r>
              <a:rPr lang="en-US" altLang="ko-KR" dirty="0"/>
              <a:t>255(</a:t>
            </a:r>
            <a:r>
              <a:rPr lang="ko-KR" altLang="en-US" dirty="0"/>
              <a:t>흰색</a:t>
            </a:r>
            <a:r>
              <a:rPr lang="en-US" altLang="ko-KR" dirty="0"/>
              <a:t>)</a:t>
            </a:r>
            <a:r>
              <a:rPr lang="ko-KR" altLang="en-US" dirty="0"/>
              <a:t>으로 표시</a:t>
            </a:r>
            <a:endParaRPr lang="en-US" altLang="ko-KR" dirty="0"/>
          </a:p>
          <a:p>
            <a:r>
              <a:rPr lang="ko-KR" altLang="en-US" dirty="0"/>
              <a:t>두 지점을 구분하기 위해 </a:t>
            </a:r>
            <a:r>
              <a:rPr lang="ko-KR" altLang="en-US" dirty="0" err="1"/>
              <a:t>임계값</a:t>
            </a:r>
            <a:r>
              <a:rPr lang="ko-KR" altLang="en-US" dirty="0"/>
              <a:t> 설정이 중요</a:t>
            </a:r>
          </a:p>
        </p:txBody>
      </p:sp>
    </p:spTree>
    <p:extLst>
      <p:ext uri="{BB962C8B-B14F-4D97-AF65-F5344CB8AC3E}">
        <p14:creationId xmlns:p14="http://schemas.microsoft.com/office/powerpoint/2010/main" val="10648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B1D89-CCD7-4577-BB2C-E00AECD7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8453"/>
            <a:ext cx="10515600" cy="1325563"/>
          </a:xfrm>
        </p:spPr>
        <p:txBody>
          <a:bodyPr/>
          <a:lstStyle/>
          <a:p>
            <a:r>
              <a:rPr lang="en-US" altLang="ko-KR" dirty="0"/>
              <a:t>Otsu threshold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AE84961-6F71-4697-A4A3-D1BD29916BAB}"/>
                  </a:ext>
                </a:extLst>
              </p14:cNvPr>
              <p14:cNvContentPartPr/>
              <p14:nvPr/>
            </p14:nvContentPartPr>
            <p14:xfrm>
              <a:off x="1150421" y="3863399"/>
              <a:ext cx="3119760" cy="1278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AE84961-6F71-4697-A4A3-D1BD29916B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1781" y="3854759"/>
                <a:ext cx="31374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9CA4203-C0D6-420F-BE08-CF4734E6B1D7}"/>
                  </a:ext>
                </a:extLst>
              </p14:cNvPr>
              <p14:cNvContentPartPr/>
              <p14:nvPr/>
            </p14:nvContentPartPr>
            <p14:xfrm>
              <a:off x="1356341" y="2928119"/>
              <a:ext cx="2467080" cy="9334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9CA4203-C0D6-420F-BE08-CF4734E6B1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7341" y="2919479"/>
                <a:ext cx="2484720" cy="95112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211A4F5-3953-4FF1-9818-9BCA117B5F40}"/>
              </a:ext>
            </a:extLst>
          </p:cNvPr>
          <p:cNvSpPr txBox="1"/>
          <p:nvPr/>
        </p:nvSpPr>
        <p:spPr>
          <a:xfrm>
            <a:off x="5058221" y="2536448"/>
            <a:ext cx="5263340" cy="17851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000" b="1" i="0" dirty="0">
                <a:solidFill>
                  <a:srgbClr val="000000"/>
                </a:solidFill>
                <a:effectLst/>
                <a:latin typeface="noto"/>
              </a:rPr>
              <a:t>How to find a threshold.</a:t>
            </a:r>
            <a:endParaRPr lang="en-US" altLang="ko-KR" sz="2000" b="1" dirty="0"/>
          </a:p>
          <a:p>
            <a:r>
              <a:rPr lang="en-US" altLang="ko-KR" dirty="0"/>
              <a:t>1.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Class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distribution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  <a:t>.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2.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 Find the value where the variance within the class  minimized </a:t>
            </a:r>
            <a:endParaRPr lang="en-US" altLang="ko-KR" dirty="0">
              <a:solidFill>
                <a:srgbClr val="000000"/>
              </a:solidFill>
              <a:latin typeface="noto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noto"/>
              </a:rPr>
              <a:t>3. Find t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he value where the variance between classes is maximized.</a:t>
            </a:r>
            <a:endParaRPr lang="ko-KR" altLang="en-US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D3F260E-1E77-4683-AEED-EC800F190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noto"/>
              </a:rPr>
            </a:br>
            <a:endParaRPr kumimoji="0" lang="ko-KR" altLang="ko-KR" sz="9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not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E5610988-F232-45B8-B74F-BBA5ACD30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D53C9445-925F-425E-AA80-EAC1BEC1B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2F0E5AA2-1779-4478-BC63-0BB2FB881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47DDAB37-DD77-46EA-9909-C873DEFC6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7C618221-7127-4DD7-9A34-4134F8C54A80}"/>
                  </a:ext>
                </a:extLst>
              </p14:cNvPr>
              <p14:cNvContentPartPr/>
              <p14:nvPr/>
            </p14:nvContentPartPr>
            <p14:xfrm>
              <a:off x="2591141" y="2416199"/>
              <a:ext cx="115200" cy="226116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7C618221-7127-4DD7-9A34-4134F8C54A8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82141" y="2407559"/>
                <a:ext cx="132840" cy="22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588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76EC7-2750-49E3-989F-BAF7B87A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Canny Edge detection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BAB36-0F5E-4817-B4B4-43629E96D34D}"/>
              </a:ext>
            </a:extLst>
          </p:cNvPr>
          <p:cNvSpPr txBox="1"/>
          <p:nvPr/>
        </p:nvSpPr>
        <p:spPr>
          <a:xfrm>
            <a:off x="838200" y="1535185"/>
            <a:ext cx="97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It is one of the most popular edge finding algorithms.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740E25-7D70-4A3D-9CCD-DD7EE57D1180}"/>
              </a:ext>
            </a:extLst>
          </p:cNvPr>
          <p:cNvSpPr txBox="1"/>
          <p:nvPr/>
        </p:nvSpPr>
        <p:spPr>
          <a:xfrm>
            <a:off x="838200" y="2269689"/>
            <a:ext cx="8531604" cy="36009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altLang="ko-KR" sz="2400" b="1" i="0" dirty="0">
                <a:solidFill>
                  <a:srgbClr val="000000"/>
                </a:solidFill>
                <a:effectLst/>
                <a:latin typeface="noto"/>
              </a:rPr>
              <a:t>Remove image noise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- Use Gaussian filter.</a:t>
            </a:r>
          </a:p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noto"/>
              </a:rPr>
              <a:t>2.Find the intensity gradient of the image</a:t>
            </a: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noto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Use Sobel filter</a:t>
            </a:r>
          </a:p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noto"/>
              </a:rPr>
              <a:t>3. Non-maximum suppression</a:t>
            </a:r>
          </a:p>
          <a:p>
            <a:pPr algn="l"/>
            <a:r>
              <a:rPr lang="en-US" altLang="ko-KR" b="1" i="0" dirty="0">
                <a:solidFill>
                  <a:srgbClr val="000000"/>
                </a:solidFill>
                <a:effectLst/>
                <a:latin typeface="noto"/>
              </a:rPr>
              <a:t>-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Remove the false response from the value.</a:t>
            </a:r>
          </a:p>
          <a:p>
            <a:pPr algn="l"/>
            <a:r>
              <a:rPr lang="en-US" altLang="ko-KR" sz="2400" b="1" dirty="0">
                <a:solidFill>
                  <a:srgbClr val="000000"/>
                </a:solidFill>
                <a:latin typeface="noto"/>
              </a:rPr>
              <a:t>4. Double threshold</a:t>
            </a:r>
          </a:p>
          <a:p>
            <a:pPr marL="285750" indent="-285750" algn="l">
              <a:buFontTx/>
              <a:buChar char="-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Pick out possible pixels with boundaries.</a:t>
            </a:r>
          </a:p>
          <a:p>
            <a:pPr algn="l"/>
            <a:r>
              <a:rPr lang="en-US" altLang="ko-KR" sz="2400" b="1" i="0" dirty="0">
                <a:solidFill>
                  <a:srgbClr val="000000"/>
                </a:solidFill>
                <a:effectLst/>
                <a:latin typeface="noto"/>
              </a:rPr>
              <a:t>5. Edge tracking (Hysteresis thresholding)</a:t>
            </a:r>
          </a:p>
          <a:p>
            <a:pPr algn="l"/>
            <a:r>
              <a:rPr lang="en-US" altLang="ko-KR" b="1" dirty="0">
                <a:solidFill>
                  <a:srgbClr val="000000"/>
                </a:solidFill>
                <a:latin typeface="noto"/>
              </a:rPr>
              <a:t>-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noto"/>
              </a:rPr>
              <a:t>The part where the strong edge and the weak edge are connected is judged as the edge, and the part that is not is removed.</a:t>
            </a:r>
            <a:endParaRPr lang="en-US" altLang="ko-KR" b="1" i="0" dirty="0">
              <a:solidFill>
                <a:srgbClr val="000000"/>
              </a:solidFill>
              <a:effectLst/>
              <a:latin typeface="n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62699-2232-4E33-9602-AFE4E6C812DB}"/>
              </a:ext>
            </a:extLst>
          </p:cNvPr>
          <p:cNvSpPr txBox="1"/>
          <p:nvPr/>
        </p:nvSpPr>
        <p:spPr>
          <a:xfrm>
            <a:off x="9516533" y="2269689"/>
            <a:ext cx="2370667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OpenCV has Canny function</a:t>
            </a:r>
          </a:p>
          <a:p>
            <a:r>
              <a:rPr lang="en-US" altLang="ko-KR" dirty="0"/>
              <a:t>cv2.canny()</a:t>
            </a:r>
          </a:p>
        </p:txBody>
      </p:sp>
    </p:spTree>
    <p:extLst>
      <p:ext uri="{BB962C8B-B14F-4D97-AF65-F5344CB8AC3E}">
        <p14:creationId xmlns:p14="http://schemas.microsoft.com/office/powerpoint/2010/main" val="21948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C332A-65E0-450A-8A5D-9F15FEC28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5800"/>
            <a:ext cx="9144000" cy="2387600"/>
          </a:xfrm>
        </p:spPr>
        <p:txBody>
          <a:bodyPr/>
          <a:lstStyle/>
          <a:p>
            <a:r>
              <a:rPr lang="ko-KR" altLang="en-US" dirty="0" err="1"/>
              <a:t>개인복습</a:t>
            </a:r>
            <a:br>
              <a:rPr lang="en-US" altLang="ko-KR" dirty="0"/>
            </a:br>
            <a:r>
              <a:rPr lang="en-US" altLang="ko-KR" sz="2400" b="0" i="0" dirty="0">
                <a:solidFill>
                  <a:srgbClr val="000000"/>
                </a:solidFill>
                <a:effectLst/>
                <a:latin typeface="noto"/>
              </a:rPr>
              <a:t>Individual review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954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0CFEA-EC5C-45AB-AC95-9DB26828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Histogram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9023E-40A5-44CF-A966-7CA23AC63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86909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sz="4500" dirty="0"/>
              <a:t>영상의 픽셀 값 분포를 그래프 형태로 표현한 것</a:t>
            </a:r>
            <a:r>
              <a:rPr lang="en-US" altLang="ko-KR" sz="4500" dirty="0"/>
              <a:t>.</a:t>
            </a:r>
          </a:p>
          <a:p>
            <a:r>
              <a:rPr lang="en-US" altLang="ko-KR" dirty="0"/>
              <a:t>- </a:t>
            </a:r>
            <a:r>
              <a:rPr lang="en-US" altLang="ko-KR" dirty="0" err="1"/>
              <a:t>cv.calcHist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7332C-3672-4F20-A89E-E17495871CC5}"/>
              </a:ext>
            </a:extLst>
          </p:cNvPr>
          <p:cNvSpPr txBox="1"/>
          <p:nvPr/>
        </p:nvSpPr>
        <p:spPr>
          <a:xfrm>
            <a:off x="711200" y="3429000"/>
            <a:ext cx="10786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Histogram Equalization</a:t>
            </a:r>
          </a:p>
          <a:p>
            <a:r>
              <a:rPr lang="ko-KR" altLang="en-US" sz="2400" dirty="0"/>
              <a:t>밝은 부분과 어두운 부분의 밝기 차이</a:t>
            </a:r>
            <a:endParaRPr lang="en-US" altLang="ko-KR" sz="2400" dirty="0"/>
          </a:p>
          <a:p>
            <a:r>
              <a:rPr lang="en-US" altLang="ko-KR" sz="2400" dirty="0"/>
              <a:t>-</a:t>
            </a:r>
            <a:r>
              <a:rPr lang="en-US" altLang="ko-KR" sz="2400" dirty="0" err="1"/>
              <a:t>cv.equalizeHist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40192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713C21-BF25-4C53-BECA-2CD5CC0D8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 이진화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BF8C2C-A2DD-402C-A299-AD3DA6F10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이미지 이진화</a:t>
            </a:r>
            <a:endParaRPr lang="en-US" altLang="ko-KR" dirty="0"/>
          </a:p>
          <a:p>
            <a:r>
              <a:rPr lang="en-US" altLang="ko-KR" dirty="0"/>
              <a:t>-</a:t>
            </a:r>
            <a:r>
              <a:rPr lang="ko-KR" altLang="en-US" dirty="0"/>
              <a:t>영상 처리와 인식의 계산을 빠르게 하려고</a:t>
            </a:r>
            <a:endParaRPr lang="en-US" altLang="ko-KR" dirty="0"/>
          </a:p>
          <a:p>
            <a:r>
              <a:rPr lang="en-US" altLang="ko-KR" dirty="0"/>
              <a:t>-thresholding, </a:t>
            </a:r>
            <a:r>
              <a:rPr lang="en-US" altLang="ko-KR" dirty="0" err="1"/>
              <a:t>otsu</a:t>
            </a:r>
            <a:r>
              <a:rPr lang="en-US" altLang="ko-KR" dirty="0"/>
              <a:t> thresholding</a:t>
            </a:r>
          </a:p>
          <a:p>
            <a:r>
              <a:rPr lang="en-US" altLang="ko-KR" sz="2000" dirty="0"/>
              <a:t>cv2.thresholding()</a:t>
            </a:r>
          </a:p>
          <a:p>
            <a:r>
              <a:rPr lang="en-US" altLang="ko-KR" sz="2000" dirty="0"/>
              <a:t>-ppt 4</a:t>
            </a:r>
            <a:r>
              <a:rPr lang="ko-KR" altLang="en-US" sz="2000" dirty="0"/>
              <a:t>장 참고</a:t>
            </a:r>
            <a:endParaRPr lang="en-US" altLang="ko-KR" sz="2000" dirty="0"/>
          </a:p>
          <a:p>
            <a:r>
              <a:rPr lang="en-US" altLang="ko-KR" sz="2000" dirty="0"/>
              <a:t>Edges are where pixel intensities change.</a:t>
            </a:r>
          </a:p>
          <a:p>
            <a:r>
              <a:rPr lang="en-US" altLang="ko-KR" sz="2000" dirty="0"/>
              <a:t>Edge</a:t>
            </a:r>
            <a:r>
              <a:rPr lang="ko-KR" altLang="en-US" sz="2000" dirty="0"/>
              <a:t>는 </a:t>
            </a:r>
            <a:r>
              <a:rPr lang="en-US" altLang="ko-KR" sz="2000" dirty="0"/>
              <a:t>pixel intensities</a:t>
            </a:r>
            <a:r>
              <a:rPr lang="ko-KR" altLang="en-US" sz="2000" dirty="0"/>
              <a:t>가 변하는 곳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-edge</a:t>
            </a:r>
            <a:r>
              <a:rPr lang="ko-KR" altLang="en-US" sz="2000" dirty="0"/>
              <a:t> </a:t>
            </a:r>
            <a:r>
              <a:rPr lang="en-US" altLang="ko-KR" sz="2000" dirty="0"/>
              <a:t>detection</a:t>
            </a:r>
            <a:r>
              <a:rPr lang="ko-KR" altLang="en-US" sz="2000" dirty="0"/>
              <a:t>은 이미지 구조와 경계 정보를 더 잘 알 수 있게 하려고</a:t>
            </a:r>
          </a:p>
        </p:txBody>
      </p:sp>
    </p:spTree>
    <p:extLst>
      <p:ext uri="{BB962C8B-B14F-4D97-AF65-F5344CB8AC3E}">
        <p14:creationId xmlns:p14="http://schemas.microsoft.com/office/powerpoint/2010/main" val="913755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604</Words>
  <Application>Microsoft Office PowerPoint</Application>
  <PresentationFormat>와이드스크린</PresentationFormat>
  <Paragraphs>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 Unicode MS</vt:lpstr>
      <vt:lpstr>noto</vt:lpstr>
      <vt:lpstr>맑은 고딕</vt:lpstr>
      <vt:lpstr>Arial</vt:lpstr>
      <vt:lpstr>Office 테마</vt:lpstr>
      <vt:lpstr> Review 1~2week</vt:lpstr>
      <vt:lpstr>BGR , RGB</vt:lpstr>
      <vt:lpstr>HSV</vt:lpstr>
      <vt:lpstr>Threshold (이미지 임계값처리)</vt:lpstr>
      <vt:lpstr>Otsu threshold</vt:lpstr>
      <vt:lpstr>Canny Edge detection</vt:lpstr>
      <vt:lpstr>개인복습 Individual review</vt:lpstr>
      <vt:lpstr>Histogram</vt:lpstr>
      <vt:lpstr>이미지 이진화</vt:lpstr>
      <vt:lpstr>Image blurring (이미지 블러링)(smothing 처리)</vt:lpstr>
      <vt:lpstr>Median filter</vt:lpstr>
      <vt:lpstr>High pass filter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Review 1~2week</dc:title>
  <dc:creator>박 가현</dc:creator>
  <cp:lastModifiedBy>박 가현</cp:lastModifiedBy>
  <cp:revision>10</cp:revision>
  <dcterms:created xsi:type="dcterms:W3CDTF">2022-01-26T11:43:23Z</dcterms:created>
  <dcterms:modified xsi:type="dcterms:W3CDTF">2022-01-27T13:41:34Z</dcterms:modified>
</cp:coreProperties>
</file>