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1" r:id="rId5"/>
    <p:sldId id="268" r:id="rId6"/>
    <p:sldId id="260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0EC06-27A3-4445-9A74-D811001BCA59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0B2BF-CBF3-474E-BC66-CEAE15AC3D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031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디지털 이미지는 숫자의 직사각형 배열로 해석될 수 있다</a:t>
            </a:r>
            <a:r>
              <a:rPr lang="en-US" altLang="ko-KR" dirty="0"/>
              <a:t>.)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(</a:t>
            </a:r>
            <a:r>
              <a:rPr lang="ko-KR" altLang="en-US" dirty="0"/>
              <a:t>많은 경우 회색 음역 즉</a:t>
            </a:r>
            <a:r>
              <a:rPr lang="en-US" altLang="ko-KR" dirty="0"/>
              <a:t>, </a:t>
            </a:r>
            <a:r>
              <a:rPr lang="ko-KR" altLang="en-US" dirty="0"/>
              <a:t>회색 배경 이미지를 이해하는 것이 더 쉽다</a:t>
            </a:r>
            <a:r>
              <a:rPr lang="en-US" altLang="ko-KR" dirty="0"/>
              <a:t>. 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0B2BF-CBF3-474E-BC66-CEAE15AC3D1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2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회색의 어두운 색조와 검은색은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낮은값을</a:t>
            </a:r>
            <a:r>
              <a:rPr lang="ko-KR" altLang="en-US" dirty="0"/>
              <a:t> 가지며</a:t>
            </a:r>
            <a:r>
              <a:rPr lang="en-US" altLang="ko-KR" dirty="0"/>
              <a:t>, </a:t>
            </a:r>
            <a:r>
              <a:rPr lang="ko-KR" altLang="en-US" dirty="0"/>
              <a:t>밝은 색조는 </a:t>
            </a:r>
            <a:r>
              <a:rPr lang="en-US" altLang="ko-KR" dirty="0"/>
              <a:t>255</a:t>
            </a:r>
            <a:r>
              <a:rPr lang="ko-KR" altLang="en-US" dirty="0"/>
              <a:t>로 높은 값을 가진다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Contrast(</a:t>
            </a:r>
            <a:r>
              <a:rPr lang="ko-KR" altLang="en-US" dirty="0"/>
              <a:t>대비</a:t>
            </a:r>
            <a:r>
              <a:rPr lang="en-US" altLang="ko-KR" dirty="0"/>
              <a:t>): </a:t>
            </a:r>
            <a:r>
              <a:rPr lang="ko-KR" altLang="en-US" dirty="0"/>
              <a:t>이 값 사이의 차이</a:t>
            </a:r>
            <a:endParaRPr lang="en-US" altLang="ko-KR" dirty="0"/>
          </a:p>
          <a:p>
            <a:r>
              <a:rPr lang="ko-KR" altLang="en-US" dirty="0"/>
              <a:t>숫자 배열 높이는 행의 수 너비는 열의 수</a:t>
            </a:r>
            <a:endParaRPr lang="en-US" altLang="ko-KR" dirty="0"/>
          </a:p>
          <a:p>
            <a:r>
              <a:rPr lang="ko-KR" altLang="en-US" dirty="0"/>
              <a:t>각 픽셀 또는 명암 값에는 자체 인덱스</a:t>
            </a:r>
            <a:r>
              <a:rPr lang="en-US" altLang="ko-KR" dirty="0"/>
              <a:t>(index)</a:t>
            </a:r>
            <a:r>
              <a:rPr lang="ko-KR" altLang="en-US" dirty="0"/>
              <a:t>를 지님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행의 경우 이미지의 맨 위</a:t>
            </a:r>
            <a:r>
              <a:rPr lang="en-US" altLang="ko-KR" dirty="0"/>
              <a:t>(0 ~)</a:t>
            </a:r>
            <a:r>
              <a:rPr lang="ko-KR" altLang="en-US" dirty="0"/>
              <a:t>에서 아래로 </a:t>
            </a:r>
            <a:r>
              <a:rPr lang="en-US" altLang="ko-KR" dirty="0"/>
              <a:t>(~)</a:t>
            </a:r>
          </a:p>
          <a:p>
            <a:r>
              <a:rPr lang="ko-KR" altLang="en-US" dirty="0"/>
              <a:t>열의 경우 이미지의 왼쪽에서 </a:t>
            </a:r>
            <a:r>
              <a:rPr lang="en-US" altLang="ko-KR" dirty="0"/>
              <a:t>(0 ~) </a:t>
            </a:r>
            <a:r>
              <a:rPr lang="ko-KR" altLang="en-US" dirty="0"/>
              <a:t>오른쪽으로 이동</a:t>
            </a:r>
            <a:r>
              <a:rPr lang="en-US" altLang="ko-KR" dirty="0"/>
              <a:t>(~ )</a:t>
            </a:r>
          </a:p>
          <a:p>
            <a:r>
              <a:rPr lang="ko-KR" altLang="en-US" dirty="0"/>
              <a:t>각 픽셀은 </a:t>
            </a:r>
            <a:r>
              <a:rPr lang="en-US" altLang="ko-KR" dirty="0"/>
              <a:t>sensor grid</a:t>
            </a:r>
            <a:r>
              <a:rPr lang="ko-KR" altLang="en-US" dirty="0"/>
              <a:t>에서 나온다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0B2BF-CBF3-474E-BC66-CEAE15AC3D1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170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3052A-E55D-475F-859F-73C3C2943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22351-1B29-4EE6-AE9A-7ACC89D2A5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A2CF2-6291-427F-B4E5-4842C375C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92E292-B285-4C6A-BE38-C2EC41C5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B204CC-841E-493E-B307-A92FC698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0DAE9F-11FD-4F6A-A600-CD4EF0FD4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5C7D2E-4CB2-444D-A1B1-A27F94ED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BC11C-87C8-498A-9717-182A78CF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87E637-FAB7-4D91-9E19-6609D04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05845-FF70-4C6E-B070-4C1A904A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58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0C219B-C1B0-4D02-AE7B-F5FC0B1B5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331DE-3DF6-415B-9C18-9B4287E5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3A48-7C0C-4BD4-A883-944613268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E95A8-ADE9-4C8E-9D1D-1614825B7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8C6FB-3DC5-4DAA-9E5B-D5B6D4B5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0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5CCD27-53E4-4220-9A36-FB977C187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CC232-1A39-472A-92DA-6B1D94099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CA3890-FEE4-474D-A29A-B08FDCC0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03623B-7D73-44B6-81F6-D8BCAE73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9F8BE-2B75-4F49-9933-617992E7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604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B91B8-5C23-4399-BEA8-9355B7CCB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D0B250-A564-458B-B491-7B51A9A44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D029E-0337-41FF-972D-2261E0AF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057537-8741-4535-8987-F59FC8AEE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CD0B5E-1655-4E34-9A82-55C01151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63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F2C0AB-A22F-4B8C-BCEB-48CDC2AA7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B7CD7-FA5A-4616-A4F5-EDD1F805A7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B54CB9-2C84-4CFB-91D5-FC539A165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72E454-9D3C-4AD1-B723-A5FC9430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02E213-51DE-46C7-B09A-42D4C106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D0585-E736-4EBF-BA1C-4AC207C5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97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F23868-F871-4E70-9A08-538794594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87E02A-0F9D-4733-A0FE-F1C1602FB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52DBFC-21BB-4984-9E83-B6565D6C9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598D5F-1B0D-4138-95F9-3AFEF0D9D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A785F5-E51E-451E-8716-5A57E89F56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22822AF-676E-4C51-8A72-A48F93FC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3E0839-0844-4C84-8046-B01BAF6C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58E019-EE03-44C3-A4F5-FFBB2840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5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EAD78-493E-42BB-AD7C-7AA1EE036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DA27C5-32C3-40C7-B8E3-0AEA45B29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4B95BF-81D1-438B-B897-26F3D524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1114C1-FD63-4AC0-B652-95531B43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875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7EBEAC-E8B2-4DE5-B600-A35BCCC68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BE7B6-101B-4CFA-ACFD-8159C3BB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7F63E-9E33-4E49-9AC5-0A4501E87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097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89FB52-2F90-4754-B112-73376F773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D02CC-AF6B-4CD0-AE29-5D93F822D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760329-AD4F-4D51-967E-BCA287F27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D551C1-E302-4E63-8977-A706CFF7D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7E40B6-EB96-4052-AB00-1167E92A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3B51BC-8D59-4273-9F20-257EAEA3B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58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7BE46-FF1A-4971-BD52-7E14344C3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05031-1EA6-40D1-AAEF-80C15D637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C67063-44CA-46F9-9621-74A177785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3A7C8-C2C4-4B5F-A0E6-F115F85B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4B6E5-7A59-4CEB-BA44-FC02F818A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8C7D6A-1BAD-4065-B5EC-A8B08298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24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0486FE-610B-44D3-B5F6-05DD1881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512739-B24E-4A2A-B12A-3E965BE19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5BD1BE-0EC0-4FD8-A86D-CF237CB55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02060-063B-4F66-9778-B2D37B3A069D}" type="datetimeFigureOut">
              <a:rPr lang="ko-KR" altLang="en-US" smtClean="0"/>
              <a:t>2022-01-12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FC6E6-5BA4-4379-837A-CAB09C0BF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CFD9B-9777-4C7B-A866-1DCE1017C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5F55C-2B21-4F48-A314-8C838C7CB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4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75B6F-BD43-40FD-A828-A45AE8B73A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Digtal</a:t>
            </a:r>
            <a:r>
              <a:rPr lang="en-US" altLang="ko-KR" dirty="0"/>
              <a:t> Image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8897BB-22CE-4A2D-B6A4-319C1E229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-what is digital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8552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3A3E5E71-ACDD-4DEB-A636-5C565325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083" y="4196129"/>
            <a:ext cx="3252689" cy="2661871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51F5047-4AFE-411B-8D58-AF338AE4C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14" y="179615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Plotting an Image (</a:t>
            </a:r>
            <a:r>
              <a:rPr lang="ko-KR" alt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구성</a:t>
            </a:r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9A1342-B5AC-4AAF-8966-C77C48298B6A}"/>
              </a:ext>
            </a:extLst>
          </p:cNvPr>
          <p:cNvSpPr txBox="1"/>
          <p:nvPr/>
        </p:nvSpPr>
        <p:spPr>
          <a:xfrm>
            <a:off x="707571" y="1582340"/>
            <a:ext cx="1077685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image.show</a:t>
            </a:r>
            <a:r>
              <a:rPr lang="en-US" altLang="ko-KR" dirty="0"/>
              <a:t>()  #display the image</a:t>
            </a:r>
          </a:p>
          <a:p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r>
              <a:rPr lang="en-US" altLang="ko-KR" dirty="0"/>
              <a:t>  #imshow method from the matplotlib library to display .the</a:t>
            </a:r>
            <a:r>
              <a:rPr lang="ko-KR" altLang="en-US" dirty="0"/>
              <a:t> </a:t>
            </a:r>
            <a:r>
              <a:rPr lang="en-US" altLang="ko-KR" dirty="0"/>
              <a:t>image</a:t>
            </a:r>
          </a:p>
          <a:p>
            <a:r>
              <a:rPr lang="en-US" altLang="ko-KR" dirty="0" err="1"/>
              <a:t>plt.figure</a:t>
            </a:r>
            <a:r>
              <a:rPr lang="en-US" altLang="ko-KR" dirty="0"/>
              <a:t>(</a:t>
            </a:r>
            <a:r>
              <a:rPr lang="en-US" altLang="ko-KR" dirty="0" err="1"/>
              <a:t>figsize</a:t>
            </a:r>
            <a:r>
              <a:rPr lang="en-US" altLang="ko-KR" dirty="0"/>
              <a:t>=(10,10))</a:t>
            </a:r>
          </a:p>
          <a:p>
            <a:r>
              <a:rPr lang="en-US" altLang="ko-KR" dirty="0" err="1"/>
              <a:t>plt.imshow</a:t>
            </a:r>
            <a:r>
              <a:rPr lang="en-US" altLang="ko-KR" dirty="0"/>
              <a:t>(image)</a:t>
            </a:r>
          </a:p>
          <a:p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image = </a:t>
            </a:r>
            <a:r>
              <a:rPr lang="en-US" altLang="ko-KR" dirty="0" err="1"/>
              <a:t>Image.open</a:t>
            </a:r>
            <a:r>
              <a:rPr lang="en-US" altLang="ko-KR" dirty="0"/>
              <a:t>(</a:t>
            </a:r>
            <a:r>
              <a:rPr lang="en-US" altLang="ko-KR" dirty="0" err="1"/>
              <a:t>image_path</a:t>
            </a:r>
            <a:r>
              <a:rPr lang="en-US" altLang="ko-KR" dirty="0"/>
              <a:t>)  # load the image using its full path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image.size</a:t>
            </a:r>
            <a:r>
              <a:rPr lang="en-US" altLang="ko-KR" dirty="0"/>
              <a:t>) # returns a tuple, first element is the number of pixel(width), second, (heigh)</a:t>
            </a:r>
          </a:p>
          <a:p>
            <a:r>
              <a:rPr lang="en-US" altLang="ko-KR" dirty="0"/>
              <a:t>print(</a:t>
            </a:r>
            <a:r>
              <a:rPr lang="en-US" altLang="ko-KR" dirty="0" err="1"/>
              <a:t>image.mode</a:t>
            </a:r>
            <a:r>
              <a:rPr lang="en-US" altLang="ko-KR" dirty="0"/>
              <a:t>) # string specifying the pixel format used. This case “RGB”</a:t>
            </a:r>
          </a:p>
          <a:p>
            <a:r>
              <a:rPr lang="en-US" altLang="ko-KR" dirty="0" err="1"/>
              <a:t>im</a:t>
            </a:r>
            <a:r>
              <a:rPr lang="en-US" altLang="ko-KR" dirty="0"/>
              <a:t> = </a:t>
            </a:r>
            <a:r>
              <a:rPr lang="en-US" altLang="ko-KR" dirty="0" err="1"/>
              <a:t>image.load</a:t>
            </a:r>
            <a:r>
              <a:rPr lang="en-US" altLang="ko-KR" dirty="0"/>
              <a:t>() #PIL </a:t>
            </a:r>
            <a:r>
              <a:rPr lang="en-US" altLang="ko-KR" dirty="0" err="1"/>
              <a:t>dbject</a:t>
            </a:r>
            <a:r>
              <a:rPr lang="en-US" altLang="ko-KR" dirty="0"/>
              <a:t> read the file content, decodes it, and expand the image into memory </a:t>
            </a:r>
          </a:p>
          <a:p>
            <a:r>
              <a:rPr lang="en-US" altLang="ko-KR" dirty="0"/>
              <a:t>x = 0 #column</a:t>
            </a:r>
          </a:p>
          <a:p>
            <a:r>
              <a:rPr lang="en-US" altLang="ko-KR" dirty="0"/>
              <a:t>y = 1 # row</a:t>
            </a:r>
          </a:p>
          <a:p>
            <a:r>
              <a:rPr lang="en-US" altLang="ko-KR" dirty="0" err="1"/>
              <a:t>im</a:t>
            </a:r>
            <a:r>
              <a:rPr lang="en-US" altLang="ko-KR" dirty="0"/>
              <a:t>[</a:t>
            </a:r>
            <a:r>
              <a:rPr lang="en-US" altLang="ko-KR" dirty="0" err="1"/>
              <a:t>y,x</a:t>
            </a:r>
            <a:r>
              <a:rPr lang="en-US" altLang="ko-KR" dirty="0"/>
              <a:t>]</a:t>
            </a:r>
          </a:p>
          <a:p>
            <a:r>
              <a:rPr lang="en-US" altLang="ko-KR" dirty="0" err="1"/>
              <a:t>image.save</a:t>
            </a:r>
            <a:r>
              <a:rPr lang="en-US" altLang="ko-KR" dirty="0"/>
              <a:t>("lenna.jpg")  #save the image in jpg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17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A3DC0-D8A5-4193-AD7F-96BB8ADB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Grayscale images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B06BA2A-EBE2-4BF8-8646-10446DE2B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82" y="1707017"/>
            <a:ext cx="9700532" cy="3648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F5C368-3F95-434C-98CE-1ABA6EA52D10}"/>
              </a:ext>
            </a:extLst>
          </p:cNvPr>
          <p:cNvSpPr txBox="1"/>
          <p:nvPr/>
        </p:nvSpPr>
        <p:spPr>
          <a:xfrm>
            <a:off x="6259285" y="1707017"/>
            <a:ext cx="580752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 err="1"/>
              <a:t>ImageOps</a:t>
            </a:r>
            <a:r>
              <a:rPr lang="en-US" altLang="ko-KR" dirty="0"/>
              <a:t> module most operators only work with grayscale and/or RGB image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6C04F-4A6D-49FE-A951-77AF4968474E}"/>
              </a:ext>
            </a:extLst>
          </p:cNvPr>
          <p:cNvSpPr txBox="1"/>
          <p:nvPr/>
        </p:nvSpPr>
        <p:spPr>
          <a:xfrm>
            <a:off x="5306786" y="3951514"/>
            <a:ext cx="604701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‘L’ means luminance(</a:t>
            </a:r>
            <a:r>
              <a:rPr lang="ko-KR" altLang="en-US" dirty="0"/>
              <a:t>밝기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4792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E07EF-BEAD-4BF6-AD97-30C52E08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Color Channels</a:t>
            </a:r>
            <a:endParaRPr lang="ko-KR" altLang="en-US" dirty="0"/>
          </a:p>
        </p:txBody>
      </p:sp>
      <p:pic>
        <p:nvPicPr>
          <p:cNvPr id="5" name="그림 4" descr="텍스트, 영장류, 포유류, 원숭이이(가) 표시된 사진&#10;&#10;자동 생성된 설명">
            <a:extLst>
              <a:ext uri="{FF2B5EF4-FFF2-40B4-BE49-F238E27FC236}">
                <a16:creationId xmlns:a16="http://schemas.microsoft.com/office/drawing/2014/main" id="{3D111B09-83C5-40AE-A54A-FEFEE3723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37" y="1690688"/>
            <a:ext cx="8185691" cy="45334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9846B8-DDF1-427B-B10E-37E9256505DD}"/>
              </a:ext>
            </a:extLst>
          </p:cNvPr>
          <p:cNvSpPr txBox="1"/>
          <p:nvPr/>
        </p:nvSpPr>
        <p:spPr>
          <a:xfrm>
            <a:off x="4940300" y="1027906"/>
            <a:ext cx="3670300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Plotting the color image next to the color channel as a grayscale, we see that regions with red have higher intensity values.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E60A2E20-0FCE-49A4-90C2-A98E98235A0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543800" y="1628071"/>
            <a:ext cx="1066800" cy="2651829"/>
          </a:xfrm>
          <a:prstGeom prst="curvedConnector4">
            <a:avLst>
              <a:gd name="adj1" fmla="val -21429"/>
              <a:gd name="adj2" fmla="val 61316"/>
            </a:avLst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929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AFDE-4131-4ACB-BF99-53DDE537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PIL images into NumPy Array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A8200-ADFD-43D7-8EC6-984F33E59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35726"/>
            <a:ext cx="10515599" cy="42062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7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NumPy is a library for Python, allowing you to work with multi-dimensional arrays and matrices. </a:t>
            </a:r>
            <a:endParaRPr lang="en-US" altLang="ko-KR" sz="17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594641AF-51AA-48BA-8FB8-36F470C1B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52" y="1868298"/>
            <a:ext cx="6858294" cy="4440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A0AF7-A17A-4BB9-B966-D6AD2B9BF421}"/>
              </a:ext>
            </a:extLst>
          </p:cNvPr>
          <p:cNvSpPr txBox="1"/>
          <p:nvPr/>
        </p:nvSpPr>
        <p:spPr>
          <a:xfrm>
            <a:off x="4457699" y="2184400"/>
            <a:ext cx="5130801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We can view the intensity values by printing out the array they range from 0 ~ 255</a:t>
            </a:r>
          </a:p>
          <a:p>
            <a:r>
              <a:rPr lang="en-US" altLang="ko-KR" dirty="0"/>
              <a:t>And can find the maximum and minimum.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845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15723-031C-41F8-BF6F-34754271F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1584325"/>
            <a:ext cx="9144000" cy="2387600"/>
          </a:xfrm>
        </p:spPr>
        <p:txBody>
          <a:bodyPr/>
          <a:lstStyle/>
          <a:p>
            <a:r>
              <a:rPr lang="en-US" altLang="ko-KR" dirty="0"/>
              <a:t>Image processing with OpenCV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7021F5-9765-4A85-A87E-4D3824314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445794"/>
            <a:ext cx="9144000" cy="1655762"/>
          </a:xfrm>
        </p:spPr>
        <p:txBody>
          <a:bodyPr/>
          <a:lstStyle/>
          <a:p>
            <a:r>
              <a:rPr lang="en-US" altLang="ko-KR" b="1" dirty="0" err="1"/>
              <a:t>Opencv</a:t>
            </a:r>
            <a:r>
              <a:rPr lang="en-US" altLang="ko-KR" dirty="0"/>
              <a:t> is a library used for computer vision.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512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534A1-6483-4DFF-8185-D1B99492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4512C2-AFBB-47AF-9F8B-3E71E46CC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Imread</a:t>
            </a:r>
            <a:r>
              <a:rPr lang="en-US" altLang="ko-KR" dirty="0"/>
              <a:t>() – load an image from the specified file, the input is the path of the image to be read</a:t>
            </a:r>
          </a:p>
          <a:p>
            <a:r>
              <a:rPr lang="en-US" altLang="ko-KR" dirty="0" err="1"/>
              <a:t>Imshow</a:t>
            </a:r>
            <a:r>
              <a:rPr lang="en-US" altLang="ko-KR" dirty="0"/>
              <a:t>()- function, to open the image in a new window in </a:t>
            </a:r>
            <a:r>
              <a:rPr lang="en-US" altLang="ko-KR" dirty="0" err="1"/>
              <a:t>Jupyter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cvtColor</a:t>
            </a:r>
            <a:r>
              <a:rPr lang="en-US" altLang="ko-KR" dirty="0"/>
              <a:t> – can change the color space with conversion code and the function – can change gray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8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029BC-0120-433E-B02D-42E5A697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digital Images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1550DF-EEF4-4F76-99D0-43C3D7C8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altLang="ko-KR" dirty="0"/>
              <a:t>A digital image can be interpreted as a rectangular array of numbers. </a:t>
            </a:r>
          </a:p>
          <a:p>
            <a:r>
              <a:rPr lang="en-US" altLang="ko-KR" dirty="0"/>
              <a:t>In many cases it’s easier to understand a gray-scale image, an image that is made up of different shades of gray. </a:t>
            </a:r>
          </a:p>
        </p:txBody>
      </p:sp>
    </p:spTree>
    <p:extLst>
      <p:ext uri="{BB962C8B-B14F-4D97-AF65-F5344CB8AC3E}">
        <p14:creationId xmlns:p14="http://schemas.microsoft.com/office/powerpoint/2010/main" val="58364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A129F04-96A7-4E34-8EEA-70F50E274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180975"/>
              </p:ext>
            </p:extLst>
          </p:nvPr>
        </p:nvGraphicFramePr>
        <p:xfrm>
          <a:off x="3311525" y="1348316"/>
          <a:ext cx="5873750" cy="22521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3013821990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2671576744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681182432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184338429"/>
                    </a:ext>
                  </a:extLst>
                </a:gridCol>
                <a:gridCol w="1174750">
                  <a:extLst>
                    <a:ext uri="{9D8B030D-6E8A-4147-A177-3AD203B41FA5}">
                      <a16:colId xmlns:a16="http://schemas.microsoft.com/office/drawing/2014/main" val="3267855039"/>
                    </a:ext>
                  </a:extLst>
                </a:gridCol>
              </a:tblGrid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06070"/>
                  </a:ext>
                </a:extLst>
              </a:tr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267400"/>
                  </a:ext>
                </a:extLst>
              </a:tr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499712"/>
                  </a:ext>
                </a:extLst>
              </a:tr>
              <a:tr h="5630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34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E602A32-685E-48B8-A0DB-7AAEC240C6D1}"/>
              </a:ext>
            </a:extLst>
          </p:cNvPr>
          <p:cNvSpPr txBox="1"/>
          <p:nvPr/>
        </p:nvSpPr>
        <p:spPr>
          <a:xfrm>
            <a:off x="4918075" y="488033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&lt;pixel&gt;</a:t>
            </a:r>
            <a:endParaRPr lang="ko-KR" altLang="en-US" sz="4000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F6C9874F-833A-4AB5-A5A4-42B56C1A34D4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27874" y="2662865"/>
            <a:ext cx="1491371" cy="128369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A376265-99B8-45D6-A4CC-0DE0E1FD9001}"/>
              </a:ext>
            </a:extLst>
          </p:cNvPr>
          <p:cNvSpPr txBox="1"/>
          <p:nvPr/>
        </p:nvSpPr>
        <p:spPr>
          <a:xfrm>
            <a:off x="1319927" y="3946559"/>
            <a:ext cx="182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intensity</a:t>
            </a:r>
            <a:r>
              <a:rPr lang="ko-KR" altLang="en-US" dirty="0"/>
              <a:t> </a:t>
            </a:r>
            <a:r>
              <a:rPr lang="en-US" altLang="ko-KR" dirty="0"/>
              <a:t>value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DCAE1-5F80-43DE-8EFA-2AE8F5A5535C}"/>
              </a:ext>
            </a:extLst>
          </p:cNvPr>
          <p:cNvSpPr txBox="1"/>
          <p:nvPr/>
        </p:nvSpPr>
        <p:spPr>
          <a:xfrm>
            <a:off x="786063" y="4460735"/>
            <a:ext cx="91921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digital images have intensity values between zero and 255 (0 ~255, total: 256).</a:t>
            </a:r>
          </a:p>
          <a:p>
            <a:pPr marL="285750" indent="-285750" algn="l">
              <a:buFontTx/>
              <a:buChar char="-"/>
            </a:pPr>
            <a:r>
              <a:rPr lang="en-US" altLang="ko-KR" b="1" dirty="0"/>
              <a:t>Contrast</a:t>
            </a:r>
            <a:r>
              <a:rPr lang="en-US" altLang="ko-KR" dirty="0">
                <a:solidFill>
                  <a:srgbClr val="1F1F1F"/>
                </a:solidFill>
                <a:latin typeface="Source Sans Pro" panose="020B0503030403020204" pitchFamily="34" charset="0"/>
              </a:rPr>
              <a:t>: 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the difference between these values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lower the intensity value, </a:t>
            </a:r>
            <a:r>
              <a:rPr lang="en-US" altLang="ko-KR" dirty="0">
                <a:solidFill>
                  <a:srgbClr val="1F1F1F"/>
                </a:solidFill>
                <a:latin typeface="Source Sans Pro" panose="020B0503030403020204" pitchFamily="34" charset="0"/>
              </a:rPr>
              <a:t>y</a:t>
            </a:r>
            <a:r>
              <a:rPr lang="en-US" altLang="ko-KR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ou can start seeing a difference in regions of low contrast.</a:t>
            </a:r>
            <a:endParaRPr lang="en-US" altLang="ko-KR" b="0" i="0" dirty="0">
              <a:effectLst/>
              <a:latin typeface="OpenSans"/>
            </a:endParaRPr>
          </a:p>
          <a:p>
            <a:pPr algn="l"/>
            <a:endParaRPr lang="en-US" altLang="ko-KR" b="0" i="0" dirty="0">
              <a:effectLst/>
              <a:latin typeface="OpenSans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45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사람, 여자, 머리장식, 모자이(가) 표시된 사진&#10;&#10;자동 생성된 설명">
            <a:extLst>
              <a:ext uri="{FF2B5EF4-FFF2-40B4-BE49-F238E27FC236}">
                <a16:creationId xmlns:a16="http://schemas.microsoft.com/office/drawing/2014/main" id="{EF11DF5C-5623-46E6-A576-501308271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304" y="1380480"/>
            <a:ext cx="3799512" cy="378994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6FEFE41-D3D5-4DF0-B261-A9C03E415C86}"/>
              </a:ext>
            </a:extLst>
          </p:cNvPr>
          <p:cNvSpPr txBox="1"/>
          <p:nvPr/>
        </p:nvSpPr>
        <p:spPr>
          <a:xfrm>
            <a:off x="1308525" y="11958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C6CEA5-3B08-4CF9-BE68-40B53F18EDF6}"/>
              </a:ext>
            </a:extLst>
          </p:cNvPr>
          <p:cNvSpPr txBox="1"/>
          <p:nvPr/>
        </p:nvSpPr>
        <p:spPr>
          <a:xfrm>
            <a:off x="1143004" y="4958156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8E220A-B243-4A8D-A3C5-D157F62240C4}"/>
              </a:ext>
            </a:extLst>
          </p:cNvPr>
          <p:cNvSpPr txBox="1"/>
          <p:nvPr/>
        </p:nvSpPr>
        <p:spPr>
          <a:xfrm>
            <a:off x="1616531" y="5208814"/>
            <a:ext cx="359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92202A-96EF-47E8-A7E3-74C4812CFB6B}"/>
              </a:ext>
            </a:extLst>
          </p:cNvPr>
          <p:cNvSpPr txBox="1"/>
          <p:nvPr/>
        </p:nvSpPr>
        <p:spPr>
          <a:xfrm>
            <a:off x="5212718" y="5170427"/>
            <a:ext cx="65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500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E109F50-E1A3-4307-AD90-4199B1398FC4}"/>
              </a:ext>
            </a:extLst>
          </p:cNvPr>
          <p:cNvCxnSpPr>
            <a:cxnSpLocks/>
          </p:cNvCxnSpPr>
          <p:nvPr/>
        </p:nvCxnSpPr>
        <p:spPr>
          <a:xfrm flipH="1">
            <a:off x="1451009" y="1635330"/>
            <a:ext cx="18566" cy="332282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07C1E1-48EF-4743-8B1D-8CA02AA29894}"/>
              </a:ext>
            </a:extLst>
          </p:cNvPr>
          <p:cNvCxnSpPr>
            <a:cxnSpLocks/>
          </p:cNvCxnSpPr>
          <p:nvPr/>
        </p:nvCxnSpPr>
        <p:spPr>
          <a:xfrm>
            <a:off x="1975760" y="5393480"/>
            <a:ext cx="3236958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F5B9917-67E8-458D-9C46-33DAFDE306CB}"/>
              </a:ext>
            </a:extLst>
          </p:cNvPr>
          <p:cNvSpPr txBox="1"/>
          <p:nvPr/>
        </p:nvSpPr>
        <p:spPr>
          <a:xfrm>
            <a:off x="6208212" y="1427069"/>
            <a:ext cx="4327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Each pixel or intensity Value has its own index.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Each pixel value comes from a grid of sensors.</a:t>
            </a:r>
            <a:endParaRPr lang="ko-KR" altLang="en-US" dirty="0"/>
          </a:p>
        </p:txBody>
      </p:sp>
      <p:graphicFrame>
        <p:nvGraphicFramePr>
          <p:cNvPr id="41" name="표 41">
            <a:extLst>
              <a:ext uri="{FF2B5EF4-FFF2-40B4-BE49-F238E27FC236}">
                <a16:creationId xmlns:a16="http://schemas.microsoft.com/office/drawing/2014/main" id="{955D45D8-424B-4390-8F0D-ECA90E7B8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1363"/>
              </p:ext>
            </p:extLst>
          </p:nvPr>
        </p:nvGraphicFramePr>
        <p:xfrm>
          <a:off x="448679" y="1635330"/>
          <a:ext cx="613229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3229">
                  <a:extLst>
                    <a:ext uri="{9D8B030D-6E8A-4147-A177-3AD203B41FA5}">
                      <a16:colId xmlns:a16="http://schemas.microsoft.com/office/drawing/2014/main" val="3587239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948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58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11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73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8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066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817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80216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1CDE7967-5E32-4094-93C7-613CB4DB9549}"/>
              </a:ext>
            </a:extLst>
          </p:cNvPr>
          <p:cNvSpPr txBox="1"/>
          <p:nvPr/>
        </p:nvSpPr>
        <p:spPr>
          <a:xfrm>
            <a:off x="354417" y="918815"/>
            <a:ext cx="898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 down</a:t>
            </a:r>
            <a:endParaRPr lang="ko-KR" altLang="en-US" dirty="0"/>
          </a:p>
        </p:txBody>
      </p:sp>
      <p:graphicFrame>
        <p:nvGraphicFramePr>
          <p:cNvPr id="44" name="표 44">
            <a:extLst>
              <a:ext uri="{FF2B5EF4-FFF2-40B4-BE49-F238E27FC236}">
                <a16:creationId xmlns:a16="http://schemas.microsoft.com/office/drawing/2014/main" id="{A3D3F5A8-8B57-4B15-85A0-96B40991B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675059"/>
              </p:ext>
            </p:extLst>
          </p:nvPr>
        </p:nvGraphicFramePr>
        <p:xfrm>
          <a:off x="1349060" y="5762812"/>
          <a:ext cx="4572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785748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2530717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82771673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04261251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92200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5995288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7062275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7363194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199352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0388ED3-1CD1-4D36-A152-F29083C0A2D8}"/>
              </a:ext>
            </a:extLst>
          </p:cNvPr>
          <p:cNvSpPr txBox="1"/>
          <p:nvPr/>
        </p:nvSpPr>
        <p:spPr>
          <a:xfrm>
            <a:off x="3098130" y="6203027"/>
            <a:ext cx="3559056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Move right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83839-39D2-40D4-9A3D-566B1991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 Image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B720B-9C4D-4516-9252-3E46AB38644F}"/>
              </a:ext>
            </a:extLst>
          </p:cNvPr>
          <p:cNvSpPr/>
          <p:nvPr/>
        </p:nvSpPr>
        <p:spPr>
          <a:xfrm>
            <a:off x="2658835" y="2193217"/>
            <a:ext cx="1616529" cy="176348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D429BA-FBA7-49AF-86F9-748153F1EFA1}"/>
              </a:ext>
            </a:extLst>
          </p:cNvPr>
          <p:cNvSpPr/>
          <p:nvPr/>
        </p:nvSpPr>
        <p:spPr>
          <a:xfrm>
            <a:off x="1839681" y="2720919"/>
            <a:ext cx="1616529" cy="176348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E03056-6C50-43CC-845D-98314051887F}"/>
              </a:ext>
            </a:extLst>
          </p:cNvPr>
          <p:cNvSpPr/>
          <p:nvPr/>
        </p:nvSpPr>
        <p:spPr>
          <a:xfrm>
            <a:off x="1042306" y="3429000"/>
            <a:ext cx="1616529" cy="176348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31863B-0A85-47BC-85DE-60988F18B1BB}"/>
              </a:ext>
            </a:extLst>
          </p:cNvPr>
          <p:cNvSpPr txBox="1"/>
          <p:nvPr/>
        </p:nvSpPr>
        <p:spPr>
          <a:xfrm>
            <a:off x="5094518" y="1870051"/>
            <a:ext cx="6596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These color values are represented as different channels intensity values. Color image is like a cube.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25BF9-231A-4389-813B-14D163896E6D}"/>
              </a:ext>
            </a:extLst>
          </p:cNvPr>
          <p:cNvSpPr txBox="1"/>
          <p:nvPr/>
        </p:nvSpPr>
        <p:spPr>
          <a:xfrm>
            <a:off x="2890157" y="5192485"/>
            <a:ext cx="359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91884-1A1B-4A76-9105-D3BA16E8C6E2}"/>
              </a:ext>
            </a:extLst>
          </p:cNvPr>
          <p:cNvSpPr txBox="1"/>
          <p:nvPr/>
        </p:nvSpPr>
        <p:spPr>
          <a:xfrm>
            <a:off x="3548742" y="4499950"/>
            <a:ext cx="359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612B98-CB40-440C-AA50-B43FF020E51F}"/>
              </a:ext>
            </a:extLst>
          </p:cNvPr>
          <p:cNvSpPr txBox="1"/>
          <p:nvPr/>
        </p:nvSpPr>
        <p:spPr>
          <a:xfrm>
            <a:off x="4435927" y="3772036"/>
            <a:ext cx="35922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98C97-3A84-40FA-A25F-4902C897451A}"/>
              </a:ext>
            </a:extLst>
          </p:cNvPr>
          <p:cNvSpPr txBox="1"/>
          <p:nvPr/>
        </p:nvSpPr>
        <p:spPr>
          <a:xfrm>
            <a:off x="5274129" y="3282043"/>
            <a:ext cx="5633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 also have an index for each channel</a:t>
            </a:r>
          </a:p>
          <a:p>
            <a:r>
              <a:rPr lang="en-US" altLang="ko-KR" dirty="0"/>
              <a:t>In this case</a:t>
            </a:r>
          </a:p>
          <a:p>
            <a:endParaRPr lang="en-US" altLang="ko-KR" dirty="0"/>
          </a:p>
          <a:p>
            <a:r>
              <a:rPr lang="en-US" altLang="ko-KR" dirty="0"/>
              <a:t>Zero for red</a:t>
            </a:r>
          </a:p>
          <a:p>
            <a:r>
              <a:rPr lang="en-US" altLang="ko-KR" dirty="0"/>
              <a:t>One for blue</a:t>
            </a:r>
          </a:p>
          <a:p>
            <a:r>
              <a:rPr lang="en-US" altLang="ko-KR" dirty="0"/>
              <a:t>Two for green</a:t>
            </a: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0B73E766-3AE2-4B85-955E-5AD956079263}"/>
              </a:ext>
            </a:extLst>
          </p:cNvPr>
          <p:cNvSpPr/>
          <p:nvPr/>
        </p:nvSpPr>
        <p:spPr>
          <a:xfrm rot="20691127">
            <a:off x="1714704" y="5438447"/>
            <a:ext cx="1103231" cy="699460"/>
          </a:xfrm>
          <a:prstGeom prst="rightArrow">
            <a:avLst>
              <a:gd name="adj1" fmla="val 60491"/>
              <a:gd name="adj2" fmla="val 5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index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618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01278-CD56-49C5-9AB3-1800BF57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Video sequence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A4B09-D484-40D6-BD91-1F5B103B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Video sequence is a sequence of images.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이미지는 컴퓨터에 있는 파일입니다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 JPEG(Joint Photographic Expert Group)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PNG(Portable Network Graphics)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의 두 가지 대중적인 이미지 형식은 파일 크기를 줄이고 다른 기능을 제공합니다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r>
              <a:rPr lang="ko-KR" altLang="en-US" dirty="0">
                <a:solidFill>
                  <a:srgbClr val="000000"/>
                </a:solidFill>
                <a:latin typeface="Noto Sans" panose="020B0502040204020203" pitchFamily="34" charset="0"/>
              </a:rPr>
              <a:t>어떤 파이썬 라이브러리를 사용하든 이미지를 </a:t>
            </a:r>
            <a:r>
              <a:rPr lang="ko-KR" altLang="en-US" dirty="0" err="1">
                <a:solidFill>
                  <a:srgbClr val="000000"/>
                </a:solidFill>
                <a:latin typeface="Noto Sans" panose="020B0502040204020203" pitchFamily="34" charset="0"/>
              </a:rPr>
              <a:t>로드해야됨</a:t>
            </a:r>
            <a:r>
              <a:rPr lang="en-US" altLang="ko-KR" dirty="0">
                <a:solidFill>
                  <a:srgbClr val="000000"/>
                </a:solidFill>
                <a:latin typeface="Noto Sans" panose="020B0502040204020203" pitchFamily="34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Noto Sans" panose="020B0502040204020203" pitchFamily="34" charset="0"/>
              </a:rPr>
              <a:t>그리고 코드에 동일한 디렉토리에 있는 경우 파일의 이름이 필요하고 다른 경로에 있는 경우 필요한 건 파일의 경로</a:t>
            </a:r>
            <a:endParaRPr lang="en-US" altLang="ko-KR" dirty="0">
              <a:solidFill>
                <a:srgbClr val="000000"/>
              </a:solidFill>
              <a:latin typeface="Noto Sans" panose="020B0502040204020203" pitchFamily="34" charset="0"/>
            </a:endParaRPr>
          </a:p>
          <a:p>
            <a:r>
              <a:rPr lang="en-US" altLang="ko-KR" dirty="0"/>
              <a:t>The pill, PIL library: </a:t>
            </a:r>
            <a:r>
              <a:rPr lang="ko-KR" altLang="en-US" dirty="0" err="1"/>
              <a:t>파이썬에서</a:t>
            </a:r>
            <a:r>
              <a:rPr lang="ko-KR" altLang="en-US"/>
              <a:t> 이미지로 작업하는데 널리 사용되는 라이브러리</a:t>
            </a:r>
            <a:r>
              <a:rPr lang="en-US" altLang="ko-KR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10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B237A-B03D-4360-BC36-D526B100B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9177"/>
            <a:ext cx="9144000" cy="2387600"/>
          </a:xfrm>
        </p:spPr>
        <p:txBody>
          <a:bodyPr/>
          <a:lstStyle/>
          <a:p>
            <a:r>
              <a:rPr lang="en-US" altLang="ko-KR" dirty="0"/>
              <a:t>Image processing with Pillow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535631-BA1E-430A-BF1D-5A0F8D813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3152"/>
            <a:ext cx="9144000" cy="1655762"/>
          </a:xfrm>
        </p:spPr>
        <p:txBody>
          <a:bodyPr/>
          <a:lstStyle/>
          <a:p>
            <a:r>
              <a:rPr lang="en-US" altLang="ko-KR" dirty="0"/>
              <a:t>Code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322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0F29CCF-322D-4C77-8FBB-D8862F9EF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95" y="1652863"/>
            <a:ext cx="10515599" cy="42851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5B8236-4180-45AA-A5CE-02719827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 Files and Paths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F57C0-F4F5-4325-8DFD-102973D6ED33}"/>
              </a:ext>
            </a:extLst>
          </p:cNvPr>
          <p:cNvSpPr txBox="1"/>
          <p:nvPr/>
        </p:nvSpPr>
        <p:spPr>
          <a:xfrm>
            <a:off x="6090425" y="1549900"/>
            <a:ext cx="5263373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Define </a:t>
            </a:r>
            <a:r>
              <a:rPr lang="en-US" altLang="ko-KR" dirty="0" err="1"/>
              <a:t>my_image</a:t>
            </a:r>
            <a:r>
              <a:rPr lang="en-US" altLang="ko-KR" dirty="0"/>
              <a:t> as the filename of file in this directory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F313DA-65E4-4923-81C8-7332A8369D11}"/>
              </a:ext>
            </a:extLst>
          </p:cNvPr>
          <p:cNvSpPr txBox="1"/>
          <p:nvPr/>
        </p:nvSpPr>
        <p:spPr>
          <a:xfrm>
            <a:off x="6090425" y="2625316"/>
            <a:ext cx="5263373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Python's </a:t>
            </a:r>
            <a:r>
              <a:rPr lang="en-US" altLang="ko-KR" dirty="0" err="1"/>
              <a:t>os</a:t>
            </a:r>
            <a:r>
              <a:rPr lang="en-US" altLang="ko-KR" dirty="0"/>
              <a:t> module. The </a:t>
            </a:r>
            <a:r>
              <a:rPr lang="en-US" altLang="ko-KR" dirty="0" err="1"/>
              <a:t>os</a:t>
            </a:r>
            <a:r>
              <a:rPr lang="en-US" altLang="ko-KR" dirty="0"/>
              <a:t> module provides functions to interact with the file system, e.g. creating or removing a directory (folder), listing its contents, changing and identifying the current working directory.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282F6-125F-4440-8A3A-A1AC256439A8}"/>
              </a:ext>
            </a:extLst>
          </p:cNvPr>
          <p:cNvSpPr txBox="1"/>
          <p:nvPr/>
        </p:nvSpPr>
        <p:spPr>
          <a:xfrm>
            <a:off x="4838330" y="4984934"/>
            <a:ext cx="626082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The "path" to an image can be found using the following line of code. (find a path to an image)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1302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418FC-1327-475E-8D78-1B743C67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ko-KR" dirty="0"/>
              <a:t>Load image in python</a:t>
            </a:r>
            <a:endParaRPr lang="ko-KR" altLang="en-US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CE8CC06-3BFD-4C78-A78B-026168284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05" y="1325563"/>
            <a:ext cx="5694395" cy="49999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42152-F15B-423C-9DDB-FA0AEEAFC9A2}"/>
              </a:ext>
            </a:extLst>
          </p:cNvPr>
          <p:cNvSpPr txBox="1"/>
          <p:nvPr/>
        </p:nvSpPr>
        <p:spPr>
          <a:xfrm>
            <a:off x="6497605" y="1616371"/>
            <a:ext cx="4655975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Pillow (PIL) library is a popular library for loading images in Python. In addition, many other libraries such as "</a:t>
            </a:r>
            <a:r>
              <a:rPr lang="en-US" altLang="ko-KR" dirty="0" err="1"/>
              <a:t>Keras</a:t>
            </a:r>
            <a:r>
              <a:rPr lang="en-US" altLang="ko-KR" dirty="0"/>
              <a:t>" and "</a:t>
            </a:r>
            <a:r>
              <a:rPr lang="en-US" altLang="ko-KR" dirty="0" err="1"/>
              <a:t>PyTorch</a:t>
            </a:r>
            <a:r>
              <a:rPr lang="en-US" altLang="ko-KR" dirty="0"/>
              <a:t>" use this library to work with images. The Image module provides functions to load images from and saving images to the file system.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33333-5120-4AFA-8F5F-CD4FB15C9D05}"/>
              </a:ext>
            </a:extLst>
          </p:cNvPr>
          <p:cNvSpPr txBox="1"/>
          <p:nvPr/>
        </p:nvSpPr>
        <p:spPr>
          <a:xfrm>
            <a:off x="1455937" y="6307764"/>
            <a:ext cx="4199138" cy="372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&lt;load image to use PIL library&gt;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5991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867</Words>
  <Application>Microsoft Office PowerPoint</Application>
  <PresentationFormat>와이드스크린</PresentationFormat>
  <Paragraphs>120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noto</vt:lpstr>
      <vt:lpstr>OpenSans</vt:lpstr>
      <vt:lpstr>맑은 고딕</vt:lpstr>
      <vt:lpstr>Arial</vt:lpstr>
      <vt:lpstr>Noto Sans</vt:lpstr>
      <vt:lpstr>Source Sans Pro</vt:lpstr>
      <vt:lpstr>Office 테마</vt:lpstr>
      <vt:lpstr>Digtal Image</vt:lpstr>
      <vt:lpstr>What is digital Images</vt:lpstr>
      <vt:lpstr>PowerPoint 프레젠테이션</vt:lpstr>
      <vt:lpstr>PowerPoint 프레젠테이션</vt:lpstr>
      <vt:lpstr>RGB Image</vt:lpstr>
      <vt:lpstr>Video sequence</vt:lpstr>
      <vt:lpstr>Image processing with Pillow</vt:lpstr>
      <vt:lpstr>Image Files and Paths</vt:lpstr>
      <vt:lpstr>Load image in python</vt:lpstr>
      <vt:lpstr>Plotting an Image (구성)</vt:lpstr>
      <vt:lpstr>Grayscale images</vt:lpstr>
      <vt:lpstr>Color Channels</vt:lpstr>
      <vt:lpstr>PIL images into NumPy Array</vt:lpstr>
      <vt:lpstr>Image processing with OpenCV</vt:lpstr>
      <vt:lpstr>Opencv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 가현</dc:creator>
  <cp:lastModifiedBy>박 가현</cp:lastModifiedBy>
  <cp:revision>10</cp:revision>
  <dcterms:created xsi:type="dcterms:W3CDTF">2022-01-10T09:01:18Z</dcterms:created>
  <dcterms:modified xsi:type="dcterms:W3CDTF">2022-01-12T10:48:21Z</dcterms:modified>
</cp:coreProperties>
</file>