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2" r:id="rId4"/>
    <p:sldId id="264" r:id="rId5"/>
    <p:sldId id="263" r:id="rId6"/>
    <p:sldId id="265" r:id="rId7"/>
    <p:sldId id="267" r:id="rId8"/>
    <p:sldId id="268" r:id="rId9"/>
    <p:sldId id="269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6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QPushButton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클릭 할 수 있는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명령을 지시하기 위해 주로 사용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482033-FF77-4D00-A710-DB613AA3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22" y="2853913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97FFB4-16C0-42A2-B942-86CAAAF9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84" y="1107812"/>
            <a:ext cx="5010150" cy="3057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0325BE-B4A0-46A6-8F7E-FF858B75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21" y="4445425"/>
            <a:ext cx="3267075" cy="1905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875F8-178C-4879-8831-5913F52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007DC9-70FD-46A1-83A3-55EE83F69405}"/>
              </a:ext>
            </a:extLst>
          </p:cNvPr>
          <p:cNvSpPr/>
          <p:nvPr/>
        </p:nvSpPr>
        <p:spPr>
          <a:xfrm>
            <a:off x="1910910" y="6519446"/>
            <a:ext cx="5542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https://doc.qt.io/qt-5/qpushbutton.html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5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시그널 </a:t>
            </a:r>
            <a:r>
              <a:rPr lang="en-US" altLang="ko-KR" sz="2400" dirty="0"/>
              <a:t>(Signal)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위젯에 정의되어 있는 이벤트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6DEE1-BDF8-41D6-94A5-8AA120986A78}"/>
              </a:ext>
            </a:extLst>
          </p:cNvPr>
          <p:cNvSpPr txBox="1"/>
          <p:nvPr/>
        </p:nvSpPr>
        <p:spPr>
          <a:xfrm>
            <a:off x="700897" y="2346081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슬롯 </a:t>
            </a:r>
            <a:r>
              <a:rPr lang="en-US" altLang="ko-KR" sz="2400" dirty="0"/>
              <a:t>(slot)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위젯의 이벤트 발생시 실행되는 기능 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</p:txBody>
      </p:sp>
      <p:pic>
        <p:nvPicPr>
          <p:cNvPr id="11266" name="Picture 2" descr="2) PyQt 복습하기 - 파이썬으로 배우는 알고리즘 트레이딩 (개정판-2쇄)">
            <a:extLst>
              <a:ext uri="{FF2B5EF4-FFF2-40B4-BE49-F238E27FC236}">
                <a16:creationId xmlns:a16="http://schemas.microsoft.com/office/drawing/2014/main" id="{9B996977-C00F-4C48-898C-720C7922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65" y="1763481"/>
            <a:ext cx="59531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0D45-9156-43B4-964D-10968BD1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0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QLabel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텍스트 또는 이미지 라벨을 만들 때 쓰임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사용자와의 상호작용이 아닌</a:t>
            </a:r>
            <a:r>
              <a:rPr lang="en-US" altLang="ko-KR" dirty="0"/>
              <a:t>, </a:t>
            </a:r>
            <a:r>
              <a:rPr lang="ko-KR" altLang="en-US" dirty="0"/>
              <a:t>단순 정보를 표기하는 역할</a:t>
            </a:r>
            <a:endParaRPr lang="en-US" altLang="ko-K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760294-29FE-407D-ABF9-8B85A76F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901260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DFC41-D4E5-4F98-A1E4-46D1BFC9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30" y="2901260"/>
            <a:ext cx="6610350" cy="14478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80781-6793-484A-A8F0-2FA2C1D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2DB8D-85F6-4B27-A8A2-078D2BDD6C8B}"/>
              </a:ext>
            </a:extLst>
          </p:cNvPr>
          <p:cNvSpPr/>
          <p:nvPr/>
        </p:nvSpPr>
        <p:spPr>
          <a:xfrm>
            <a:off x="1910910" y="6519446"/>
            <a:ext cx="4914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/>
              <a:t>label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40345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QCheckBox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가지 상태 </a:t>
            </a:r>
            <a:r>
              <a:rPr lang="en-US" altLang="ko-KR" dirty="0"/>
              <a:t>(</a:t>
            </a:r>
            <a:r>
              <a:rPr lang="ko-KR" altLang="en-US" dirty="0"/>
              <a:t>체크 됨</a:t>
            </a:r>
            <a:r>
              <a:rPr lang="en-US" altLang="ko-KR" dirty="0"/>
              <a:t>/</a:t>
            </a:r>
            <a:r>
              <a:rPr lang="ko-KR" altLang="en-US" dirty="0"/>
              <a:t>체크 안됨</a:t>
            </a:r>
            <a:r>
              <a:rPr lang="en-US" altLang="ko-KR" dirty="0"/>
              <a:t>)</a:t>
            </a:r>
            <a:r>
              <a:rPr lang="ko-KR" altLang="en-US" dirty="0"/>
              <a:t>를 갖는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텍스트 라벨과 하나의 체크 박스 제공</a:t>
            </a:r>
            <a:endParaRPr lang="en-US" altLang="ko-K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526B23-DD09-4CE2-9A75-F137451C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3" y="3009619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C9FCBA-CEBA-4890-B985-5B77C58F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19" y="1571232"/>
            <a:ext cx="392430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6259B-97F8-4829-89E9-9BA8C7D2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581" y="4147857"/>
            <a:ext cx="4295775" cy="191452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E06FE7A-8509-4043-9C6E-191B34EA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E24262-0149-44E5-BAE9-43367096581E}"/>
              </a:ext>
            </a:extLst>
          </p:cNvPr>
          <p:cNvSpPr/>
          <p:nvPr/>
        </p:nvSpPr>
        <p:spPr>
          <a:xfrm>
            <a:off x="1910910" y="6519446"/>
            <a:ext cx="5339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/>
              <a:t>checkbox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8013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QRadioButton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버튼 중 하나를 선택하는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box</a:t>
            </a:r>
            <a:r>
              <a:rPr lang="ko-KR" altLang="en-US" dirty="0"/>
              <a:t>와 마찬가지로 라벨이 기본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여러 기능 중 한가지를 선택하는 경우 사용</a:t>
            </a:r>
            <a:endParaRPr lang="en-US" altLang="ko-K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4B46399-0F39-410A-98BA-50B6AD2C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5" y="3009619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5FB203-6F9C-4F87-8340-41AA1A62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65" y="1242510"/>
            <a:ext cx="3581400" cy="2381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E16FAD-9D84-4E34-9EC0-C1292D3E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52" y="4193298"/>
            <a:ext cx="3705225" cy="1924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77BE9-5A72-4E71-B673-3A71F71237A0}"/>
              </a:ext>
            </a:extLst>
          </p:cNvPr>
          <p:cNvSpPr txBox="1"/>
          <p:nvPr/>
        </p:nvSpPr>
        <p:spPr>
          <a:xfrm>
            <a:off x="7900343" y="4238625"/>
            <a:ext cx="6483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시그널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8B0DE-341B-498F-9059-5B9CBFCC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FAB81-EDA0-4593-BDDB-735C243336C5}"/>
              </a:ext>
            </a:extLst>
          </p:cNvPr>
          <p:cNvSpPr/>
          <p:nvPr/>
        </p:nvSpPr>
        <p:spPr>
          <a:xfrm>
            <a:off x="1910910" y="6519446"/>
            <a:ext cx="5571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radiobutton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29385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QComboBox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옵션들 중 하나의 옵션을 선택하는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옵션이 많아도 공간을 적게 차지하는 장점이 있음</a:t>
            </a:r>
            <a:endParaRPr lang="en-US" altLang="ko-K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C68698C-7D69-41FB-B9AA-E7F0666E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7" y="2604811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A16B711-976E-4F01-9C0D-4BFF2274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44" y="4993999"/>
            <a:ext cx="21621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647295-7BCA-4B83-9FBD-00CF89C8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1" y="2156136"/>
            <a:ext cx="7029450" cy="437820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F0001-A098-4AD7-9D62-59FF6080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5F5DE-C645-4E16-8E28-35EFC9A130C0}"/>
              </a:ext>
            </a:extLst>
          </p:cNvPr>
          <p:cNvSpPr/>
          <p:nvPr/>
        </p:nvSpPr>
        <p:spPr>
          <a:xfrm>
            <a:off x="1910910" y="6519446"/>
            <a:ext cx="5459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combobox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84387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QLineEdit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줄의 문자열을 입력하고 수정하는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setEchoMode</a:t>
            </a:r>
            <a:r>
              <a:rPr lang="en-US" altLang="ko-KR" dirty="0"/>
              <a:t>() </a:t>
            </a:r>
            <a:r>
              <a:rPr lang="ko-KR" altLang="en-US" dirty="0"/>
              <a:t>메서드를 통해 입력 모드를 변경할 수 있음</a:t>
            </a:r>
            <a:endParaRPr lang="en-US" altLang="ko-KR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F606493-7099-4ED5-B56B-B381896A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" y="3094603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9E763F-9DB8-450E-9243-75FD4AC28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54" y="4232841"/>
            <a:ext cx="5427065" cy="2464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9E4CFD-C889-4818-9770-BF56C0A5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09" y="2170263"/>
            <a:ext cx="7250156" cy="191593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1E46F-BAD0-43E8-BD15-4C743FB4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0C45E-6776-4174-992D-5C1DA7E7F16D}"/>
              </a:ext>
            </a:extLst>
          </p:cNvPr>
          <p:cNvSpPr/>
          <p:nvPr/>
        </p:nvSpPr>
        <p:spPr>
          <a:xfrm>
            <a:off x="1910910" y="6519446"/>
            <a:ext cx="5157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lineedit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90485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QTextEdit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줄의 문자열을 입력하고 수정하는 기능 제공</a:t>
            </a:r>
            <a:endParaRPr lang="en-US" altLang="ko-KR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0CCAF36-60B8-4114-8E87-DE1C832D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7" y="3085709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9070F-30E2-4344-8464-E94E2DBE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46" y="2890446"/>
            <a:ext cx="8115300" cy="25050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BEC74-D8F4-43CB-A71D-1798D6A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C2D49-1837-4DDC-A701-AD7E620CEF84}"/>
              </a:ext>
            </a:extLst>
          </p:cNvPr>
          <p:cNvSpPr/>
          <p:nvPr/>
        </p:nvSpPr>
        <p:spPr>
          <a:xfrm>
            <a:off x="1910910" y="6519446"/>
            <a:ext cx="5170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textedit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401453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QProgressBar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작업이 진행 중인 것을 시각적으로 확인 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를 모두 </a:t>
            </a:r>
            <a:r>
              <a:rPr lang="en-US" altLang="ko-KR" dirty="0"/>
              <a:t>0</a:t>
            </a:r>
            <a:r>
              <a:rPr lang="ko-KR" altLang="en-US" dirty="0"/>
              <a:t>으로 설정하면 항상 진행중인 상태로 표시</a:t>
            </a:r>
            <a:endParaRPr lang="en-US" altLang="ko-KR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7424DE7-9FEE-441A-BEC5-E98A19C4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2" y="2947835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40DE6-A5CE-444C-AD83-3E4FA121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68" y="2314423"/>
            <a:ext cx="8134350" cy="1771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884142-183E-486E-A268-9B444785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468" y="4244361"/>
            <a:ext cx="7905750" cy="2295525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DC4F0ED7-F05C-4623-B519-C593FA91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6" y="4587385"/>
            <a:ext cx="1771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D4504B6-E392-4884-9732-495EADD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6C40CB-4353-4C60-8D8C-089229348D39}"/>
              </a:ext>
            </a:extLst>
          </p:cNvPr>
          <p:cNvSpPr/>
          <p:nvPr/>
        </p:nvSpPr>
        <p:spPr>
          <a:xfrm>
            <a:off x="1910910" y="6519446"/>
            <a:ext cx="5547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progressbar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57088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QSlider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제한된 범위 안에서 값을 조절하는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수평</a:t>
            </a:r>
            <a:r>
              <a:rPr lang="en-US" altLang="ko-KR" dirty="0"/>
              <a:t>, </a:t>
            </a:r>
            <a:r>
              <a:rPr lang="ko-KR" altLang="en-US" dirty="0"/>
              <a:t>수직 방향 모두 제공</a:t>
            </a:r>
            <a:endParaRPr lang="en-US" altLang="ko-KR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BE4013D-569D-408E-8CA9-8626E49D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50" y="2328406"/>
            <a:ext cx="33528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023505-ADB0-4168-A8DB-D524BBD1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77" y="887516"/>
            <a:ext cx="3755929" cy="19401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4BC9F-9494-4E6A-9E9F-7C0FBCF0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04" y="4783371"/>
            <a:ext cx="4070996" cy="165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FA6AFE-6449-462E-A2FE-A78E6B94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81" y="2982147"/>
            <a:ext cx="4460684" cy="368959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1D441-DE99-4929-8A63-7B64F3DE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824C3-CE3F-4272-A212-06E036382827}"/>
              </a:ext>
            </a:extLst>
          </p:cNvPr>
          <p:cNvSpPr/>
          <p:nvPr/>
        </p:nvSpPr>
        <p:spPr>
          <a:xfrm>
            <a:off x="1910910" y="6519446"/>
            <a:ext cx="4948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/>
              <a:t>slider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7961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852885" y="1773421"/>
            <a:ext cx="4526303" cy="830997"/>
            <a:chOff x="3547058" y="2527894"/>
            <a:chExt cx="452630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3682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PyQt5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및 기본 구성 요소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1ECF29-44E8-4A0B-B980-57FFBD035FEC}"/>
              </a:ext>
            </a:extLst>
          </p:cNvPr>
          <p:cNvGrpSpPr/>
          <p:nvPr/>
        </p:nvGrpSpPr>
        <p:grpSpPr>
          <a:xfrm>
            <a:off x="3852885" y="3088534"/>
            <a:ext cx="4285853" cy="830997"/>
            <a:chOff x="3547058" y="2527894"/>
            <a:chExt cx="4285853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F808BC-56C2-4086-A192-0581493C6F30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A64F81-4CDE-4DD4-8134-26856F059F9C}"/>
                </a:ext>
              </a:extLst>
            </p:cNvPr>
            <p:cNvSpPr txBox="1"/>
            <p:nvPr/>
          </p:nvSpPr>
          <p:spPr>
            <a:xfrm>
              <a:off x="4390943" y="2743337"/>
              <a:ext cx="3441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595959"/>
                  </a:solidFill>
                </a:rPr>
                <a:t>실시간 영상처리 프로그래밍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51026B-5CE3-420C-A8F8-55CD9F05EF38}"/>
              </a:ext>
            </a:extLst>
          </p:cNvPr>
          <p:cNvGrpSpPr/>
          <p:nvPr/>
        </p:nvGrpSpPr>
        <p:grpSpPr>
          <a:xfrm>
            <a:off x="3852885" y="4403648"/>
            <a:ext cx="3259931" cy="830997"/>
            <a:chOff x="3547058" y="2527894"/>
            <a:chExt cx="3259931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93228F-C91F-459C-883A-1E26EACD8D6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11B325-3A55-426E-9D9F-E45B16F1F102}"/>
                </a:ext>
              </a:extLst>
            </p:cNvPr>
            <p:cNvSpPr txBox="1"/>
            <p:nvPr/>
          </p:nvSpPr>
          <p:spPr>
            <a:xfrm>
              <a:off x="4390943" y="274333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595959"/>
                  </a:solidFill>
                </a:rPr>
                <a:t>인공지능 모듈 적용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QPixmap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PyQt</a:t>
            </a:r>
            <a:r>
              <a:rPr lang="ko-KR" altLang="en-US" dirty="0"/>
              <a:t>에서 이미지를 보여줄 때 사용하는 객체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독립적인 위젯이 아니기 때문에 </a:t>
            </a:r>
            <a:r>
              <a:rPr lang="en-US" altLang="ko-KR" dirty="0" err="1"/>
              <a:t>QLabel</a:t>
            </a:r>
            <a:r>
              <a:rPr lang="ko-KR" altLang="en-US" dirty="0"/>
              <a:t>과 함께 사용</a:t>
            </a:r>
            <a:endParaRPr lang="en-US" altLang="ko-KR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FD1B50E-580A-4F95-9EA8-3906D773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6" y="2524067"/>
            <a:ext cx="5809975" cy="33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2071FB-9C63-4E58-A886-8F1AAFCA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25" y="1140473"/>
            <a:ext cx="4832213" cy="2933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C8131-0B8F-416C-B92D-BD933F2C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635" y="4563341"/>
            <a:ext cx="4958192" cy="1484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25DF1-F31C-436A-8215-A247A65227BF}"/>
              </a:ext>
            </a:extLst>
          </p:cNvPr>
          <p:cNvSpPr txBox="1"/>
          <p:nvPr/>
        </p:nvSpPr>
        <p:spPr>
          <a:xfrm>
            <a:off x="7077625" y="1206977"/>
            <a:ext cx="9797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Pixmap</a:t>
            </a:r>
            <a:r>
              <a:rPr lang="ko-KR" altLang="en-US" sz="1100" dirty="0"/>
              <a:t>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80854-3146-456E-951F-7221E6B72BB3}"/>
              </a:ext>
            </a:extLst>
          </p:cNvPr>
          <p:cNvSpPr txBox="1"/>
          <p:nvPr/>
        </p:nvSpPr>
        <p:spPr>
          <a:xfrm>
            <a:off x="7077625" y="4570398"/>
            <a:ext cx="8531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Label</a:t>
            </a:r>
            <a:r>
              <a:rPr lang="ko-KR" altLang="en-US" sz="1100" dirty="0"/>
              <a:t> 함수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B19EA9-D59D-4E4F-BE24-5092AF4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0FFD7-9815-4FFC-8358-1042DE01A766}"/>
              </a:ext>
            </a:extLst>
          </p:cNvPr>
          <p:cNvSpPr/>
          <p:nvPr/>
        </p:nvSpPr>
        <p:spPr>
          <a:xfrm>
            <a:off x="1910910" y="6519446"/>
            <a:ext cx="5152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pixmap</a:t>
            </a:r>
            <a:r>
              <a:rPr lang="ko-KR" altLang="en-US" sz="1600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79111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QListWidget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항목들을 목록 형태로 나열하는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항목들은 </a:t>
            </a:r>
            <a:r>
              <a:rPr lang="en-US" altLang="ko-KR" dirty="0" err="1"/>
              <a:t>QListWidgetItem</a:t>
            </a:r>
            <a:r>
              <a:rPr lang="en-US" altLang="ko-KR" dirty="0"/>
              <a:t> </a:t>
            </a:r>
            <a:r>
              <a:rPr lang="ko-KR" altLang="en-US" dirty="0"/>
              <a:t>형태로 추가됨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String </a:t>
            </a:r>
            <a:r>
              <a:rPr lang="ko-KR" altLang="en-US" dirty="0"/>
              <a:t>뿐만 아니라 위젯도 추가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4A184-CA78-4579-906A-57DE089B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1" y="3092060"/>
            <a:ext cx="245745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0A77B7-3145-4646-8EA7-A29215C4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66" y="1133880"/>
            <a:ext cx="4918164" cy="54983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57F8-DFEC-4131-87A0-42994187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CAFB9-06BF-4763-8374-2B73F7A847B9}"/>
              </a:ext>
            </a:extLst>
          </p:cNvPr>
          <p:cNvSpPr/>
          <p:nvPr/>
        </p:nvSpPr>
        <p:spPr>
          <a:xfrm>
            <a:off x="1910910" y="6519446"/>
            <a:ext cx="536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/>
              <a:t>list</a:t>
            </a:r>
            <a:r>
              <a:rPr lang="ko-KR" altLang="en-US" sz="1600" dirty="0"/>
              <a:t>widget.html</a:t>
            </a:r>
          </a:p>
        </p:txBody>
      </p:sp>
    </p:spTree>
    <p:extLst>
      <p:ext uri="{BB962C8B-B14F-4D97-AF65-F5344CB8AC3E}">
        <p14:creationId xmlns:p14="http://schemas.microsoft.com/office/powerpoint/2010/main" val="230882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QTreeView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트리 형태의 여러 항목을 보여주는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에 비해 유연한 기능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데이터는 별도의 </a:t>
            </a:r>
            <a:r>
              <a:rPr lang="en-US" altLang="ko-KR" dirty="0"/>
              <a:t>model</a:t>
            </a:r>
            <a:r>
              <a:rPr lang="ko-KR" altLang="en-US" dirty="0"/>
              <a:t>을 통해 관리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10910" y="6519446"/>
            <a:ext cx="5232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treeview</a:t>
            </a:r>
            <a:r>
              <a:rPr lang="ko-KR" altLang="en-US" sz="1600" dirty="0"/>
              <a:t>.html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C8505-2EA0-4B6C-8EDD-95FC23A9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19" y="3047788"/>
            <a:ext cx="3412647" cy="2419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923FF-3E39-4C1E-B90B-260AB553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82" y="2426816"/>
            <a:ext cx="3661035" cy="36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7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위젯 배치 </a:t>
            </a:r>
            <a:r>
              <a:rPr lang="en-US" altLang="ko-KR" dirty="0"/>
              <a:t>(Layout)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QTreeView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트리 형태의 여러 항목을 보여주는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에 비해 유연한 기능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데이터는 별도의 </a:t>
            </a:r>
            <a:r>
              <a:rPr lang="en-US" altLang="ko-KR" dirty="0"/>
              <a:t>model</a:t>
            </a:r>
            <a:r>
              <a:rPr lang="ko-KR" altLang="en-US" dirty="0"/>
              <a:t>을 통해 관리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10910" y="6519446"/>
            <a:ext cx="5232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</a:t>
            </a:r>
            <a:r>
              <a:rPr lang="en-US" altLang="ko-KR" sz="1600" dirty="0" err="1"/>
              <a:t>treeview</a:t>
            </a:r>
            <a:r>
              <a:rPr lang="ko-KR" altLang="en-US" sz="1600" dirty="0"/>
              <a:t>.html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C8505-2EA0-4B6C-8EDD-95FC23A9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19" y="3047788"/>
            <a:ext cx="3412647" cy="2419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923FF-3E39-4C1E-B90B-260AB553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82" y="2426816"/>
            <a:ext cx="3661035" cy="36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6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PyQt5 </a:t>
            </a:r>
            <a:r>
              <a:rPr lang="ko-KR" altLang="en-US" b="1" dirty="0"/>
              <a:t>및 기본 구성 요소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종류의 </a:t>
            </a:r>
            <a:r>
              <a:rPr lang="en-US" altLang="ko-KR" dirty="0"/>
              <a:t>widget</a:t>
            </a:r>
            <a:r>
              <a:rPr lang="ko-KR" altLang="en-US" dirty="0"/>
              <a:t>들의 기능 및 배치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GUI framework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Python</a:t>
            </a:r>
            <a:r>
              <a:rPr lang="ko-KR" altLang="en-US" sz="2400" dirty="0"/>
              <a:t>에서 사용 가능한 </a:t>
            </a:r>
            <a:r>
              <a:rPr lang="en-US" altLang="ko-KR" sz="2400" dirty="0"/>
              <a:t>GUI framework</a:t>
            </a:r>
            <a:r>
              <a:rPr lang="ko-KR" altLang="en-US" sz="2400" dirty="0"/>
              <a:t>들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18B948-EA73-48B7-9920-3BA516766E0E}"/>
              </a:ext>
            </a:extLst>
          </p:cNvPr>
          <p:cNvGrpSpPr/>
          <p:nvPr/>
        </p:nvGrpSpPr>
        <p:grpSpPr>
          <a:xfrm>
            <a:off x="561045" y="2673819"/>
            <a:ext cx="1887576" cy="2582772"/>
            <a:chOff x="1090798" y="2842653"/>
            <a:chExt cx="1887576" cy="2582772"/>
          </a:xfrm>
        </p:grpSpPr>
        <p:pic>
          <p:nvPicPr>
            <p:cNvPr id="2052" name="Picture 4" descr="Look and Feel Customization on Python Tkinter - IoTEDU">
              <a:extLst>
                <a:ext uri="{FF2B5EF4-FFF2-40B4-BE49-F238E27FC236}">
                  <a16:creationId xmlns:a16="http://schemas.microsoft.com/office/drawing/2014/main" id="{5D81733D-A94C-40D1-8F0A-239B46F9C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798" y="2842653"/>
              <a:ext cx="1887576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70A78-4DEF-4845-88AA-AD0BDDCB31D0}"/>
                </a:ext>
              </a:extLst>
            </p:cNvPr>
            <p:cNvSpPr txBox="1"/>
            <p:nvPr/>
          </p:nvSpPr>
          <p:spPr>
            <a:xfrm>
              <a:off x="1585745" y="5056093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Tkinter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A3D867-6628-4D5C-A1BA-DBFA5EFE4E09}"/>
              </a:ext>
            </a:extLst>
          </p:cNvPr>
          <p:cNvGrpSpPr/>
          <p:nvPr/>
        </p:nvGrpSpPr>
        <p:grpSpPr>
          <a:xfrm>
            <a:off x="9677128" y="3301463"/>
            <a:ext cx="1887576" cy="1955128"/>
            <a:chOff x="9315280" y="3240856"/>
            <a:chExt cx="1887576" cy="195512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532A6F2-3490-47E7-AB9E-5C3AF996B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5280" y="3240856"/>
              <a:ext cx="1887576" cy="118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9AAEF2-DF16-46F7-9255-311C484AEA12}"/>
                </a:ext>
              </a:extLst>
            </p:cNvPr>
            <p:cNvSpPr txBox="1"/>
            <p:nvPr/>
          </p:nvSpPr>
          <p:spPr>
            <a:xfrm>
              <a:off x="9663039" y="4826652"/>
              <a:ext cx="119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wxPython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9A637F-23B2-45B9-861A-7148DEFAA063}"/>
              </a:ext>
            </a:extLst>
          </p:cNvPr>
          <p:cNvGrpSpPr/>
          <p:nvPr/>
        </p:nvGrpSpPr>
        <p:grpSpPr>
          <a:xfrm>
            <a:off x="6676707" y="3060884"/>
            <a:ext cx="2701508" cy="2195707"/>
            <a:chOff x="5509727" y="3073995"/>
            <a:chExt cx="2701508" cy="2195707"/>
          </a:xfrm>
        </p:grpSpPr>
        <p:pic>
          <p:nvPicPr>
            <p:cNvPr id="2054" name="Picture 6" descr="Kivy, App Development in Python. Nowadays, for anything, for any… | by  Gobalakrishnan Viswanathan | Medium">
              <a:extLst>
                <a:ext uri="{FF2B5EF4-FFF2-40B4-BE49-F238E27FC236}">
                  <a16:creationId xmlns:a16="http://schemas.microsoft.com/office/drawing/2014/main" id="{F85EC686-BC9C-43E2-9C22-E544EA1F6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727" y="3073995"/>
              <a:ext cx="2701508" cy="1407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9225E2-C65F-4428-8DB3-F50E5C8F57A1}"/>
                </a:ext>
              </a:extLst>
            </p:cNvPr>
            <p:cNvSpPr txBox="1"/>
            <p:nvPr/>
          </p:nvSpPr>
          <p:spPr>
            <a:xfrm>
              <a:off x="6558956" y="490037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Kivy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27F60B-63B6-480A-BC34-83D2B82B7EE5}"/>
              </a:ext>
            </a:extLst>
          </p:cNvPr>
          <p:cNvGrpSpPr/>
          <p:nvPr/>
        </p:nvGrpSpPr>
        <p:grpSpPr>
          <a:xfrm>
            <a:off x="2887387" y="3218352"/>
            <a:ext cx="3490406" cy="2038239"/>
            <a:chOff x="3071799" y="4048620"/>
            <a:chExt cx="3490406" cy="2038239"/>
          </a:xfrm>
        </p:grpSpPr>
        <p:pic>
          <p:nvPicPr>
            <p:cNvPr id="13" name="Picture 2" descr="pyqt logo">
              <a:extLst>
                <a:ext uri="{FF2B5EF4-FFF2-40B4-BE49-F238E27FC236}">
                  <a16:creationId xmlns:a16="http://schemas.microsoft.com/office/drawing/2014/main" id="{64405CA3-074D-4A5F-B8CF-F84212062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99" y="4048620"/>
              <a:ext cx="3490406" cy="1286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DADFFC-B75A-42E0-AE1E-87531EC45386}"/>
                </a:ext>
              </a:extLst>
            </p:cNvPr>
            <p:cNvSpPr txBox="1"/>
            <p:nvPr/>
          </p:nvSpPr>
          <p:spPr>
            <a:xfrm>
              <a:off x="4472997" y="5717527"/>
              <a:ext cx="68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PyQt</a:t>
              </a:r>
              <a:endParaRPr lang="ko-KR" altLang="en-US" dirty="0"/>
            </a:p>
          </p:txBody>
        </p: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026" name="Picture 2" descr="pyqt logo">
            <a:extLst>
              <a:ext uri="{FF2B5EF4-FFF2-40B4-BE49-F238E27FC236}">
                <a16:creationId xmlns:a16="http://schemas.microsoft.com/office/drawing/2014/main" id="{F5855E80-250D-43F5-88ED-876C3BED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429000"/>
            <a:ext cx="5143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프로그래밍에 널리 활용되는 </a:t>
            </a:r>
            <a:r>
              <a:rPr lang="en-US" altLang="ko-KR" dirty="0" err="1"/>
              <a:t>c++</a:t>
            </a:r>
            <a:r>
              <a:rPr lang="ko-KR" altLang="en-US" dirty="0"/>
              <a:t>기반 </a:t>
            </a:r>
            <a:r>
              <a:rPr lang="en-US" altLang="ko-KR" dirty="0"/>
              <a:t>cross platform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PyQt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frame work</a:t>
            </a:r>
            <a:r>
              <a:rPr lang="ko-KR" altLang="en-US" dirty="0"/>
              <a:t>인 </a:t>
            </a:r>
            <a:r>
              <a:rPr lang="en-US" altLang="ko-KR" dirty="0"/>
              <a:t>Qt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에서 사용할 수 있게 구성된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Qt designer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2B781-7B5E-49A8-AD4C-5B851C94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QApplication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필수 구성 요소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프로그램의 초기화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</a:t>
            </a:r>
            <a:r>
              <a:rPr lang="ko-KR" altLang="en-US" dirty="0"/>
              <a:t> 설정 관리 등을 담당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D08088-4A8B-4B78-814F-DAAD8811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00" y="2696768"/>
            <a:ext cx="6179720" cy="2576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2B7FC-738B-4EDA-A08C-17F20814394D}"/>
              </a:ext>
            </a:extLst>
          </p:cNvPr>
          <p:cNvSpPr txBox="1"/>
          <p:nvPr/>
        </p:nvSpPr>
        <p:spPr>
          <a:xfrm>
            <a:off x="7416913" y="4066918"/>
            <a:ext cx="166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QApplication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B146B-DBBB-49B7-B9E2-720DFA3C524B}"/>
              </a:ext>
            </a:extLst>
          </p:cNvPr>
          <p:cNvSpPr txBox="1"/>
          <p:nvPr/>
        </p:nvSpPr>
        <p:spPr>
          <a:xfrm>
            <a:off x="5100505" y="472692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루프 실행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3538D63-16C2-4049-B535-A64D7AF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44727-8DE3-45A5-A64D-823D2B60D500}"/>
              </a:ext>
            </a:extLst>
          </p:cNvPr>
          <p:cNvSpPr/>
          <p:nvPr/>
        </p:nvSpPr>
        <p:spPr>
          <a:xfrm>
            <a:off x="1910910" y="6519446"/>
            <a:ext cx="5495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https://doc.qt.io/qt-5/qapplication.html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Event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Widget</a:t>
            </a:r>
            <a:r>
              <a:rPr lang="ko-KR" altLang="en-US" dirty="0"/>
              <a:t>들의 이벤트 처리를 담당하는 </a:t>
            </a:r>
            <a:r>
              <a:rPr lang="en-US" altLang="ko-KR" dirty="0"/>
              <a:t>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화면에 보이는 </a:t>
            </a:r>
            <a:r>
              <a:rPr lang="en-US" altLang="ko-KR" dirty="0"/>
              <a:t>widget</a:t>
            </a:r>
            <a:r>
              <a:rPr lang="ko-KR" altLang="en-US" dirty="0"/>
              <a:t>들이 모두 종료되면 자동으로 종료</a:t>
            </a:r>
            <a:endParaRPr lang="en-US" altLang="ko-KR" dirty="0"/>
          </a:p>
        </p:txBody>
      </p:sp>
      <p:pic>
        <p:nvPicPr>
          <p:cNvPr id="3074" name="Picture 2" descr="How Node Event Loop REALLY Works: Or Why Most of the Event Loop Diagrams  are WRONG | webapplog [tech blog]">
            <a:extLst>
              <a:ext uri="{FF2B5EF4-FFF2-40B4-BE49-F238E27FC236}">
                <a16:creationId xmlns:a16="http://schemas.microsoft.com/office/drawing/2014/main" id="{6E8CA397-7AC5-46A8-AA81-260415DE7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7"/>
          <a:stretch/>
        </p:blipFill>
        <p:spPr bwMode="auto">
          <a:xfrm>
            <a:off x="3210354" y="2257635"/>
            <a:ext cx="5771292" cy="34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20665-7C42-40BF-96B5-80A353C1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QWidget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아무것도 없는 빈 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수신하고</a:t>
            </a:r>
            <a:r>
              <a:rPr lang="en-US" altLang="ko-KR" dirty="0"/>
              <a:t> </a:t>
            </a:r>
            <a:r>
              <a:rPr lang="ko-KR" altLang="en-US" dirty="0"/>
              <a:t>화면에 띄우는 등 </a:t>
            </a:r>
            <a:r>
              <a:rPr lang="en-US" altLang="ko-KR" dirty="0"/>
              <a:t>GUI </a:t>
            </a:r>
            <a:r>
              <a:rPr lang="ko-KR" altLang="en-US" dirty="0"/>
              <a:t>구성 요소들이 갖춰야하는 기본 기능들을 포함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user interface object</a:t>
            </a:r>
            <a:r>
              <a:rPr lang="ko-KR" altLang="en-US" dirty="0"/>
              <a:t>들의 기본 </a:t>
            </a:r>
            <a:r>
              <a:rPr lang="en-US" altLang="ko-KR" dirty="0"/>
              <a:t>(</a:t>
            </a:r>
            <a:r>
              <a:rPr lang="ko-KR" altLang="en-US" dirty="0"/>
              <a:t>상속받아 사용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E3427-B3DA-4D56-BC03-3A5E08AE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92" y="2604811"/>
            <a:ext cx="4467816" cy="35631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C24112-09E7-4D03-860E-826E18EAFAB0}"/>
              </a:ext>
            </a:extLst>
          </p:cNvPr>
          <p:cNvSpPr/>
          <p:nvPr/>
        </p:nvSpPr>
        <p:spPr>
          <a:xfrm>
            <a:off x="1910910" y="6519446"/>
            <a:ext cx="5100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/>
              <a:t>https://doc.qt.io/qt-5/qwidget.html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widget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상속 </a:t>
            </a:r>
            <a:r>
              <a:rPr lang="en-US" altLang="ko-KR" sz="2400" dirty="0"/>
              <a:t>(inheritance)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class</a:t>
            </a:r>
            <a:r>
              <a:rPr lang="ko-KR" altLang="en-US" dirty="0"/>
              <a:t>를 확장하여 새로운 </a:t>
            </a:r>
            <a:r>
              <a:rPr lang="en-US" altLang="ko-KR" dirty="0"/>
              <a:t>class</a:t>
            </a:r>
            <a:r>
              <a:rPr lang="ko-KR" altLang="en-US" dirty="0"/>
              <a:t>를 만드는 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코드의 중복을 줄이고</a:t>
            </a:r>
            <a:r>
              <a:rPr lang="en-US" altLang="ko-KR" dirty="0"/>
              <a:t>, </a:t>
            </a:r>
            <a:r>
              <a:rPr lang="ko-KR" altLang="en-US" dirty="0"/>
              <a:t>재사용성 및 확장성 증가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150" name="Picture 6" descr="이미지">
            <a:extLst>
              <a:ext uri="{FF2B5EF4-FFF2-40B4-BE49-F238E27FC236}">
                <a16:creationId xmlns:a16="http://schemas.microsoft.com/office/drawing/2014/main" id="{13411476-8A81-4B11-92D0-CB2F3E33F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/>
          <a:stretch/>
        </p:blipFill>
        <p:spPr bwMode="auto">
          <a:xfrm>
            <a:off x="2535513" y="2433135"/>
            <a:ext cx="7120974" cy="3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C6591-54BA-431C-8AE2-C690E678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891</Words>
  <Application>Microsoft Office PowerPoint</Application>
  <PresentationFormat>와이드스크린</PresentationFormat>
  <Paragraphs>190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40</cp:revision>
  <dcterms:created xsi:type="dcterms:W3CDTF">2021-01-14T08:54:48Z</dcterms:created>
  <dcterms:modified xsi:type="dcterms:W3CDTF">2021-01-16T08:41:33Z</dcterms:modified>
</cp:coreProperties>
</file>