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2" r:id="rId4"/>
    <p:sldId id="318" r:id="rId5"/>
    <p:sldId id="320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4" r:id="rId16"/>
    <p:sldId id="335" r:id="rId17"/>
    <p:sldId id="329" r:id="rId18"/>
    <p:sldId id="336" r:id="rId19"/>
    <p:sldId id="337" r:id="rId20"/>
    <p:sldId id="338" r:id="rId21"/>
    <p:sldId id="333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26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31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ge.co.kr/lgekor/download-center/downloadCenterList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studio?gclid=CjwKCAiA9bmABhBbEiwASb35V3tPg0Tce1ZH7Q0QovJosMuivfdHRxBrphqqnZFFfcPd-T48OSyeaBoCRBAQAvD_BwE&amp;gclsrc=aw.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595959"/>
                </a:solidFill>
              </a:rPr>
              <a:t>카메라 기반 실시간 영상처리 기능을</a:t>
            </a:r>
            <a:br>
              <a:rPr lang="en-US" altLang="ko-KR" b="1" dirty="0">
                <a:solidFill>
                  <a:srgbClr val="595959"/>
                </a:solidFill>
              </a:rPr>
            </a:br>
            <a:r>
              <a:rPr lang="ko-KR" altLang="en-US" b="1" dirty="0">
                <a:solidFill>
                  <a:srgbClr val="595959"/>
                </a:solidFill>
              </a:rPr>
              <a:t>포함한 안드로이드 앱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098738" y="2148022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DBDDA0-17A8-4827-A8CF-BD34F49B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065622"/>
            <a:ext cx="5514975" cy="347823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5002608" y="3742446"/>
            <a:ext cx="1353742" cy="327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0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E87AA-2B5B-4074-8302-6A6DFAB2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879137"/>
            <a:ext cx="5724525" cy="41315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7206058" y="3088396"/>
            <a:ext cx="1633142" cy="153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E10E1-514D-4271-9640-8AD02D1EAECF}"/>
              </a:ext>
            </a:extLst>
          </p:cNvPr>
          <p:cNvSpPr/>
          <p:nvPr/>
        </p:nvSpPr>
        <p:spPr>
          <a:xfrm>
            <a:off x="7263208" y="5717527"/>
            <a:ext cx="623492" cy="293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566DD9-01A6-426B-928C-CAA25C94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775670"/>
            <a:ext cx="6029325" cy="4351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5428058" y="2859796"/>
            <a:ext cx="2985692" cy="429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E10E1-514D-4271-9640-8AD02D1EAECF}"/>
              </a:ext>
            </a:extLst>
          </p:cNvPr>
          <p:cNvSpPr/>
          <p:nvPr/>
        </p:nvSpPr>
        <p:spPr>
          <a:xfrm>
            <a:off x="5428058" y="4238209"/>
            <a:ext cx="2985692" cy="3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0F7CF-7D81-4830-A644-91850FAEF499}"/>
              </a:ext>
            </a:extLst>
          </p:cNvPr>
          <p:cNvSpPr/>
          <p:nvPr/>
        </p:nvSpPr>
        <p:spPr>
          <a:xfrm>
            <a:off x="5428058" y="3781138"/>
            <a:ext cx="2985692" cy="3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461C8C-1803-4A79-AFE6-2BD8950C3017}"/>
              </a:ext>
            </a:extLst>
          </p:cNvPr>
          <p:cNvSpPr/>
          <p:nvPr/>
        </p:nvSpPr>
        <p:spPr>
          <a:xfrm>
            <a:off x="6044008" y="4651423"/>
            <a:ext cx="2369742" cy="27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4282F5-F6A9-40D2-BF9B-ED6663F484F0}"/>
              </a:ext>
            </a:extLst>
          </p:cNvPr>
          <p:cNvSpPr/>
          <p:nvPr/>
        </p:nvSpPr>
        <p:spPr>
          <a:xfrm>
            <a:off x="8476058" y="5851035"/>
            <a:ext cx="585392" cy="225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42B776-B87B-49E8-B031-BA9BBF9B496C}"/>
              </a:ext>
            </a:extLst>
          </p:cNvPr>
          <p:cNvSpPr txBox="1"/>
          <p:nvPr/>
        </p:nvSpPr>
        <p:spPr>
          <a:xfrm>
            <a:off x="8413750" y="293861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프로젝트 이름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9F9A4-D628-456F-A70E-479561301A9A}"/>
              </a:ext>
            </a:extLst>
          </p:cNvPr>
          <p:cNvSpPr txBox="1"/>
          <p:nvPr/>
        </p:nvSpPr>
        <p:spPr>
          <a:xfrm>
            <a:off x="8437958" y="3812940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프로젝트가 저장될 경로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2C334-E8F7-4D7B-AAF1-094A7B3F6A84}"/>
              </a:ext>
            </a:extLst>
          </p:cNvPr>
          <p:cNvSpPr txBox="1"/>
          <p:nvPr/>
        </p:nvSpPr>
        <p:spPr>
          <a:xfrm>
            <a:off x="8413750" y="4274375"/>
            <a:ext cx="1691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개발 언어 설정 </a:t>
            </a:r>
            <a:r>
              <a:rPr lang="en-US" altLang="ko-KR" sz="1200" b="1" dirty="0">
                <a:solidFill>
                  <a:srgbClr val="FF0000"/>
                </a:solidFill>
              </a:rPr>
              <a:t>(Java)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9BC9E-7F47-4847-96A8-CF92DD5BB58A}"/>
              </a:ext>
            </a:extLst>
          </p:cNvPr>
          <p:cNvSpPr txBox="1"/>
          <p:nvPr/>
        </p:nvSpPr>
        <p:spPr>
          <a:xfrm>
            <a:off x="8413750" y="4661168"/>
            <a:ext cx="3161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지원할 최소 </a:t>
            </a:r>
            <a:r>
              <a:rPr lang="en-US" altLang="ko-KR" sz="1200" dirty="0">
                <a:solidFill>
                  <a:srgbClr val="FF0000"/>
                </a:solidFill>
              </a:rPr>
              <a:t>android version </a:t>
            </a:r>
            <a:r>
              <a:rPr lang="ko-KR" altLang="en-US" sz="1200" dirty="0">
                <a:solidFill>
                  <a:srgbClr val="FF0000"/>
                </a:solidFill>
              </a:rPr>
              <a:t>설정 </a:t>
            </a:r>
            <a:r>
              <a:rPr lang="en-US" altLang="ko-KR" sz="1200" b="1" dirty="0">
                <a:solidFill>
                  <a:srgbClr val="FF0000"/>
                </a:solidFill>
              </a:rPr>
              <a:t>(API 21)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 프로젝트 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76B95-F65E-47FA-968C-EB8AE525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48" y="1777814"/>
            <a:ext cx="6446819" cy="44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device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핸드폰을 </a:t>
            </a:r>
            <a:r>
              <a:rPr lang="en-US" altLang="ko-KR" dirty="0"/>
              <a:t>USB</a:t>
            </a:r>
            <a:r>
              <a:rPr lang="ko-KR" altLang="en-US" dirty="0"/>
              <a:t>로 컴퓨터에 연결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76B95-F65E-47FA-968C-EB8AE525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2032829"/>
            <a:ext cx="6446819" cy="4454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8083927" y="2158814"/>
            <a:ext cx="735025" cy="23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F16B07-BF61-44F9-A84A-3E6D36B84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5" y="2084574"/>
            <a:ext cx="2330438" cy="41430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52FEA-4902-465E-8494-EB570DD91DB3}"/>
              </a:ext>
            </a:extLst>
          </p:cNvPr>
          <p:cNvSpPr/>
          <p:nvPr/>
        </p:nvSpPr>
        <p:spPr>
          <a:xfrm>
            <a:off x="2619445" y="4495614"/>
            <a:ext cx="415855" cy="23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EAFF0-99DE-4B72-AC23-8527E31BE791}"/>
              </a:ext>
            </a:extLst>
          </p:cNvPr>
          <p:cNvSpPr txBox="1"/>
          <p:nvPr/>
        </p:nvSpPr>
        <p:spPr>
          <a:xfrm>
            <a:off x="2307318" y="473176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USB </a:t>
            </a:r>
            <a:r>
              <a:rPr lang="ko-KR" altLang="en-US" sz="1200" dirty="0">
                <a:solidFill>
                  <a:srgbClr val="FF0000"/>
                </a:solidFill>
              </a:rPr>
              <a:t>연결 시 뜨는 화면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확인 터치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EEE24-2B57-4BD3-A0FE-9209C156685E}"/>
              </a:ext>
            </a:extLst>
          </p:cNvPr>
          <p:cNvSpPr txBox="1"/>
          <p:nvPr/>
        </p:nvSpPr>
        <p:spPr>
          <a:xfrm>
            <a:off x="7950304" y="1843356"/>
            <a:ext cx="3403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연결 해도 </a:t>
            </a:r>
            <a:r>
              <a:rPr lang="en-US" altLang="ko-KR" sz="1200" dirty="0">
                <a:solidFill>
                  <a:srgbClr val="FF0000"/>
                </a:solidFill>
              </a:rPr>
              <a:t>No Devices</a:t>
            </a:r>
            <a:r>
              <a:rPr lang="ko-KR" altLang="en-US" sz="1200" dirty="0">
                <a:solidFill>
                  <a:srgbClr val="FF0000"/>
                </a:solidFill>
              </a:rPr>
              <a:t>라면 다음 페이지를 진행</a:t>
            </a:r>
          </a:p>
        </p:txBody>
      </p:sp>
    </p:spTree>
    <p:extLst>
      <p:ext uri="{BB962C8B-B14F-4D97-AF65-F5344CB8AC3E}">
        <p14:creationId xmlns:p14="http://schemas.microsoft.com/office/powerpoint/2010/main" val="337682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USB driver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https://www.lge.co.kr/lgekor/download-center/downloadCenterList.do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877B2-BE6C-4C1F-9C96-CF667F34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130961"/>
            <a:ext cx="5664200" cy="3698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C131A-EDA4-4A4B-B5B8-01CD46189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365" y="2130960"/>
            <a:ext cx="5664200" cy="36989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7338995" y="4543703"/>
            <a:ext cx="877905" cy="294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6FCBCD-DC8F-40ED-98A6-119CDE3022EE}"/>
              </a:ext>
            </a:extLst>
          </p:cNvPr>
          <p:cNvSpPr/>
          <p:nvPr/>
        </p:nvSpPr>
        <p:spPr>
          <a:xfrm>
            <a:off x="2595545" y="3737253"/>
            <a:ext cx="2624155" cy="80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1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연결 확인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4A2E6-CBC0-482D-8B5E-529CFE28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16" y="1671349"/>
            <a:ext cx="6836883" cy="47239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6030265" y="1806052"/>
            <a:ext cx="802335" cy="23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25D5D-09B9-443D-A49C-77FFB6607188}"/>
              </a:ext>
            </a:extLst>
          </p:cNvPr>
          <p:cNvSpPr txBox="1"/>
          <p:nvPr/>
        </p:nvSpPr>
        <p:spPr>
          <a:xfrm>
            <a:off x="6030265" y="1344387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설치 시 </a:t>
            </a:r>
            <a:r>
              <a:rPr lang="en-US" altLang="ko-KR" sz="1200" dirty="0">
                <a:solidFill>
                  <a:srgbClr val="FF0000"/>
                </a:solidFill>
              </a:rPr>
              <a:t>device</a:t>
            </a:r>
            <a:r>
              <a:rPr lang="ko-KR" altLang="en-US" sz="1200" dirty="0">
                <a:solidFill>
                  <a:srgbClr val="FF0000"/>
                </a:solidFill>
              </a:rPr>
              <a:t> 기기 명이 뜸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설치 후에도 안 뜬다면 다음 페이지 진행</a:t>
            </a:r>
          </a:p>
        </p:txBody>
      </p:sp>
    </p:spTree>
    <p:extLst>
      <p:ext uri="{BB962C8B-B14F-4D97-AF65-F5344CB8AC3E}">
        <p14:creationId xmlns:p14="http://schemas.microsoft.com/office/powerpoint/2010/main" val="353271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지급된 </a:t>
            </a:r>
            <a:r>
              <a:rPr lang="en-US" altLang="ko-KR" dirty="0"/>
              <a:t>device</a:t>
            </a:r>
            <a:r>
              <a:rPr lang="ko-KR" altLang="en-US" dirty="0"/>
              <a:t>는 개발용으로 사용되던 장비라</a:t>
            </a:r>
            <a:r>
              <a:rPr lang="en-US" altLang="ko-KR" dirty="0"/>
              <a:t>, </a:t>
            </a:r>
            <a:r>
              <a:rPr lang="ko-KR" altLang="en-US" dirty="0"/>
              <a:t>대부분 개발자 모드가 설정되어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개발자 모드가 설정되지 않은 경우 확인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Device</a:t>
            </a:r>
            <a:r>
              <a:rPr lang="ko-KR" altLang="en-US" dirty="0"/>
              <a:t>의 설정 </a:t>
            </a:r>
            <a:r>
              <a:rPr lang="en-US" altLang="ko-KR" dirty="0"/>
              <a:t>-&gt; </a:t>
            </a:r>
            <a:r>
              <a:rPr lang="ko-KR" altLang="en-US" dirty="0"/>
              <a:t>휴대폰 정보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775C6E1-820E-4F05-83E3-E8837518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9" y="2395911"/>
            <a:ext cx="2330438" cy="414300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4720039" y="542952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5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4A49534-9209-4F88-9185-34E8F7AD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9" y="1964110"/>
            <a:ext cx="2330438" cy="4143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4720039" y="409602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A186-C51E-4493-BA85-A85F7FDB1972}"/>
              </a:ext>
            </a:extLst>
          </p:cNvPr>
          <p:cNvSpPr txBox="1"/>
          <p:nvPr/>
        </p:nvSpPr>
        <p:spPr>
          <a:xfrm>
            <a:off x="5885258" y="4533899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개발자 모드 관련 안내가 나올 때까지 연달아 터치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3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128897B-3134-4F8A-AE49-53CF45E97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9" y="1964110"/>
            <a:ext cx="2330438" cy="4143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4720039" y="509297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A186-C51E-4493-BA85-A85F7FDB1972}"/>
              </a:ext>
            </a:extLst>
          </p:cNvPr>
          <p:cNvSpPr txBox="1"/>
          <p:nvPr/>
        </p:nvSpPr>
        <p:spPr>
          <a:xfrm>
            <a:off x="6096000" y="5522790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설정에 개발자 옵션 항목이 있으면 성공</a:t>
            </a:r>
          </a:p>
        </p:txBody>
      </p:sp>
    </p:spTree>
    <p:extLst>
      <p:ext uri="{BB962C8B-B14F-4D97-AF65-F5344CB8AC3E}">
        <p14:creationId xmlns:p14="http://schemas.microsoft.com/office/powerpoint/2010/main" val="11220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4172992" y="1480575"/>
            <a:ext cx="3468643" cy="830997"/>
            <a:chOff x="3547058" y="2527894"/>
            <a:chExt cx="346864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2624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studio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설치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4172992" y="2324181"/>
            <a:ext cx="2958695" cy="830997"/>
            <a:chOff x="3547058" y="2527894"/>
            <a:chExt cx="2958695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211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project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BF408E-4727-4CAB-99AB-E800381600B2}"/>
              </a:ext>
            </a:extLst>
          </p:cNvPr>
          <p:cNvGrpSpPr/>
          <p:nvPr/>
        </p:nvGrpSpPr>
        <p:grpSpPr>
          <a:xfrm>
            <a:off x="4172992" y="3167788"/>
            <a:ext cx="1947072" cy="830997"/>
            <a:chOff x="3547058" y="2527894"/>
            <a:chExt cx="1947072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CB2D7-0850-4AED-BCE0-496E853523F8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FEAA90-0F4D-4B0A-BFC5-8340DA757E7D}"/>
                </a:ext>
              </a:extLst>
            </p:cNvPr>
            <p:cNvSpPr txBox="1"/>
            <p:nvPr/>
          </p:nvSpPr>
          <p:spPr>
            <a:xfrm>
              <a:off x="4390943" y="2743337"/>
              <a:ext cx="1103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Activity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A886E5-83BB-445C-AD2B-B09044241652}"/>
              </a:ext>
            </a:extLst>
          </p:cNvPr>
          <p:cNvGrpSpPr/>
          <p:nvPr/>
        </p:nvGrpSpPr>
        <p:grpSpPr>
          <a:xfrm>
            <a:off x="4172992" y="4011395"/>
            <a:ext cx="1846532" cy="830997"/>
            <a:chOff x="3547058" y="2527894"/>
            <a:chExt cx="1846532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0AC257-1DEE-414A-8880-CC8A61DD1502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F0271B-F385-4622-97AD-A74B6C4908D9}"/>
                </a:ext>
              </a:extLst>
            </p:cNvPr>
            <p:cNvSpPr txBox="1"/>
            <p:nvPr/>
          </p:nvSpPr>
          <p:spPr>
            <a:xfrm>
              <a:off x="4390943" y="2743337"/>
              <a:ext cx="1002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Layout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6C2381-489E-4863-8B92-7A0C61D7CF82}"/>
              </a:ext>
            </a:extLst>
          </p:cNvPr>
          <p:cNvGrpSpPr/>
          <p:nvPr/>
        </p:nvGrpSpPr>
        <p:grpSpPr>
          <a:xfrm>
            <a:off x="4172992" y="4855001"/>
            <a:ext cx="1918218" cy="830997"/>
            <a:chOff x="3547058" y="2527894"/>
            <a:chExt cx="1918218" cy="8309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F5F6BC-BD2A-40F1-BDB2-9B716E05E223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7767D2-90F1-4ABA-A33E-25697B1E2598}"/>
                </a:ext>
              </a:extLst>
            </p:cNvPr>
            <p:cNvSpPr txBox="1"/>
            <p:nvPr/>
          </p:nvSpPr>
          <p:spPr>
            <a:xfrm>
              <a:off x="4390943" y="2743337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Widget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ADA5DE-9060-49D0-9DCE-6B2AF679D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89" y="1964110"/>
            <a:ext cx="2330438" cy="4143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873508-EEEB-414E-9D90-2F7613B9F77C}"/>
              </a:ext>
            </a:extLst>
          </p:cNvPr>
          <p:cNvSpPr/>
          <p:nvPr/>
        </p:nvSpPr>
        <p:spPr>
          <a:xfrm>
            <a:off x="2732489" y="5156476"/>
            <a:ext cx="2330438" cy="437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A186-C51E-4493-BA85-A85F7FDB1972}"/>
              </a:ext>
            </a:extLst>
          </p:cNvPr>
          <p:cNvSpPr txBox="1"/>
          <p:nvPr/>
        </p:nvSpPr>
        <p:spPr>
          <a:xfrm>
            <a:off x="4207815" y="48794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옵션 체크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A4BA72-D13D-408E-A4BE-2AD354C7E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4" y="1964109"/>
            <a:ext cx="2330438" cy="4143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9D04C3-DC97-47B9-834E-5D62AA0F4731}"/>
              </a:ext>
            </a:extLst>
          </p:cNvPr>
          <p:cNvSpPr/>
          <p:nvPr/>
        </p:nvSpPr>
        <p:spPr>
          <a:xfrm>
            <a:off x="7844239" y="4441605"/>
            <a:ext cx="404411" cy="187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1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Device</a:t>
            </a:r>
            <a:r>
              <a:rPr lang="ko-KR" altLang="en-US" sz="2400" dirty="0"/>
              <a:t> 개발자 모드 설정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4A2E6-CBC0-482D-8B5E-529CFE28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5" y="1707761"/>
            <a:ext cx="6784186" cy="46875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2F081E-BF7D-4EA3-8D5A-27D8650D8812}"/>
              </a:ext>
            </a:extLst>
          </p:cNvPr>
          <p:cNvSpPr/>
          <p:nvPr/>
        </p:nvSpPr>
        <p:spPr>
          <a:xfrm>
            <a:off x="6015025" y="1806052"/>
            <a:ext cx="823925" cy="302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25D5D-09B9-443D-A49C-77FFB6607188}"/>
              </a:ext>
            </a:extLst>
          </p:cNvPr>
          <p:cNvSpPr txBox="1"/>
          <p:nvPr/>
        </p:nvSpPr>
        <p:spPr>
          <a:xfrm>
            <a:off x="6195365" y="1509805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정상적으로 연결 됐다면 </a:t>
            </a:r>
            <a:r>
              <a:rPr lang="ko-KR" altLang="en-US" sz="1200" dirty="0" err="1">
                <a:solidFill>
                  <a:srgbClr val="FF0000"/>
                </a:solidFill>
              </a:rPr>
              <a:t>기기명</a:t>
            </a:r>
            <a:r>
              <a:rPr lang="ko-KR" altLang="en-US" sz="1200" dirty="0">
                <a:solidFill>
                  <a:srgbClr val="FF0000"/>
                </a:solidFill>
              </a:rPr>
              <a:t> 표시됨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8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프로젝트 실행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아래와 같은 기본 프로그램이 실행되면 성공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77FE7-B130-4F90-92F6-2A042868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16" y="1985252"/>
            <a:ext cx="2478884" cy="44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Android project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project</a:t>
            </a:r>
            <a:r>
              <a:rPr lang="ko-KR" altLang="en-US" dirty="0"/>
              <a:t>의 기본 구성 요소에 대한 이해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7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902BF45-5473-4C0B-8A8B-D528F7BF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84" y="1730500"/>
            <a:ext cx="5959631" cy="41178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프로젝트 구조 확인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중요한 파일들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MainActivity.java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Activity_main.xml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AndroidManifest.xml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27D54-7D6E-4CE6-ADC2-9A7CA7E20556}"/>
              </a:ext>
            </a:extLst>
          </p:cNvPr>
          <p:cNvSpPr/>
          <p:nvPr/>
        </p:nvSpPr>
        <p:spPr>
          <a:xfrm>
            <a:off x="5816601" y="3105150"/>
            <a:ext cx="1073149" cy="349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BD5E9E-DDC0-481B-BC16-7850B090AC26}"/>
              </a:ext>
            </a:extLst>
          </p:cNvPr>
          <p:cNvSpPr/>
          <p:nvPr/>
        </p:nvSpPr>
        <p:spPr>
          <a:xfrm>
            <a:off x="5816601" y="3743913"/>
            <a:ext cx="1073149" cy="231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6C6DF-B408-4222-B5B2-17776E881446}"/>
              </a:ext>
            </a:extLst>
          </p:cNvPr>
          <p:cNvSpPr/>
          <p:nvPr/>
        </p:nvSpPr>
        <p:spPr>
          <a:xfrm>
            <a:off x="5816601" y="4756150"/>
            <a:ext cx="1073149" cy="175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2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902BF45-5473-4C0B-8A8B-D528F7BFA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t="7476" r="16756" b="54273"/>
          <a:stretch/>
        </p:blipFill>
        <p:spPr>
          <a:xfrm>
            <a:off x="3483170" y="3056612"/>
            <a:ext cx="4816807" cy="25694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MainActivity.java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실제 동작을 명시하는 파일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Java</a:t>
            </a:r>
            <a:r>
              <a:rPr lang="ko-KR" altLang="en-US" dirty="0"/>
              <a:t> 혹은 </a:t>
            </a:r>
            <a:r>
              <a:rPr lang="en-US" altLang="ko-KR" dirty="0" err="1"/>
              <a:t>kotlin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와 유사한 개념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46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activity_main.xml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위젯 배치 등 디자인 요소를 명시하는 파일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xml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qt designer, 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파일의 개념과 유사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FF734-B0AD-4B4F-9077-C44829CD2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4" t="6927" r="1958" b="8763"/>
          <a:stretch/>
        </p:blipFill>
        <p:spPr>
          <a:xfrm>
            <a:off x="1765300" y="2822635"/>
            <a:ext cx="3897711" cy="3421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3412EF-7F61-4BFB-9ACC-8098F012A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91" t="7570" r="1440" b="36785"/>
          <a:stretch/>
        </p:blipFill>
        <p:spPr>
          <a:xfrm>
            <a:off x="6459139" y="3404252"/>
            <a:ext cx="3897711" cy="22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AndroidMenifest.xml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앱의 필수적인 정보를 명시하는 파일 </a:t>
            </a:r>
            <a:r>
              <a:rPr lang="en-US" altLang="ko-KR" dirty="0"/>
              <a:t>(</a:t>
            </a:r>
            <a:r>
              <a:rPr lang="ko-KR" altLang="en-US" dirty="0"/>
              <a:t>패키지 명</a:t>
            </a:r>
            <a:r>
              <a:rPr lang="en-US" altLang="ko-KR" dirty="0"/>
              <a:t>, </a:t>
            </a:r>
            <a:r>
              <a:rPr lang="ko-KR" altLang="en-US" dirty="0"/>
              <a:t>사용되는 컴포넌트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xml</a:t>
            </a:r>
            <a:r>
              <a:rPr lang="ko-KR" altLang="en-US" dirty="0"/>
              <a:t>로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E4A4-717A-4BD4-9EDE-30DFC9BD8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2" t="7307" r="13444" b="31167"/>
          <a:stretch/>
        </p:blipFill>
        <p:spPr>
          <a:xfrm>
            <a:off x="3771900" y="2657754"/>
            <a:ext cx="4648199" cy="32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0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Activity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의 </a:t>
            </a:r>
            <a:r>
              <a:rPr lang="en-US" altLang="ko-KR" dirty="0"/>
              <a:t>activity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 lifecycle</a:t>
            </a:r>
            <a:r>
              <a:rPr lang="ko-KR" altLang="en-US" dirty="0"/>
              <a:t>에 대해 이해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00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Activity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4</a:t>
            </a:r>
            <a:r>
              <a:rPr lang="ko-KR" altLang="en-US" sz="2400" dirty="0"/>
              <a:t>대 구성요소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사용자와 상호작용하는 단일 화면 </a:t>
            </a:r>
            <a:r>
              <a:rPr lang="en-US" altLang="ko-KR" sz="1400" dirty="0"/>
              <a:t>(</a:t>
            </a:r>
            <a:r>
              <a:rPr lang="ko-KR" altLang="en-US" sz="1400" dirty="0"/>
              <a:t>모든 앱은 하나 이상의 액티비티를 포함함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Service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백그라운드에서 처리해야 하는 작업을 수행하는 요소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Broadcast receiver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OS</a:t>
            </a:r>
            <a:r>
              <a:rPr lang="ko-KR" altLang="en-US" sz="1400" dirty="0"/>
              <a:t>로부터 발생하는 각종 이벤트와 정보를 받아 처리하는 요소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Content provider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데이터를 관리하고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앱의 데이터를 제공하는데 사용되는 요소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구성요소 간 통신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6671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Android studio </a:t>
            </a:r>
            <a:r>
              <a:rPr lang="ko-KR" altLang="en-US" b="1" dirty="0"/>
              <a:t>설치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application</a:t>
            </a:r>
            <a:r>
              <a:rPr lang="ko-KR" altLang="en-US" dirty="0"/>
              <a:t>의 빌드 과정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application </a:t>
            </a:r>
            <a:r>
              <a:rPr lang="ko-KR" altLang="en-US" dirty="0"/>
              <a:t>개발을 위한 </a:t>
            </a:r>
            <a:r>
              <a:rPr lang="en-US" altLang="ko-KR" dirty="0"/>
              <a:t>IDE(android studio) 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Activity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Activity lifecycle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Activity</a:t>
            </a:r>
            <a:r>
              <a:rPr lang="ko-KR" altLang="en-US" dirty="0"/>
              <a:t>의 상태 변화 순서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단계별 이벤트가 발생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programming</a:t>
            </a:r>
            <a:r>
              <a:rPr lang="ko-KR" altLang="en-US" dirty="0"/>
              <a:t>은 각 단계의 </a:t>
            </a:r>
            <a:br>
              <a:rPr lang="en-US" altLang="ko-KR" dirty="0"/>
            </a:br>
            <a:r>
              <a:rPr lang="ko-KR" altLang="en-US" dirty="0"/>
              <a:t>이벤트에 적절한 작업을 수행하는 방식으로 구성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A233FE06-A4B3-4B48-AA79-119A46607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01" y="907163"/>
            <a:ext cx="4254049" cy="576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7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ko-KR" altLang="en-US" dirty="0"/>
              <a:t>앱 개발을 위한 공식 통합 개발 환경</a:t>
            </a:r>
            <a:r>
              <a:rPr lang="en-US" altLang="ko-KR" dirty="0"/>
              <a:t>(IDE)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IntelliJ IDEA </a:t>
            </a:r>
            <a:r>
              <a:rPr lang="ko-KR" altLang="en-US" dirty="0"/>
              <a:t>기반 </a:t>
            </a:r>
            <a:r>
              <a:rPr lang="en-US" altLang="ko-KR" dirty="0"/>
              <a:t>(</a:t>
            </a:r>
            <a:r>
              <a:rPr lang="en-US" altLang="ko-KR" dirty="0" err="1"/>
              <a:t>pycharm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유연한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기반 빌드 시스템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에뮬레이터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android </a:t>
            </a:r>
            <a:r>
              <a:rPr lang="ko-KR" altLang="en-US" dirty="0"/>
              <a:t>기기 지원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</a:t>
            </a:r>
            <a:r>
              <a:rPr lang="ko-KR" altLang="en-US" dirty="0"/>
              <a:t>및 </a:t>
            </a:r>
            <a:r>
              <a:rPr lang="en-US" altLang="ko-KR" dirty="0"/>
              <a:t>NDK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빌드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1B15A-3A03-4D5D-9F31-A0569038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2" y="3943812"/>
            <a:ext cx="4364896" cy="1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과정</a:t>
            </a:r>
            <a:endParaRPr lang="en-US" altLang="ko-KR" sz="2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912372A-6BE2-4E9B-B9F5-D3D68779E1BA}"/>
              </a:ext>
            </a:extLst>
          </p:cNvPr>
          <p:cNvSpPr/>
          <p:nvPr/>
        </p:nvSpPr>
        <p:spPr>
          <a:xfrm>
            <a:off x="4175752" y="2548929"/>
            <a:ext cx="3236586" cy="2886715"/>
          </a:xfrm>
          <a:prstGeom prst="roundRect">
            <a:avLst>
              <a:gd name="adj" fmla="val 9124"/>
            </a:avLst>
          </a:pr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1B15A-3A03-4D5D-9F31-A0569038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37" y="1852630"/>
            <a:ext cx="1392445" cy="539948"/>
          </a:xfrm>
          <a:prstGeom prst="rect">
            <a:avLst/>
          </a:prstGeom>
        </p:spPr>
      </p:pic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79962CA-6DC9-4912-8D37-17796AC31248}"/>
              </a:ext>
            </a:extLst>
          </p:cNvPr>
          <p:cNvSpPr/>
          <p:nvPr/>
        </p:nvSpPr>
        <p:spPr>
          <a:xfrm>
            <a:off x="1450203" y="1852630"/>
            <a:ext cx="9122547" cy="4403325"/>
          </a:xfrm>
          <a:custGeom>
            <a:avLst/>
            <a:gdLst>
              <a:gd name="connsiteX0" fmla="*/ 376881 w 9122547"/>
              <a:gd name="connsiteY0" fmla="*/ 0 h 4403325"/>
              <a:gd name="connsiteX1" fmla="*/ 5857102 w 9122547"/>
              <a:gd name="connsiteY1" fmla="*/ 0 h 4403325"/>
              <a:gd name="connsiteX2" fmla="*/ 6233983 w 9122547"/>
              <a:gd name="connsiteY2" fmla="*/ 376881 h 4403325"/>
              <a:gd name="connsiteX3" fmla="*/ 6233983 w 9122547"/>
              <a:gd name="connsiteY3" fmla="*/ 2090552 h 4403325"/>
              <a:gd name="connsiteX4" fmla="*/ 8740454 w 9122547"/>
              <a:gd name="connsiteY4" fmla="*/ 2090552 h 4403325"/>
              <a:gd name="connsiteX5" fmla="*/ 9122547 w 9122547"/>
              <a:gd name="connsiteY5" fmla="*/ 2472645 h 4403325"/>
              <a:gd name="connsiteX6" fmla="*/ 9122547 w 9122547"/>
              <a:gd name="connsiteY6" fmla="*/ 4021232 h 4403325"/>
              <a:gd name="connsiteX7" fmla="*/ 8740454 w 9122547"/>
              <a:gd name="connsiteY7" fmla="*/ 4403325 h 4403325"/>
              <a:gd name="connsiteX8" fmla="*/ 5857102 w 9122547"/>
              <a:gd name="connsiteY8" fmla="*/ 4403325 h 4403325"/>
              <a:gd name="connsiteX9" fmla="*/ 382093 w 9122547"/>
              <a:gd name="connsiteY9" fmla="*/ 4403325 h 4403325"/>
              <a:gd name="connsiteX10" fmla="*/ 376881 w 9122547"/>
              <a:gd name="connsiteY10" fmla="*/ 4403325 h 4403325"/>
              <a:gd name="connsiteX11" fmla="*/ 0 w 9122547"/>
              <a:gd name="connsiteY11" fmla="*/ 4026444 h 4403325"/>
              <a:gd name="connsiteX12" fmla="*/ 0 w 9122547"/>
              <a:gd name="connsiteY12" fmla="*/ 4021232 h 4403325"/>
              <a:gd name="connsiteX13" fmla="*/ 0 w 9122547"/>
              <a:gd name="connsiteY13" fmla="*/ 2472645 h 4403325"/>
              <a:gd name="connsiteX14" fmla="*/ 0 w 9122547"/>
              <a:gd name="connsiteY14" fmla="*/ 376881 h 4403325"/>
              <a:gd name="connsiteX15" fmla="*/ 376881 w 9122547"/>
              <a:gd name="connsiteY15" fmla="*/ 0 h 440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2547" h="4403325">
                <a:moveTo>
                  <a:pt x="376881" y="0"/>
                </a:moveTo>
                <a:lnTo>
                  <a:pt x="5857102" y="0"/>
                </a:lnTo>
                <a:cubicBezTo>
                  <a:pt x="6065248" y="0"/>
                  <a:pt x="6233983" y="168735"/>
                  <a:pt x="6233983" y="376881"/>
                </a:cubicBezTo>
                <a:lnTo>
                  <a:pt x="6233983" y="2090552"/>
                </a:lnTo>
                <a:lnTo>
                  <a:pt x="8740454" y="2090552"/>
                </a:lnTo>
                <a:cubicBezTo>
                  <a:pt x="8951478" y="2090552"/>
                  <a:pt x="9122547" y="2261621"/>
                  <a:pt x="9122547" y="2472645"/>
                </a:cubicBezTo>
                <a:lnTo>
                  <a:pt x="9122547" y="4021232"/>
                </a:lnTo>
                <a:cubicBezTo>
                  <a:pt x="9122547" y="4232256"/>
                  <a:pt x="8951478" y="4403325"/>
                  <a:pt x="8740454" y="4403325"/>
                </a:cubicBezTo>
                <a:lnTo>
                  <a:pt x="5857102" y="4403325"/>
                </a:lnTo>
                <a:lnTo>
                  <a:pt x="382093" y="4403325"/>
                </a:lnTo>
                <a:lnTo>
                  <a:pt x="376881" y="4403325"/>
                </a:lnTo>
                <a:cubicBezTo>
                  <a:pt x="168735" y="4403325"/>
                  <a:pt x="0" y="4234590"/>
                  <a:pt x="0" y="4026444"/>
                </a:cubicBezTo>
                <a:lnTo>
                  <a:pt x="0" y="4021232"/>
                </a:lnTo>
                <a:lnTo>
                  <a:pt x="0" y="2472645"/>
                </a:lnTo>
                <a:lnTo>
                  <a:pt x="0" y="376881"/>
                </a:lnTo>
                <a:cubicBezTo>
                  <a:pt x="0" y="168735"/>
                  <a:pt x="168735" y="0"/>
                  <a:pt x="376881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1D2FCE-756F-4361-B54F-0A14CCF6A965}"/>
              </a:ext>
            </a:extLst>
          </p:cNvPr>
          <p:cNvSpPr/>
          <p:nvPr/>
        </p:nvSpPr>
        <p:spPr>
          <a:xfrm>
            <a:off x="1676400" y="2548929"/>
            <a:ext cx="2041268" cy="1649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5BBB6-60F4-48EA-9490-76A347491761}"/>
              </a:ext>
            </a:extLst>
          </p:cNvPr>
          <p:cNvSpPr txBox="1"/>
          <p:nvPr/>
        </p:nvSpPr>
        <p:spPr>
          <a:xfrm>
            <a:off x="1827821" y="3293936"/>
            <a:ext cx="1738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Code</a:t>
            </a:r>
            <a:r>
              <a:rPr lang="ko-KR" altLang="en-US" sz="1200" dirty="0"/>
              <a:t> </a:t>
            </a:r>
            <a:r>
              <a:rPr lang="en-US" altLang="ko-KR" sz="1200" dirty="0"/>
              <a:t>&amp; resource </a:t>
            </a:r>
            <a:r>
              <a:rPr lang="ko-KR" altLang="en-US" sz="1200" dirty="0"/>
              <a:t>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17149-173D-4126-8717-783FDE4022F8}"/>
              </a:ext>
            </a:extLst>
          </p:cNvPr>
          <p:cNvSpPr txBox="1"/>
          <p:nvPr/>
        </p:nvSpPr>
        <p:spPr>
          <a:xfrm>
            <a:off x="1676400" y="2548929"/>
            <a:ext cx="619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Editor</a:t>
            </a:r>
            <a:endParaRPr lang="ko-KR" altLang="en-US" sz="1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7F872B-A430-4A3F-A4C9-939880E64254}"/>
              </a:ext>
            </a:extLst>
          </p:cNvPr>
          <p:cNvCxnSpPr>
            <a:cxnSpLocks/>
            <a:stCxn id="29" idx="6"/>
            <a:endCxn id="33" idx="1"/>
          </p:cNvCxnSpPr>
          <p:nvPr/>
        </p:nvCxnSpPr>
        <p:spPr>
          <a:xfrm>
            <a:off x="5587395" y="3995184"/>
            <a:ext cx="440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F92C3C5-8F53-4C17-A78E-F0B35DFE48FD}"/>
              </a:ext>
            </a:extLst>
          </p:cNvPr>
          <p:cNvCxnSpPr>
            <a:cxnSpLocks/>
            <a:stCxn id="25" idx="3"/>
            <a:endCxn id="29" idx="2"/>
          </p:cNvCxnSpPr>
          <p:nvPr/>
        </p:nvCxnSpPr>
        <p:spPr>
          <a:xfrm flipV="1">
            <a:off x="3751648" y="3995184"/>
            <a:ext cx="622765" cy="1022390"/>
          </a:xfrm>
          <a:prstGeom prst="bentConnector3">
            <a:avLst>
              <a:gd name="adj1" fmla="val 408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0231EC-4003-4C4D-B7C3-72C60D76A18E}"/>
              </a:ext>
            </a:extLst>
          </p:cNvPr>
          <p:cNvGrpSpPr/>
          <p:nvPr/>
        </p:nvGrpSpPr>
        <p:grpSpPr>
          <a:xfrm>
            <a:off x="1642417" y="4599504"/>
            <a:ext cx="2109231" cy="836140"/>
            <a:chOff x="1035563" y="4539049"/>
            <a:chExt cx="2109231" cy="83614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5EFC909-7FCF-496A-B2FC-A24E8F5E8D31}"/>
                </a:ext>
              </a:extLst>
            </p:cNvPr>
            <p:cNvGrpSpPr/>
            <p:nvPr/>
          </p:nvGrpSpPr>
          <p:grpSpPr>
            <a:xfrm>
              <a:off x="1069544" y="4597901"/>
              <a:ext cx="2041269" cy="718436"/>
              <a:chOff x="1054099" y="4608173"/>
              <a:chExt cx="2041269" cy="71843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54B8F99-1DA9-4F5F-9C19-046920AE29C4}"/>
                  </a:ext>
                </a:extLst>
              </p:cNvPr>
              <p:cNvGrpSpPr/>
              <p:nvPr/>
            </p:nvGrpSpPr>
            <p:grpSpPr>
              <a:xfrm>
                <a:off x="1054100" y="4608173"/>
                <a:ext cx="2041268" cy="325596"/>
                <a:chOff x="1054100" y="4565822"/>
                <a:chExt cx="2041268" cy="325596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17971C5-A5A1-48B2-880A-8F0C820F7B31}"/>
                    </a:ext>
                  </a:extLst>
                </p:cNvPr>
                <p:cNvSpPr/>
                <p:nvPr/>
              </p:nvSpPr>
              <p:spPr>
                <a:xfrm>
                  <a:off x="1054100" y="4565822"/>
                  <a:ext cx="2041268" cy="3255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1AE894-93AA-47F8-9A1B-66E5BDA9B318}"/>
                    </a:ext>
                  </a:extLst>
                </p:cNvPr>
                <p:cNvSpPr txBox="1"/>
                <p:nvPr/>
              </p:nvSpPr>
              <p:spPr>
                <a:xfrm>
                  <a:off x="1799657" y="4590120"/>
                  <a:ext cx="5501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Code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8541DA4-1ED6-400A-8A98-AB6AAA7C0787}"/>
                  </a:ext>
                </a:extLst>
              </p:cNvPr>
              <p:cNvGrpSpPr/>
              <p:nvPr/>
            </p:nvGrpSpPr>
            <p:grpSpPr>
              <a:xfrm>
                <a:off x="1054099" y="5001013"/>
                <a:ext cx="2041268" cy="325596"/>
                <a:chOff x="1054100" y="4565822"/>
                <a:chExt cx="2041268" cy="325596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59716C5-EA1D-4030-AD2F-EE8F46592BB2}"/>
                    </a:ext>
                  </a:extLst>
                </p:cNvPr>
                <p:cNvSpPr/>
                <p:nvPr/>
              </p:nvSpPr>
              <p:spPr>
                <a:xfrm>
                  <a:off x="1054100" y="4565822"/>
                  <a:ext cx="2041268" cy="3255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1DF39F-E5C8-46CD-92E4-1297EC4CCEB2}"/>
                    </a:ext>
                  </a:extLst>
                </p:cNvPr>
                <p:cNvSpPr txBox="1"/>
                <p:nvPr/>
              </p:nvSpPr>
              <p:spPr>
                <a:xfrm>
                  <a:off x="1668435" y="4590120"/>
                  <a:ext cx="8125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Resource</a:t>
                  </a:r>
                  <a:endParaRPr lang="ko-KR" altLang="en-US" sz="1200" dirty="0"/>
                </a:p>
              </p:txBody>
            </p:sp>
          </p:grp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C2E03BD-3305-435A-B621-FBF104BFD6E4}"/>
                </a:ext>
              </a:extLst>
            </p:cNvPr>
            <p:cNvSpPr/>
            <p:nvPr/>
          </p:nvSpPr>
          <p:spPr>
            <a:xfrm>
              <a:off x="1035563" y="4539049"/>
              <a:ext cx="2109231" cy="8361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5EF79C-AC33-443A-B365-7969279149C7}"/>
              </a:ext>
            </a:extLst>
          </p:cNvPr>
          <p:cNvGrpSpPr/>
          <p:nvPr/>
        </p:nvGrpSpPr>
        <p:grpSpPr>
          <a:xfrm>
            <a:off x="4374413" y="3564242"/>
            <a:ext cx="1212982" cy="861884"/>
            <a:chOff x="3822389" y="3450625"/>
            <a:chExt cx="1212982" cy="861884"/>
          </a:xfrm>
          <a:solidFill>
            <a:schemeClr val="bg1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40D0D7C-8680-4359-9836-676A22CC767E}"/>
                </a:ext>
              </a:extLst>
            </p:cNvPr>
            <p:cNvSpPr/>
            <p:nvPr/>
          </p:nvSpPr>
          <p:spPr>
            <a:xfrm>
              <a:off x="3822389" y="3450625"/>
              <a:ext cx="1212982" cy="8618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4D357A-87A3-431B-925F-C11FD9F05A42}"/>
                </a:ext>
              </a:extLst>
            </p:cNvPr>
            <p:cNvSpPr txBox="1"/>
            <p:nvPr/>
          </p:nvSpPr>
          <p:spPr>
            <a:xfrm>
              <a:off x="4048006" y="3743066"/>
              <a:ext cx="76174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Compile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FDECF97-FBEC-4301-8058-8595EFD8A879}"/>
              </a:ext>
            </a:extLst>
          </p:cNvPr>
          <p:cNvGrpSpPr/>
          <p:nvPr/>
        </p:nvGrpSpPr>
        <p:grpSpPr>
          <a:xfrm>
            <a:off x="6028379" y="3622388"/>
            <a:ext cx="1134036" cy="745592"/>
            <a:chOff x="6400800" y="3400100"/>
            <a:chExt cx="1134036" cy="745592"/>
          </a:xfrm>
          <a:solidFill>
            <a:schemeClr val="bg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C90519-D60C-4D38-9A84-F2E5BE8D3D90}"/>
                </a:ext>
              </a:extLst>
            </p:cNvPr>
            <p:cNvSpPr/>
            <p:nvPr/>
          </p:nvSpPr>
          <p:spPr>
            <a:xfrm>
              <a:off x="6400800" y="3400100"/>
              <a:ext cx="1134036" cy="7455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196414-64C1-4EC0-B3D0-9FD58E95A8A3}"/>
                </a:ext>
              </a:extLst>
            </p:cNvPr>
            <p:cNvSpPr txBox="1"/>
            <p:nvPr/>
          </p:nvSpPr>
          <p:spPr>
            <a:xfrm>
              <a:off x="6554084" y="3634397"/>
              <a:ext cx="82747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APK </a:t>
              </a:r>
              <a:r>
                <a:rPr lang="ko-KR" altLang="en-US" sz="1200" dirty="0"/>
                <a:t>파일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B210C7-61BB-4AB2-A67B-3BCF729F920F}"/>
              </a:ext>
            </a:extLst>
          </p:cNvPr>
          <p:cNvSpPr txBox="1"/>
          <p:nvPr/>
        </p:nvSpPr>
        <p:spPr>
          <a:xfrm>
            <a:off x="4203010" y="2579094"/>
            <a:ext cx="662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Gradle</a:t>
            </a:r>
            <a:endParaRPr lang="ko-KR" altLang="en-US" sz="1200" b="1" dirty="0"/>
          </a:p>
        </p:txBody>
      </p:sp>
      <p:pic>
        <p:nvPicPr>
          <p:cNvPr id="2050" name="Picture 2" descr="LG 뉴클런 스마트폰 L5000(LG-F590) 출시! 스펙 살펴보기 : 네이버 블로그">
            <a:extLst>
              <a:ext uri="{FF2B5EF4-FFF2-40B4-BE49-F238E27FC236}">
                <a16:creationId xmlns:a16="http://schemas.microsoft.com/office/drawing/2014/main" id="{6C4F9DCB-D5B6-449D-955B-2951E0564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6137" r="53823" b="5005"/>
          <a:stretch/>
        </p:blipFill>
        <p:spPr bwMode="auto">
          <a:xfrm>
            <a:off x="8714899" y="1702532"/>
            <a:ext cx="1004035" cy="18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ing and Configuring the Android Studio 2 AVD Emulator - Techotopia">
            <a:extLst>
              <a:ext uri="{FF2B5EF4-FFF2-40B4-BE49-F238E27FC236}">
                <a16:creationId xmlns:a16="http://schemas.microsoft.com/office/drawing/2014/main" id="{03DA56C4-5D07-45C3-A3C6-8006A803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88" y="4094144"/>
            <a:ext cx="1276390" cy="193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DAE20-EE83-4D15-93B0-7B3E4F14793D}"/>
              </a:ext>
            </a:extLst>
          </p:cNvPr>
          <p:cNvCxnSpPr>
            <a:stCxn id="33" idx="3"/>
            <a:endCxn id="2052" idx="1"/>
          </p:cNvCxnSpPr>
          <p:nvPr/>
        </p:nvCxnSpPr>
        <p:spPr>
          <a:xfrm>
            <a:off x="7162415" y="3995184"/>
            <a:ext cx="1503473" cy="106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DF6666-9968-4872-9911-2C0037CB9C2E}"/>
              </a:ext>
            </a:extLst>
          </p:cNvPr>
          <p:cNvCxnSpPr>
            <a:cxnSpLocks/>
            <a:stCxn id="33" idx="3"/>
            <a:endCxn id="2050" idx="1"/>
          </p:cNvCxnSpPr>
          <p:nvPr/>
        </p:nvCxnSpPr>
        <p:spPr>
          <a:xfrm flipV="1">
            <a:off x="7162415" y="2615021"/>
            <a:ext cx="1552484" cy="13801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731581D-A68A-4672-8584-D862623F04E9}"/>
              </a:ext>
            </a:extLst>
          </p:cNvPr>
          <p:cNvSpPr txBox="1"/>
          <p:nvPr/>
        </p:nvSpPr>
        <p:spPr>
          <a:xfrm>
            <a:off x="8369269" y="3460560"/>
            <a:ext cx="1695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Android smart phone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A72482-6D38-4E26-BE2C-9E4B881AAF88}"/>
              </a:ext>
            </a:extLst>
          </p:cNvPr>
          <p:cNvSpPr txBox="1"/>
          <p:nvPr/>
        </p:nvSpPr>
        <p:spPr>
          <a:xfrm>
            <a:off x="8592319" y="5970124"/>
            <a:ext cx="1423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Android emulator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66E2062-134A-469F-9ABF-0E2B92FE95C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2697033" y="4198555"/>
            <a:ext cx="1" cy="400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8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https://developer.android.com/studio?gclid=CjwKCAiA9bmABhBbEiwASb35V3tPg0Tce1ZH7Q0QovJosMuivfdHRxBrphqqnZFFfcPd-T48OSyeaBoCRBAQAvD_BwE&amp;gclsrc=aw.ds</a:t>
            </a:r>
            <a:endParaRPr lang="en-US" altLang="ko-KR" dirty="0"/>
          </a:p>
        </p:txBody>
      </p:sp>
      <p:pic>
        <p:nvPicPr>
          <p:cNvPr id="2053" name="그림 2052">
            <a:extLst>
              <a:ext uri="{FF2B5EF4-FFF2-40B4-BE49-F238E27FC236}">
                <a16:creationId xmlns:a16="http://schemas.microsoft.com/office/drawing/2014/main" id="{C901F0EF-3A2A-4CEC-B9F2-C8F8F718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01" y="2905234"/>
            <a:ext cx="6128398" cy="2728168"/>
          </a:xfrm>
          <a:prstGeom prst="rect">
            <a:avLst/>
          </a:prstGeom>
        </p:spPr>
      </p:pic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0281CE73-2C3F-472C-A720-E2EBEA67ED54}"/>
              </a:ext>
            </a:extLst>
          </p:cNvPr>
          <p:cNvSpPr/>
          <p:nvPr/>
        </p:nvSpPr>
        <p:spPr>
          <a:xfrm>
            <a:off x="4991100" y="4851400"/>
            <a:ext cx="2146300" cy="47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F2B2C3-34B7-4B72-B0F9-7BBBCB70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120900"/>
            <a:ext cx="4752975" cy="3695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8A2859-7678-4D8D-AFE6-41A7126C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0900"/>
            <a:ext cx="4752975" cy="3695700"/>
          </a:xfrm>
          <a:prstGeom prst="rect">
            <a:avLst/>
          </a:prstGeom>
        </p:spPr>
      </p:pic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0281CE73-2C3F-472C-A720-E2EBEA67ED54}"/>
              </a:ext>
            </a:extLst>
          </p:cNvPr>
          <p:cNvSpPr/>
          <p:nvPr/>
        </p:nvSpPr>
        <p:spPr>
          <a:xfrm>
            <a:off x="3815158" y="5442413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87B1B-77A2-4E73-9065-18091A753B41}"/>
              </a:ext>
            </a:extLst>
          </p:cNvPr>
          <p:cNvSpPr/>
          <p:nvPr/>
        </p:nvSpPr>
        <p:spPr>
          <a:xfrm>
            <a:off x="7739458" y="3824843"/>
            <a:ext cx="1360092" cy="226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EB6699-8062-4E34-B7C0-C36CC8AEB483}"/>
              </a:ext>
            </a:extLst>
          </p:cNvPr>
          <p:cNvSpPr/>
          <p:nvPr/>
        </p:nvSpPr>
        <p:spPr>
          <a:xfrm>
            <a:off x="9149158" y="5448763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E4ED0-3463-49A9-B909-984BF9141C83}"/>
              </a:ext>
            </a:extLst>
          </p:cNvPr>
          <p:cNvSpPr txBox="1"/>
          <p:nvPr/>
        </p:nvSpPr>
        <p:spPr>
          <a:xfrm>
            <a:off x="7905750" y="40361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체크 해제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C87614-1019-4B15-928B-12C95FF9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139950"/>
            <a:ext cx="4752975" cy="369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7F896B-382D-4093-B81D-2DEB4989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44" y="2139950"/>
            <a:ext cx="4752975" cy="3695700"/>
          </a:xfrm>
          <a:prstGeom prst="rect">
            <a:avLst/>
          </a:prstGeom>
        </p:spPr>
      </p:pic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0281CE73-2C3F-472C-A720-E2EBEA67ED54}"/>
              </a:ext>
            </a:extLst>
          </p:cNvPr>
          <p:cNvSpPr/>
          <p:nvPr/>
        </p:nvSpPr>
        <p:spPr>
          <a:xfrm>
            <a:off x="3834208" y="5463606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EB6699-8062-4E34-B7C0-C36CC8AEB483}"/>
              </a:ext>
            </a:extLst>
          </p:cNvPr>
          <p:cNvSpPr/>
          <p:nvPr/>
        </p:nvSpPr>
        <p:spPr>
          <a:xfrm>
            <a:off x="9377758" y="5456992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 </a:t>
            </a:r>
            <a:r>
              <a:rPr lang="ko-KR" altLang="en-US" dirty="0"/>
              <a:t>설치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Android build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341C0E-7EB0-4B85-B62F-B6530A7E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4" y="2122835"/>
            <a:ext cx="4752975" cy="36957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EB6699-8062-4E34-B7C0-C36CC8AEB483}"/>
              </a:ext>
            </a:extLst>
          </p:cNvPr>
          <p:cNvSpPr/>
          <p:nvPr/>
        </p:nvSpPr>
        <p:spPr>
          <a:xfrm>
            <a:off x="3840558" y="5442413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5135B8-4D08-475A-B82E-729B0179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2122835"/>
            <a:ext cx="4752975" cy="36957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EB126-271C-4D2A-9437-93B816E36396}"/>
              </a:ext>
            </a:extLst>
          </p:cNvPr>
          <p:cNvSpPr/>
          <p:nvPr/>
        </p:nvSpPr>
        <p:spPr>
          <a:xfrm>
            <a:off x="9276158" y="5444940"/>
            <a:ext cx="801292" cy="287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704</Words>
  <Application>Microsoft Office PowerPoint</Application>
  <PresentationFormat>와이드스크린</PresentationFormat>
  <Paragraphs>228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굴림</vt:lpstr>
      <vt:lpstr>맑은 고딕</vt:lpstr>
      <vt:lpstr>Arial</vt:lpstr>
      <vt:lpstr>Office 테마</vt:lpstr>
      <vt:lpstr>카메라 기반 실시간 영상처리 기능을 포함한 안드로이드 앱 개발</vt:lpstr>
      <vt:lpstr>PowerPoint 프레젠테이션</vt:lpstr>
      <vt:lpstr>PowerPoint 프레젠테이션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Android studio 설치</vt:lpstr>
      <vt:lpstr>PowerPoint 프레젠테이션</vt:lpstr>
      <vt:lpstr>Android project</vt:lpstr>
      <vt:lpstr>Android project</vt:lpstr>
      <vt:lpstr>Android project</vt:lpstr>
      <vt:lpstr>Android project</vt:lpstr>
      <vt:lpstr>PowerPoint 프레젠테이션</vt:lpstr>
      <vt:lpstr>Activity</vt:lpstr>
      <vt:lpstr>Activity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110</cp:revision>
  <dcterms:created xsi:type="dcterms:W3CDTF">2021-01-14T08:54:48Z</dcterms:created>
  <dcterms:modified xsi:type="dcterms:W3CDTF">2021-01-26T08:54:14Z</dcterms:modified>
</cp:coreProperties>
</file>