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1473" r:id="rId5"/>
    <p:sldId id="1474" r:id="rId6"/>
    <p:sldId id="1475" r:id="rId7"/>
    <p:sldId id="281" r:id="rId8"/>
    <p:sldId id="259" r:id="rId9"/>
    <p:sldId id="258" r:id="rId10"/>
    <p:sldId id="260" r:id="rId11"/>
    <p:sldId id="261" r:id="rId12"/>
    <p:sldId id="262" r:id="rId13"/>
    <p:sldId id="263" r:id="rId14"/>
    <p:sldId id="285" r:id="rId15"/>
    <p:sldId id="265" r:id="rId16"/>
    <p:sldId id="266" r:id="rId17"/>
    <p:sldId id="268" r:id="rId18"/>
    <p:sldId id="272" r:id="rId19"/>
    <p:sldId id="273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6180CB-AB33-4025-B82C-F37608F69805}">
          <p14:sldIdLst>
            <p14:sldId id="256"/>
          </p14:sldIdLst>
        </p14:section>
        <p14:section name="개요" id="{CB9B3330-C38E-4E53-9133-F8C5B80F3FEC}">
          <p14:sldIdLst>
            <p14:sldId id="282"/>
          </p14:sldIdLst>
        </p14:section>
        <p14:section name="Lab" id="{4AAC7BBE-00DE-4B62-A0D9-12ECE0915555}">
          <p14:sldIdLst>
            <p14:sldId id="257"/>
            <p14:sldId id="1473"/>
            <p14:sldId id="1474"/>
            <p14:sldId id="1475"/>
            <p14:sldId id="281"/>
            <p14:sldId id="259"/>
            <p14:sldId id="258"/>
            <p14:sldId id="260"/>
            <p14:sldId id="261"/>
            <p14:sldId id="262"/>
            <p14:sldId id="263"/>
            <p14:sldId id="285"/>
            <p14:sldId id="265"/>
            <p14:sldId id="266"/>
            <p14:sldId id="268"/>
            <p14:sldId id="272"/>
            <p14:sldId id="273"/>
            <p14:sldId id="277"/>
            <p14:sldId id="278"/>
          </p14:sldIdLst>
        </p14:section>
        <p14:section name="DataSet 시나리오 및 설명" id="{BD30FED6-A212-4BEA-80AB-068374A6B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pos="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1212" y="96"/>
      </p:cViewPr>
      <p:guideLst>
        <p:guide orient="horz" pos="527"/>
        <p:guide pos="136"/>
        <p:guide orient="horz" pos="4247"/>
        <p:guide pos="5602"/>
        <p:guide orient="horz" pos="572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7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0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7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76A4-2752-41BA-8BAF-996C44EBEA5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4C88-EBB3-4743-8E57-D200E0D0A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A6376A4-2752-41BA-8BAF-996C44EBEA5F}" type="datetimeFigureOut">
              <a:rPr lang="ko-KR" altLang="en-US" smtClean="0"/>
              <a:pPr/>
              <a:t>2021-05-12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A88D4C88-EBB3-4743-8E57-D200E0D0A6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8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6AA1FF-6804-4436-8C13-6AD6F4A72AAD}"/>
              </a:ext>
            </a:extLst>
          </p:cNvPr>
          <p:cNvSpPr txBox="1">
            <a:spLocks/>
          </p:cNvSpPr>
          <p:nvPr/>
        </p:nvSpPr>
        <p:spPr>
          <a:xfrm>
            <a:off x="742950" y="2038835"/>
            <a:ext cx="8420100" cy="107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Lv.3 Data</a:t>
            </a:r>
            <a:r>
              <a:rPr lang="ko-KR" altLang="en-US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Scientist</a:t>
            </a:r>
            <a:r>
              <a:rPr lang="ko-KR" altLang="en-US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  <a:t>Lab</a:t>
            </a:r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endParaRPr lang="ko-KR" altLang="en-US" sz="160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7">
            <a:extLst>
              <a:ext uri="{FF2B5EF4-FFF2-40B4-BE49-F238E27FC236}">
                <a16:creationId xmlns:a16="http://schemas.microsoft.com/office/drawing/2014/main" id="{5383D37E-E19F-4716-9804-EC8B57CAC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792493"/>
              </p:ext>
            </p:extLst>
          </p:nvPr>
        </p:nvGraphicFramePr>
        <p:xfrm>
          <a:off x="3290534" y="5008523"/>
          <a:ext cx="3324932" cy="1174996"/>
        </p:xfrm>
        <a:graphic>
          <a:graphicData uri="http://schemas.openxmlformats.org/drawingml/2006/table">
            <a:tbl>
              <a:tblPr/>
              <a:tblGrid>
                <a:gridCol w="1662466">
                  <a:extLst>
                    <a:ext uri="{9D8B030D-6E8A-4147-A177-3AD203B41FA5}">
                      <a16:colId xmlns:a16="http://schemas.microsoft.com/office/drawing/2014/main" val="1250022889"/>
                    </a:ext>
                  </a:extLst>
                </a:gridCol>
                <a:gridCol w="1662466">
                  <a:extLst>
                    <a:ext uri="{9D8B030D-6E8A-4147-A177-3AD203B41FA5}">
                      <a16:colId xmlns:a16="http://schemas.microsoft.com/office/drawing/2014/main" val="3451039861"/>
                    </a:ext>
                  </a:extLst>
                </a:gridCol>
              </a:tblGrid>
              <a:tr h="3714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부서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성명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직위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4331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Data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플렛폼</a:t>
                      </a:r>
                      <a:endParaRPr 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전현상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수석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박기남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수석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최은정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수석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최세은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선임</a:t>
                      </a:r>
                      <a:endParaRPr lang="ko-KR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68172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3C92B320-CA89-417C-BD46-86140DFA281D}"/>
              </a:ext>
            </a:extLst>
          </p:cNvPr>
          <p:cNvSpPr txBox="1">
            <a:spLocks/>
          </p:cNvSpPr>
          <p:nvPr/>
        </p:nvSpPr>
        <p:spPr>
          <a:xfrm>
            <a:off x="768738" y="2191235"/>
            <a:ext cx="8420100" cy="107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br>
              <a:rPr lang="en-US" altLang="ko-KR" sz="2800" b="1" dirty="0">
                <a:latin typeface="Tahoma" panose="020B0604030504040204" pitchFamily="34" charset="0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‒</a:t>
            </a: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Tahoma" panose="020B0604030504040204" pitchFamily="34" charset="0"/>
                <a:ea typeface="맑은 고딕" panose="020B0503020000020004" pitchFamily="50" charset="-127"/>
              </a:rPr>
              <a:t>수행계획서 </a:t>
            </a:r>
            <a:r>
              <a:rPr lang="en-US" altLang="ko-KR" sz="1600" dirty="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‒</a:t>
            </a:r>
            <a:endParaRPr lang="ko-KR" altLang="en-US" sz="1600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777B4B-CA5F-43BF-B6D8-61924416B05A}"/>
              </a:ext>
            </a:extLst>
          </p:cNvPr>
          <p:cNvCxnSpPr/>
          <p:nvPr/>
        </p:nvCxnSpPr>
        <p:spPr>
          <a:xfrm>
            <a:off x="1519311" y="2799471"/>
            <a:ext cx="6597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42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0066538-7557-474E-8D4C-1FD8304662C4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4.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문제 정의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4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40F81A16-8E34-4349-A573-FA6FBF279470}"/>
              </a:ext>
            </a:extLst>
          </p:cNvPr>
          <p:cNvSpPr txBox="1">
            <a:spLocks/>
          </p:cNvSpPr>
          <p:nvPr/>
        </p:nvSpPr>
        <p:spPr>
          <a:xfrm>
            <a:off x="271703" y="1196975"/>
            <a:ext cx="8415098" cy="45728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spcBef>
                <a:spcPts val="0"/>
              </a:spcBef>
              <a:buClr>
                <a:srgbClr val="000000"/>
              </a:buClr>
              <a:buSzPts val="1800"/>
            </a:pPr>
            <a:endParaRPr 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83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4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탐색적 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FA93BBC0-D7DD-483C-AC43-72D949784005}"/>
              </a:ext>
            </a:extLst>
          </p:cNvPr>
          <p:cNvSpPr/>
          <p:nvPr/>
        </p:nvSpPr>
        <p:spPr>
          <a:xfrm>
            <a:off x="109871" y="584200"/>
            <a:ext cx="8924258" cy="0"/>
          </a:xfrm>
          <a:prstGeom prst="line">
            <a:avLst/>
          </a:prstGeom>
          <a:ln w="38100">
            <a:solidFill>
              <a:srgbClr val="FF9639"/>
            </a:solidFill>
            <a:miter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8B4D76-0441-4576-BFB0-C2B5EBF45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05691"/>
              </p:ext>
            </p:extLst>
          </p:nvPr>
        </p:nvGraphicFramePr>
        <p:xfrm>
          <a:off x="503238" y="1597721"/>
          <a:ext cx="7993060" cy="496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484">
                  <a:extLst>
                    <a:ext uri="{9D8B030D-6E8A-4147-A177-3AD203B41FA5}">
                      <a16:colId xmlns:a16="http://schemas.microsoft.com/office/drawing/2014/main" val="3448684756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val="66360177"/>
                    </a:ext>
                  </a:extLst>
                </a:gridCol>
                <a:gridCol w="2319453">
                  <a:extLst>
                    <a:ext uri="{9D8B030D-6E8A-4147-A177-3AD203B41FA5}">
                      <a16:colId xmlns:a16="http://schemas.microsoft.com/office/drawing/2014/main" val="136023766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528794727"/>
                    </a:ext>
                  </a:extLst>
                </a:gridCol>
                <a:gridCol w="813108">
                  <a:extLst>
                    <a:ext uri="{9D8B030D-6E8A-4147-A177-3AD203B41FA5}">
                      <a16:colId xmlns:a16="http://schemas.microsoft.com/office/drawing/2014/main" val="2256492774"/>
                    </a:ext>
                  </a:extLst>
                </a:gridCol>
              </a:tblGrid>
              <a:tr h="576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전처리분야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Desc.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51051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317838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44075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79558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05281"/>
                  </a:ext>
                </a:extLst>
              </a:tr>
              <a:tr h="87742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261674"/>
                  </a:ext>
                </a:extLst>
              </a:tr>
            </a:tbl>
          </a:graphicData>
        </a:graphic>
      </p:graphicFrame>
      <p:sp>
        <p:nvSpPr>
          <p:cNvPr id="8" name="Google Shape;80;p16">
            <a:extLst>
              <a:ext uri="{FF2B5EF4-FFF2-40B4-BE49-F238E27FC236}">
                <a16:creationId xmlns:a16="http://schemas.microsoft.com/office/drawing/2014/main" id="{A60844A5-39BD-49F3-A34F-2752062B0DC7}"/>
              </a:ext>
            </a:extLst>
          </p:cNvPr>
          <p:cNvSpPr txBox="1">
            <a:spLocks/>
          </p:cNvSpPr>
          <p:nvPr/>
        </p:nvSpPr>
        <p:spPr>
          <a:xfrm>
            <a:off x="322926" y="1189886"/>
            <a:ext cx="8243850" cy="406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2600" b="1">
                <a:latin typeface="D2Coding"/>
                <a:ea typeface="D2Coding"/>
                <a:cs typeface="D2Coding"/>
                <a:sym typeface="D2Coding"/>
              </a:defRPr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Data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</a:rPr>
              <a:t>전처리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 요건</a:t>
            </a:r>
          </a:p>
        </p:txBody>
      </p:sp>
    </p:spTree>
    <p:extLst>
      <p:ext uri="{BB962C8B-B14F-4D97-AF65-F5344CB8AC3E}">
        <p14:creationId xmlns:p14="http://schemas.microsoft.com/office/powerpoint/2010/main" val="287688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데이터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9C47D0E5-8E68-423B-9422-8B1097F3FE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95" b="26352"/>
          <a:stretch>
            <a:fillRect/>
          </a:stretch>
        </p:blipFill>
        <p:spPr>
          <a:xfrm>
            <a:off x="503238" y="1672686"/>
            <a:ext cx="7993062" cy="4888451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  <p:sp>
        <p:nvSpPr>
          <p:cNvPr id="20" name="Google Shape;80;p16">
            <a:extLst>
              <a:ext uri="{FF2B5EF4-FFF2-40B4-BE49-F238E27FC236}">
                <a16:creationId xmlns:a16="http://schemas.microsoft.com/office/drawing/2014/main" id="{E857BD0F-4AEA-4FD9-8A9E-9D11C68DBF4A}"/>
              </a:ext>
            </a:extLst>
          </p:cNvPr>
          <p:cNvSpPr txBox="1">
            <a:spLocks/>
          </p:cNvSpPr>
          <p:nvPr/>
        </p:nvSpPr>
        <p:spPr>
          <a:xfrm>
            <a:off x="322926" y="1189886"/>
            <a:ext cx="8243850" cy="406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Import S3(ETL)</a:t>
            </a:r>
            <a:endParaRPr lang="ko-KR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39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6.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데이터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전처리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47D52554-7E90-4C61-8F82-A76EBD6B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1661656"/>
            <a:ext cx="7993062" cy="489948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80;p16">
            <a:extLst>
              <a:ext uri="{FF2B5EF4-FFF2-40B4-BE49-F238E27FC236}">
                <a16:creationId xmlns:a16="http://schemas.microsoft.com/office/drawing/2014/main" id="{2D0EA858-0763-4019-BED8-1EF7EEF6EF5C}"/>
              </a:ext>
            </a:extLst>
          </p:cNvPr>
          <p:cNvSpPr txBox="1">
            <a:spLocks/>
          </p:cNvSpPr>
          <p:nvPr/>
        </p:nvSpPr>
        <p:spPr>
          <a:xfrm>
            <a:off x="322926" y="1189886"/>
            <a:ext cx="8243850" cy="4062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defPPr>
              <a:defRPr lang="en-US"/>
            </a:defPPr>
            <a:lvl1pPr marL="400050" indent="-285750" defTabSz="914400" latinLnBrk="1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 sz="1600" b="1">
                <a:solidFill>
                  <a:srgbClr val="000000"/>
                </a:solidFill>
                <a:latin typeface="+mn-ea"/>
              </a:defRPr>
            </a:lvl1pPr>
            <a:lvl2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ko-KR" sz="1600" b="1" dirty="0" err="1">
                <a:solidFill>
                  <a:srgbClr val="000000"/>
                </a:solidFill>
                <a:latin typeface="+mn-ea"/>
              </a:rPr>
              <a:t>PipeLine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72025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데이터 분석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6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008AC816-9453-4973-8DC7-1A18D0BC34E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8.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모델 선정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0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008AC816-9453-4973-8DC7-1A18D0BC34E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9. </a:t>
            </a:r>
            <a:r>
              <a:rPr lang="ko-KR" altLang="en-US" dirty="0"/>
              <a:t>모델 학습 및 결과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Lab Teaming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BB0CBC-2979-4FBD-941D-1F449165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57170"/>
              </p:ext>
            </p:extLst>
          </p:nvPr>
        </p:nvGraphicFramePr>
        <p:xfrm>
          <a:off x="503238" y="836612"/>
          <a:ext cx="7993062" cy="1236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589">
                  <a:extLst>
                    <a:ext uri="{9D8B030D-6E8A-4147-A177-3AD203B41FA5}">
                      <a16:colId xmlns:a16="http://schemas.microsoft.com/office/drawing/2014/main" val="3119332622"/>
                    </a:ext>
                  </a:extLst>
                </a:gridCol>
                <a:gridCol w="4099971">
                  <a:extLst>
                    <a:ext uri="{9D8B030D-6E8A-4147-A177-3AD203B41FA5}">
                      <a16:colId xmlns:a16="http://schemas.microsoft.com/office/drawing/2014/main" val="15246585"/>
                    </a:ext>
                  </a:extLst>
                </a:gridCol>
                <a:gridCol w="1861913">
                  <a:extLst>
                    <a:ext uri="{9D8B030D-6E8A-4147-A177-3AD203B41FA5}">
                      <a16:colId xmlns:a16="http://schemas.microsoft.com/office/drawing/2014/main" val="2462009244"/>
                    </a:ext>
                  </a:extLst>
                </a:gridCol>
                <a:gridCol w="1015589">
                  <a:extLst>
                    <a:ext uri="{9D8B030D-6E8A-4147-A177-3AD203B41FA5}">
                      <a16:colId xmlns:a16="http://schemas.microsoft.com/office/drawing/2014/main" val="2116909108"/>
                    </a:ext>
                  </a:extLst>
                </a:gridCol>
              </a:tblGrid>
              <a:tr h="48802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63036"/>
                  </a:ext>
                </a:extLst>
              </a:tr>
              <a:tr h="74807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전현상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(PM/PL),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박기남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최세은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최은정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Digital Tech.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0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5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10. </a:t>
            </a:r>
            <a:r>
              <a:rPr lang="ko-KR" altLang="en-US" dirty="0"/>
              <a:t>결과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1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11. </a:t>
            </a:r>
            <a:r>
              <a:rPr lang="ko-KR" altLang="en-US" sz="2000" spc="0" dirty="0"/>
              <a:t>향후 개선점 및 기대효과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56189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모델학습 한계점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-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모델학습 해결방안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-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문제점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- 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기대효과</a:t>
            </a: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114300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- 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spc="-60" dirty="0">
              <a:solidFill>
                <a:srgbClr val="000000"/>
              </a:solidFill>
              <a:latin typeface="+mn-ea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2000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51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1. </a:t>
            </a:r>
            <a:r>
              <a:rPr lang="en-US" altLang="ko-KR" dirty="0">
                <a:solidFill>
                  <a:sysClr val="windowText" lastClr="000000"/>
                </a:solidFill>
              </a:rPr>
              <a:t>Lab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수행 계획서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73;p14">
            <a:extLst>
              <a:ext uri="{FF2B5EF4-FFF2-40B4-BE49-F238E27FC236}">
                <a16:creationId xmlns:a16="http://schemas.microsoft.com/office/drawing/2014/main" id="{0F193735-5B61-44C7-BD15-9EE4C3E9432F}"/>
              </a:ext>
            </a:extLst>
          </p:cNvPr>
          <p:cNvSpPr txBox="1">
            <a:spLocks/>
          </p:cNvSpPr>
          <p:nvPr/>
        </p:nvSpPr>
        <p:spPr>
          <a:xfrm>
            <a:off x="311700" y="795916"/>
            <a:ext cx="8520600" cy="5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AutoNum type="arabicPeriod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>
              <a:lnSpc>
                <a:spcPct val="150000"/>
              </a:lnSpc>
              <a:buClr>
                <a:srgbClr val="695D46"/>
              </a:buClr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 판매 예측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Financial_Recommendations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Font typeface="+mj-lt"/>
              <a:buAutoNum type="arabicPeriod" startAt="2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 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범위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내역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예정 모델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효과 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파급 효과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AutoNum type="arabicPeriod" startAt="2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작업 범위</a:t>
            </a:r>
            <a:endParaRPr lang="en-US" altLang="ko-KR" sz="2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indent="-457200" defTabSz="914400">
              <a:lnSpc>
                <a:spcPts val="1200"/>
              </a:lnSpc>
              <a:buClr>
                <a:srgbClr val="695D46"/>
              </a:buClr>
            </a:pP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생성</a:t>
            </a:r>
            <a:r>
              <a:rPr lang="en-US" altLang="ko-KR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구현</a:t>
            </a:r>
            <a:endParaRPr lang="en-US" altLang="ko-KR" sz="16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457200" defTabSz="914400">
              <a:lnSpc>
                <a:spcPct val="150000"/>
              </a:lnSpc>
              <a:buClr>
                <a:srgbClr val="695D46"/>
              </a:buClr>
              <a:buAutoNum type="arabicPeriod" startAt="2"/>
            </a:pP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추진 일정 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일정</a:t>
            </a:r>
            <a:r>
              <a:rPr lang="en-US" altLang="ko-KR" sz="2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정의 및 개요</a:t>
            </a:r>
            <a:r>
              <a:rPr lang="en-US" altLang="ko-KR" dirty="0">
                <a:solidFill>
                  <a:sysClr val="windowText" lastClr="000000"/>
                </a:solidFill>
              </a:rPr>
              <a:t>-1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3037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명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en-US" altLang="ko-KR" sz="1400" i="0" u="none" strike="noStrike" dirty="0">
                <a:solidFill>
                  <a:srgbClr val="333333"/>
                </a:solidFill>
                <a:effectLst/>
                <a:latin typeface="+mn-ea"/>
              </a:rPr>
              <a:t>Financial Recommendations</a:t>
            </a: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ko-KR" altLang="en-US" sz="1400" i="0" u="none" strike="noStrike" dirty="0">
                <a:solidFill>
                  <a:srgbClr val="333333"/>
                </a:solidFill>
                <a:effectLst/>
                <a:latin typeface="+mn-ea"/>
              </a:rPr>
              <a:t>보험회사의 교차 판매 예측 시스템 개발</a:t>
            </a:r>
            <a:endParaRPr lang="en-US" altLang="ko-KR" sz="1400" i="0" u="none" strike="noStrike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2000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목표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고객이 소유한 기존 제품으로 충족되지 않는 추가적인 보완 요구 사항을 충족하는 제품 또는 서비스를 제시한다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범위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400050" indent="-285750" defTabSz="914400" latinLnBrk="1">
              <a:lnSpc>
                <a:spcPct val="90000"/>
              </a:lnSpc>
              <a:buClr>
                <a:srgbClr val="000000"/>
              </a:buClr>
              <a:buSzPts val="1800"/>
              <a:buFontTx/>
              <a:buChar char="-"/>
              <a:defRPr/>
            </a:pPr>
            <a:r>
              <a:rPr lang="en-US" altLang="ko-KR" sz="1400" dirty="0" err="1">
                <a:solidFill>
                  <a:srgbClr val="333333"/>
                </a:solidFill>
                <a:latin typeface="Calibri" panose="020F0502020204030204" pitchFamily="34" charset="0"/>
              </a:rPr>
              <a:t>AccuInsight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+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를 기반으로 구축되어야 합니다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데이터는 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Pipeline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을 구성해야 하고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모델은 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Modeler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를 이용하여 구축 및 배포관리</a:t>
            </a:r>
            <a:endParaRPr lang="en-US" altLang="ko-KR" sz="1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+mj-lt"/>
              <a:buAutoNum type="arabicPeriod"/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+mj-lt"/>
              <a:buAutoNum type="arabicPeriod"/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789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정의 및 개요</a:t>
            </a:r>
            <a:r>
              <a:rPr lang="en-US" altLang="ko-KR" dirty="0">
                <a:solidFill>
                  <a:sysClr val="windowText" lastClr="000000"/>
                </a:solidFill>
              </a:rPr>
              <a:t>-2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5795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데이터 내역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id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고객의 고유 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ID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Gender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성별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Age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나이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DrivingLicense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운전면허 </a:t>
            </a:r>
            <a:r>
              <a:rPr lang="ko-KR" altLang="en-US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미보유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운전면허 보유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RegionCode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 지역의 고유 코드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PreviouslyInsured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자동차 보험 가입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자동차 보험 </a:t>
            </a:r>
            <a:r>
              <a:rPr lang="ko-KR" altLang="en-US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미가입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VehicleAge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차량의 나이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VehicleDamage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사고 이력 있음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사고 이력 없음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AnnualPremium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고객이 연도에 보험료로 지불해야하는 금액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altLang="ko-KR" sz="1400" b="0" i="0" u="none" strike="noStrike" dirty="0" err="1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PolicySalesChannel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고객에게 연락하는 채널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다른 상담원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우편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전화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직접 방문 등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Vintage :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고객이 회사와 연결된 일 수</a:t>
            </a:r>
            <a:endParaRPr lang="ko-KR" altLang="en-US" sz="1400" b="0" dirty="0">
              <a:effectLst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Response : 1 -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관심을 보임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0 -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관심을 보이지 않음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lvl="1"/>
            <a:endParaRPr lang="ko-KR" altLang="en-US" sz="1400" b="0" dirty="0">
              <a:effectLst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사용 예정 모델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To</a:t>
            </a:r>
            <a:r>
              <a:rPr lang="ko-KR" altLang="en-US" sz="1400" dirty="0"/>
              <a:t> </a:t>
            </a:r>
            <a:r>
              <a:rPr lang="en-US" altLang="ko-KR" sz="1400" dirty="0"/>
              <a:t>be develop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0" dirty="0">
                <a:effectLst/>
              </a:rPr>
              <a:t>Ex : </a:t>
            </a:r>
            <a:r>
              <a:rPr lang="en-US" altLang="ko-KR" sz="1400" b="0" dirty="0" err="1">
                <a:effectLst/>
              </a:rPr>
              <a:t>XGBoost</a:t>
            </a:r>
            <a:r>
              <a:rPr lang="en-US" altLang="ko-KR" sz="1400" b="0" dirty="0">
                <a:effectLst/>
              </a:rPr>
              <a:t>, </a:t>
            </a:r>
            <a:r>
              <a:rPr lang="en-US" altLang="ko-KR" sz="1400" b="0" dirty="0" err="1">
                <a:effectLst/>
              </a:rPr>
              <a:t>DNN</a:t>
            </a:r>
            <a:r>
              <a:rPr lang="en-US" altLang="ko-KR" sz="1400" b="0" dirty="0">
                <a:effectLst/>
              </a:rPr>
              <a:t>, NLP </a:t>
            </a:r>
            <a:r>
              <a:rPr lang="en-US" altLang="ko-KR" sz="1400" dirty="0"/>
              <a:t>TF</a:t>
            </a:r>
            <a:r>
              <a:rPr lang="en-US" altLang="ko-KR" sz="1400" b="0" dirty="0">
                <a:effectLst/>
              </a:rPr>
              <a:t>-</a:t>
            </a:r>
            <a:r>
              <a:rPr lang="en-US" altLang="ko-KR" sz="1400" dirty="0" err="1"/>
              <a:t>IDF</a:t>
            </a:r>
            <a:r>
              <a:rPr lang="en-US" altLang="ko-KR" sz="1400" b="0" dirty="0">
                <a:effectLst/>
              </a:rPr>
              <a:t> based cosine similarity,</a:t>
            </a:r>
            <a:r>
              <a:rPr lang="en-US" altLang="ko-KR" sz="1400" dirty="0"/>
              <a:t> transformer BERT, </a:t>
            </a:r>
            <a:r>
              <a:rPr lang="en-US" altLang="ko-KR" sz="1400" dirty="0" err="1"/>
              <a:t>etc</a:t>
            </a:r>
            <a:endParaRPr lang="ko-KR" altLang="en-US" sz="1400" b="0" dirty="0">
              <a:effectLst/>
            </a:endParaRPr>
          </a:p>
          <a:p>
            <a:endParaRPr lang="en-US" altLang="ko-KR" sz="2000" b="1" dirty="0">
              <a:solidFill>
                <a:srgbClr val="000000"/>
              </a:solidFill>
              <a:latin typeface="+mn-ea"/>
            </a:endParaRPr>
          </a:p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효과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다양한 상품 확보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즉 상품 구색을 갖추기 위한 소싱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(Sourcing) 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역량은 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현대 </a:t>
            </a:r>
            <a:r>
              <a:rPr lang="en-US" altLang="ko-KR" sz="1400" dirty="0">
                <a:solidFill>
                  <a:srgbClr val="333333"/>
                </a:solidFill>
                <a:latin typeface="Calibri" panose="020F0502020204030204" pitchFamily="34" charset="0"/>
              </a:rPr>
              <a:t>AI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도입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 기업에 있어서 필수 </a:t>
            </a:r>
          </a:p>
          <a:p>
            <a:pPr lvl="1"/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불가결한 경쟁요소다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Calibri" panose="020F0502020204030204" pitchFamily="34" charset="0"/>
              </a:rPr>
              <a:t>고객사</a:t>
            </a:r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가 취급하는 상품과 정보량이 급증하면서 이로 인해 고객이 상품 선택에 어려움을 겪거나 피곤함을 느낀다면 시간적 손실에 따른 경쟁력 저하를 야기할 수 있다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pPr lvl="1"/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각각의 고객 성향과 필요에 잘 맞는 상품을 추천해 주거나 참신함을 느낄 수 있는 상품을 추천해 주는 것은 고객에게 보다 나은 쇼핑 경험을 제공하여 충성도를 높이고 궁극적으로는 매출 </a:t>
            </a:r>
          </a:p>
          <a:p>
            <a:pPr lvl="1"/>
            <a:r>
              <a:rPr lang="ko-KR" altLang="en-US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향상을 위한 중요한 서비스 전략이 된다</a:t>
            </a:r>
            <a:r>
              <a:rPr lang="en-US" altLang="ko-KR" sz="1400" b="0" i="0" u="none" strike="noStrike" dirty="0">
                <a:solidFill>
                  <a:srgbClr val="333333"/>
                </a:solidFill>
                <a:effectLst/>
                <a:latin typeface="Calibri" panose="020F0502020204030204" pitchFamily="34" charset="0"/>
              </a:rPr>
              <a:t>.</a:t>
            </a:r>
            <a:endParaRPr lang="ko-KR" altLang="en-US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282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B60C7-A312-424D-A63E-894FAC2A106A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F3D1A56-EF9A-4E94-8CB9-858BE229D11D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작업 범위 </a:t>
            </a:r>
            <a:r>
              <a:rPr lang="en-US" altLang="ko-KR" dirty="0">
                <a:solidFill>
                  <a:sysClr val="windowText" lastClr="000000"/>
                </a:solidFill>
              </a:rPr>
              <a:t>-TBD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967D741-A448-42CB-8133-9C2FE68619D1}"/>
              </a:ext>
            </a:extLst>
          </p:cNvPr>
          <p:cNvSpPr txBox="1">
            <a:spLocks/>
          </p:cNvSpPr>
          <p:nvPr/>
        </p:nvSpPr>
        <p:spPr>
          <a:xfrm>
            <a:off x="539750" y="1121798"/>
            <a:ext cx="8435789" cy="18004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l"/>
              <a:defRPr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프로젝트 작업 범위 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EDA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및 시각화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Preprocessing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선정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추천 학습 모델 알고리즘 선정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S3,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HDFS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 저장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ETL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자동화 파이프라인 설계 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모델 학습 및 결과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evaluation</a:t>
            </a:r>
          </a:p>
          <a:p>
            <a:pPr marL="1028700" lvl="1" indent="-457200" defTabSz="914400" latinLnBrk="1">
              <a:lnSpc>
                <a:spcPct val="90000"/>
              </a:lnSpc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Prediction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추천 알고리즘 함수 구현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571500" lvl="1" defTabSz="914400" latinLnBrk="1">
              <a:lnSpc>
                <a:spcPct val="90000"/>
              </a:lnSpc>
              <a:buClr>
                <a:srgbClr val="000000"/>
              </a:buClr>
              <a:buSzPts val="1800"/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06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4. </a:t>
            </a:r>
            <a:r>
              <a:rPr lang="ko-KR" altLang="en-US" dirty="0">
                <a:solidFill>
                  <a:sysClr val="windowText" lastClr="000000"/>
                </a:solidFill>
              </a:rPr>
              <a:t>프로젝트 추진일정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AE586B-2AF7-440A-9DC5-812BC1D75997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8CF36B-8067-4E62-9019-F9D5E55D4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38202"/>
              </p:ext>
            </p:extLst>
          </p:nvPr>
        </p:nvGraphicFramePr>
        <p:xfrm>
          <a:off x="503238" y="836612"/>
          <a:ext cx="7993063" cy="5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73">
                  <a:extLst>
                    <a:ext uri="{9D8B030D-6E8A-4147-A177-3AD203B41FA5}">
                      <a16:colId xmlns:a16="http://schemas.microsoft.com/office/drawing/2014/main" val="204815223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65444829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57320483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77143395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25988398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941673593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1151529820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589346971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851383297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2188526346"/>
                    </a:ext>
                  </a:extLst>
                </a:gridCol>
                <a:gridCol w="569909">
                  <a:extLst>
                    <a:ext uri="{9D8B030D-6E8A-4147-A177-3AD203B41FA5}">
                      <a16:colId xmlns:a16="http://schemas.microsoft.com/office/drawing/2014/main" val="3299963516"/>
                    </a:ext>
                  </a:extLst>
                </a:gridCol>
              </a:tblGrid>
              <a:tr h="325289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 및 주요항목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429727"/>
                  </a:ext>
                </a:extLst>
              </a:tr>
              <a:tr h="436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5/10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5/17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5/24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5/31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6/7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6/14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6/21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6/28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7/5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93030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주제 및 데이터셋 선정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(5/6~5/11)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08337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수행계획서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(5/11~5/13)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3851"/>
                  </a:ext>
                </a:extLst>
              </a:tr>
              <a:tr h="544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EDA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전략수립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(5/13~5/21)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0691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S3, HDFS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데이터 저장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(5/21~5/28)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39458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데이터 파이프라인 구축 및 데이터 처리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(5/28~6/4)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48724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모델링 및 학습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(6/4~6/18)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685316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배포 및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Asset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(6/18~6/25)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072635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결과보고서 작성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(6/25~6/29)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15709"/>
                  </a:ext>
                </a:extLst>
              </a:tr>
              <a:tr h="552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Assessment(7/6~7/9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8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2. </a:t>
            </a:r>
            <a:r>
              <a:rPr lang="en-US" altLang="ko-KR" dirty="0">
                <a:solidFill>
                  <a:sysClr val="windowText" lastClr="000000"/>
                </a:solidFill>
              </a:rPr>
              <a:t>Lab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수행 </a:t>
            </a:r>
            <a:r>
              <a:rPr lang="ko-KR" altLang="en-US">
                <a:solidFill>
                  <a:sysClr val="windowText" lastClr="000000"/>
                </a:solidFill>
              </a:rPr>
              <a:t>결과 </a:t>
            </a:r>
            <a:r>
              <a:rPr lang="ko-KR" altLang="en-US" dirty="0">
                <a:solidFill>
                  <a:sysClr val="windowText" lastClr="000000"/>
                </a:solidFill>
              </a:rPr>
              <a:t>목차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FDB18B0B-9131-4235-B08B-9F81B8033D04}"/>
              </a:ext>
            </a:extLst>
          </p:cNvPr>
          <p:cNvSpPr txBox="1">
            <a:spLocks/>
          </p:cNvSpPr>
          <p:nvPr/>
        </p:nvSpPr>
        <p:spPr>
          <a:xfrm>
            <a:off x="308837" y="787334"/>
            <a:ext cx="8520600" cy="52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571500" marR="0" lvl="0" indent="-45720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  <a:defRPr sz="2000" b="1" i="0" u="none" strike="noStrike" kern="0" cap="none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</a:defRPr>
            </a:lvl1pPr>
            <a:lvl2pPr marL="1028700" marR="0" lvl="1" indent="-457200" defTabSz="914400">
              <a:lnSpc>
                <a:spcPts val="12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defRPr sz="1600" b="1" i="0" u="none" strike="noStrike" kern="0" cap="none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</a:defRPr>
            </a:lvl2pPr>
            <a:lvl3pPr marL="1485900" marR="0" lvl="2" indent="-457200" defTabSz="914400">
              <a:lnSpc>
                <a:spcPts val="12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  <a:defRPr sz="1400" b="0" i="1" u="none" strike="noStrike" kern="0" cap="none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</a:defRPr>
            </a:lvl3pPr>
            <a:lvl4pPr marL="1828800" marR="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r>
              <a:rPr lang="ko-KR" altLang="en-US" dirty="0"/>
              <a:t>수행 절차</a:t>
            </a:r>
          </a:p>
          <a:p>
            <a:r>
              <a:rPr lang="ko-KR" altLang="en-US" dirty="0"/>
              <a:t>문제 정의</a:t>
            </a:r>
            <a:endParaRPr lang="en-US" altLang="ko-KR" dirty="0"/>
          </a:p>
          <a:p>
            <a:r>
              <a:rPr lang="en-US" altLang="ko-KR" dirty="0"/>
              <a:t>EDA</a:t>
            </a: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  <a:p>
            <a:r>
              <a:rPr lang="ko-KR" altLang="en-US" dirty="0"/>
              <a:t>데이터 분석</a:t>
            </a:r>
          </a:p>
          <a:p>
            <a:r>
              <a:rPr lang="ko-KR" altLang="en-US" dirty="0"/>
              <a:t>모델선정</a:t>
            </a:r>
          </a:p>
          <a:p>
            <a:r>
              <a:rPr lang="ko-KR" altLang="en-US" dirty="0"/>
              <a:t>모델 학습 및 결과</a:t>
            </a:r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r>
              <a:rPr lang="ko-KR" altLang="en-US" sz="2000" spc="0" dirty="0"/>
              <a:t>향후 개선점 및 기대효과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E0C9F8-C5FA-4B54-9638-7EBF8B895610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D0216F-669E-4B10-AE11-FBD3A03CA281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38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2EF5183-E48F-415D-ADEA-D150EBD53B36}"/>
              </a:ext>
            </a:extLst>
          </p:cNvPr>
          <p:cNvSpPr txBox="1">
            <a:spLocks/>
          </p:cNvSpPr>
          <p:nvPr/>
        </p:nvSpPr>
        <p:spPr>
          <a:xfrm>
            <a:off x="273051" y="139700"/>
            <a:ext cx="9359900" cy="4000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수행 절차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57FC4D-F3ED-4E67-B3DF-6790A6249BAC}"/>
              </a:ext>
            </a:extLst>
          </p:cNvPr>
          <p:cNvGrpSpPr/>
          <p:nvPr/>
        </p:nvGrpSpPr>
        <p:grpSpPr>
          <a:xfrm>
            <a:off x="539750" y="1428035"/>
            <a:ext cx="8226322" cy="4381064"/>
            <a:chOff x="2665144" y="1428035"/>
            <a:chExt cx="6100928" cy="4381064"/>
          </a:xfrm>
        </p:grpSpPr>
        <p:sp>
          <p:nvSpPr>
            <p:cNvPr id="15" name="오른쪽 화살표 2">
              <a:extLst>
                <a:ext uri="{FF2B5EF4-FFF2-40B4-BE49-F238E27FC236}">
                  <a16:creationId xmlns:a16="http://schemas.microsoft.com/office/drawing/2014/main" id="{5FFCA9F9-CA7B-4943-85CD-D2BCA3614833}"/>
                </a:ext>
              </a:extLst>
            </p:cNvPr>
            <p:cNvSpPr/>
            <p:nvPr/>
          </p:nvSpPr>
          <p:spPr>
            <a:xfrm>
              <a:off x="2665144" y="1531274"/>
              <a:ext cx="1404762" cy="1083087"/>
            </a:xfrm>
            <a:prstGeom prst="rightArrow">
              <a:avLst/>
            </a:prstGeom>
            <a:solidFill>
              <a:srgbClr val="FFCC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01 </a:t>
              </a:r>
              <a:r>
                <a:rPr kumimoji="0" lang="ko-KR" altLang="en-US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데이터 분석</a:t>
              </a:r>
              <a:endParaRPr kumimoji="0" lang="en-US" altLang="ko-KR" sz="1400" b="1" i="0" u="none" strike="noStrike" kern="1200" cap="none" spc="-6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6" name="모서리가 둥근 직사각형 1">
              <a:extLst>
                <a:ext uri="{FF2B5EF4-FFF2-40B4-BE49-F238E27FC236}">
                  <a16:creationId xmlns:a16="http://schemas.microsoft.com/office/drawing/2014/main" id="{50B5E894-A7AE-4222-9DD4-52C4142B2A53}"/>
                </a:ext>
              </a:extLst>
            </p:cNvPr>
            <p:cNvSpPr/>
            <p:nvPr/>
          </p:nvSpPr>
          <p:spPr>
            <a:xfrm>
              <a:off x="2665144" y="1428035"/>
              <a:ext cx="1921691" cy="4381064"/>
            </a:xfrm>
            <a:prstGeom prst="roundRect">
              <a:avLst>
                <a:gd name="adj" fmla="val 9522"/>
              </a:avLst>
            </a:prstGeom>
            <a:noFill/>
            <a:ln w="63500" cap="flat" cmpd="sng" algn="ctr">
              <a:solidFill>
                <a:srgbClr val="FFCC66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ㅇ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문제정의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ㅇ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</a:t>
              </a:r>
              <a:r>
                <a:rPr lang="ko-KR" altLang="en-US" sz="1600" b="1" spc="-60" dirty="0">
                  <a:solidFill>
                    <a:srgbClr val="4C4C4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탐색적 데이터 분석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ㅇ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데이터 </a:t>
              </a:r>
              <a:r>
                <a:rPr kumimoji="0" lang="ko-KR" altLang="en-US" sz="1600" b="1" i="0" u="none" strike="noStrike" kern="1200" cap="none" spc="-60" normalizeH="0" baseline="0" noProof="0" dirty="0" err="1">
                  <a:ln>
                    <a:noFill/>
                  </a:ln>
                  <a:solidFill>
                    <a:srgbClr val="4C4C4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전처리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CCAACD7-A270-423C-9B4C-2AE89827DFBC}"/>
                </a:ext>
              </a:extLst>
            </p:cNvPr>
            <p:cNvSpPr txBox="1">
              <a:spLocks/>
            </p:cNvSpPr>
            <p:nvPr/>
          </p:nvSpPr>
          <p:spPr>
            <a:xfrm>
              <a:off x="4922689" y="2984718"/>
              <a:ext cx="1325349" cy="77745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  <a:defRPr/>
              </a:pPr>
              <a:r>
                <a:rPr lang="ko-KR" altLang="en-US" b="1" spc="-60" dirty="0" err="1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ㅇ</a:t>
              </a:r>
              <a:r>
                <a:rPr lang="ko-KR" altLang="en-US" b="1" spc="-60" dirty="0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 모델선정</a:t>
              </a:r>
              <a:endParaRPr lang="en-US" altLang="ko-KR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ko-KR" altLang="en-US" b="1" spc="-60" dirty="0" err="1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ㅇ</a:t>
              </a:r>
              <a:r>
                <a:rPr lang="ko-KR" altLang="en-US" b="1" spc="-60" dirty="0">
                  <a:solidFill>
                    <a:srgbClr val="4C4C4E"/>
                  </a:solidFill>
                  <a:latin typeface="맑은 고딕" panose="020B0503020000020004" pitchFamily="50" charset="-127"/>
                  <a:cs typeface="Malgun Gothic"/>
                </a:rPr>
                <a:t> 모델학습</a:t>
              </a:r>
              <a:endParaRPr lang="en-US" altLang="ko-KR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8" name="오른쪽 화살표 15">
              <a:extLst>
                <a:ext uri="{FF2B5EF4-FFF2-40B4-BE49-F238E27FC236}">
                  <a16:creationId xmlns:a16="http://schemas.microsoft.com/office/drawing/2014/main" id="{405B2D12-BAC5-4ED7-BAA6-BC0EDB339996}"/>
                </a:ext>
              </a:extLst>
            </p:cNvPr>
            <p:cNvSpPr/>
            <p:nvPr/>
          </p:nvSpPr>
          <p:spPr>
            <a:xfrm>
              <a:off x="4772866" y="1531274"/>
              <a:ext cx="1391231" cy="1083087"/>
            </a:xfrm>
            <a:prstGeom prst="rightArrow">
              <a:avLst/>
            </a:prstGeom>
            <a:solidFill>
              <a:srgbClr val="FF9933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02 </a:t>
              </a:r>
              <a:r>
                <a:rPr kumimoji="0" lang="ko-KR" altLang="en-US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모델링 </a:t>
              </a:r>
              <a:r>
                <a:rPr kumimoji="0" lang="en-US" altLang="ko-KR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&amp; </a:t>
              </a:r>
              <a:r>
                <a:rPr kumimoji="0" lang="ko-KR" altLang="en-US" sz="14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학습</a:t>
              </a:r>
              <a:endParaRPr kumimoji="0" lang="en-US" altLang="ko-KR" sz="1400" b="1" i="0" u="none" strike="noStrike" kern="1200" cap="none" spc="-6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19" name="모서리가 둥근 직사각형 16">
              <a:extLst>
                <a:ext uri="{FF2B5EF4-FFF2-40B4-BE49-F238E27FC236}">
                  <a16:creationId xmlns:a16="http://schemas.microsoft.com/office/drawing/2014/main" id="{A7340B9F-332D-4EE4-8AAC-ABB396E714FB}"/>
                </a:ext>
              </a:extLst>
            </p:cNvPr>
            <p:cNvSpPr/>
            <p:nvPr/>
          </p:nvSpPr>
          <p:spPr>
            <a:xfrm>
              <a:off x="4772866" y="1428035"/>
              <a:ext cx="1921691" cy="4381064"/>
            </a:xfrm>
            <a:prstGeom prst="roundRect">
              <a:avLst>
                <a:gd name="adj" fmla="val 9522"/>
              </a:avLst>
            </a:prstGeom>
            <a:noFill/>
            <a:ln w="63500" cap="flat" cmpd="sng" algn="ctr">
              <a:solidFill>
                <a:srgbClr val="FF9933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20" name="오른쪽 화살표 17">
              <a:extLst>
                <a:ext uri="{FF2B5EF4-FFF2-40B4-BE49-F238E27FC236}">
                  <a16:creationId xmlns:a16="http://schemas.microsoft.com/office/drawing/2014/main" id="{69462843-98CE-47AB-944A-D94C3F8BEF49}"/>
                </a:ext>
              </a:extLst>
            </p:cNvPr>
            <p:cNvSpPr/>
            <p:nvPr/>
          </p:nvSpPr>
          <p:spPr>
            <a:xfrm>
              <a:off x="6844381" y="1531274"/>
              <a:ext cx="1300549" cy="1083087"/>
            </a:xfrm>
            <a:prstGeom prst="rightArrow">
              <a:avLst/>
            </a:prstGeom>
            <a:solidFill>
              <a:srgbClr val="FF0000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 03 </a:t>
              </a:r>
              <a:r>
                <a:rPr kumimoji="0" lang="ko-KR" altLang="en-US" sz="1600" b="1" i="0" u="none" strike="noStrike" kern="1200" cap="none" spc="-6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</a:rPr>
                <a:t>결과</a:t>
              </a: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  <p:sp>
          <p:nvSpPr>
            <p:cNvPr id="21" name="모서리가 둥근 직사각형 18">
              <a:extLst>
                <a:ext uri="{FF2B5EF4-FFF2-40B4-BE49-F238E27FC236}">
                  <a16:creationId xmlns:a16="http://schemas.microsoft.com/office/drawing/2014/main" id="{E2B0538F-2B6B-42D0-BB70-7CB53CB76C44}"/>
                </a:ext>
              </a:extLst>
            </p:cNvPr>
            <p:cNvSpPr/>
            <p:nvPr/>
          </p:nvSpPr>
          <p:spPr>
            <a:xfrm>
              <a:off x="6844381" y="1428035"/>
              <a:ext cx="1921691" cy="4381064"/>
            </a:xfrm>
            <a:prstGeom prst="roundRect">
              <a:avLst>
                <a:gd name="adj" fmla="val 9522"/>
              </a:avLst>
            </a:prstGeom>
            <a:noFill/>
            <a:ln w="63500" cap="flat" cmpd="sng" algn="ctr">
              <a:solidFill>
                <a:srgbClr val="FF0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1" i="0" u="none" strike="noStrike" kern="1200" cap="none" spc="-60" normalizeH="0" baseline="0" noProof="0" dirty="0">
                <a:ln>
                  <a:noFill/>
                </a:ln>
                <a:solidFill>
                  <a:srgbClr val="4C4C4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0AC23BA-4882-418E-BC65-85845423E134}"/>
              </a:ext>
            </a:extLst>
          </p:cNvPr>
          <p:cNvCxnSpPr>
            <a:cxnSpLocks/>
          </p:cNvCxnSpPr>
          <p:nvPr/>
        </p:nvCxnSpPr>
        <p:spPr>
          <a:xfrm>
            <a:off x="109872" y="584200"/>
            <a:ext cx="892425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6600"/>
                </a:gs>
                <a:gs pos="100000">
                  <a:srgbClr val="FFC67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582628-6D19-458F-B72D-4AFCC913C016}"/>
              </a:ext>
            </a:extLst>
          </p:cNvPr>
          <p:cNvSpPr txBox="1"/>
          <p:nvPr/>
        </p:nvSpPr>
        <p:spPr>
          <a:xfrm rot="20211636">
            <a:off x="7126042" y="595805"/>
            <a:ext cx="1770487" cy="474424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24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0E5FD7A-6722-4F22-AF03-D32CDD6F446E}"/>
              </a:ext>
            </a:extLst>
          </p:cNvPr>
          <p:cNvSpPr txBox="1">
            <a:spLocks/>
          </p:cNvSpPr>
          <p:nvPr/>
        </p:nvSpPr>
        <p:spPr>
          <a:xfrm>
            <a:off x="6390150" y="2984717"/>
            <a:ext cx="2106149" cy="119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b="1" spc="-60" dirty="0" err="1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ㅇ</a:t>
            </a:r>
            <a:r>
              <a:rPr lang="ko-KR" altLang="en-US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 결과</a:t>
            </a:r>
            <a:endParaRPr lang="en-US" altLang="ko-KR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b="1" spc="-60" dirty="0" err="1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ㅇ</a:t>
            </a:r>
            <a:r>
              <a:rPr lang="ko-KR" altLang="en-US" b="1" spc="-60" dirty="0">
                <a:solidFill>
                  <a:srgbClr val="4C4C4E"/>
                </a:solidFill>
                <a:latin typeface="맑은 고딕" panose="020B0503020000020004" pitchFamily="50" charset="-127"/>
                <a:cs typeface="Malgun Gothic"/>
              </a:rPr>
              <a:t> 향후 개선점 및 기대효과</a:t>
            </a:r>
            <a:endParaRPr lang="en-US" altLang="ko-KR" b="1" spc="-60" dirty="0">
              <a:solidFill>
                <a:srgbClr val="4C4C4E"/>
              </a:solidFill>
              <a:latin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9415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666</Words>
  <Application>Microsoft Office PowerPoint</Application>
  <PresentationFormat>화면 슬라이드 쇼(4:3)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HY목각파임B</vt:lpstr>
      <vt:lpstr>맑은 고딕</vt:lpstr>
      <vt:lpstr>Arial</vt:lpstr>
      <vt:lpstr>Calibri</vt:lpstr>
      <vt:lpstr>Calibri Light</vt:lpstr>
      <vt:lpstr>Open Sans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Ent(최현준/한다운)</dc:creator>
  <cp:lastModifiedBy>v</cp:lastModifiedBy>
  <cp:revision>46</cp:revision>
  <dcterms:created xsi:type="dcterms:W3CDTF">2021-04-29T00:08:55Z</dcterms:created>
  <dcterms:modified xsi:type="dcterms:W3CDTF">2021-05-12T05:01:25Z</dcterms:modified>
</cp:coreProperties>
</file>