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96" r:id="rId2"/>
    <p:sldId id="443" r:id="rId3"/>
    <p:sldId id="468" r:id="rId4"/>
    <p:sldId id="469" r:id="rId5"/>
    <p:sldId id="471" r:id="rId6"/>
    <p:sldId id="470" r:id="rId7"/>
    <p:sldId id="489" r:id="rId8"/>
    <p:sldId id="499" r:id="rId9"/>
    <p:sldId id="500" r:id="rId10"/>
    <p:sldId id="501" r:id="rId11"/>
    <p:sldId id="503" r:id="rId12"/>
    <p:sldId id="504" r:id="rId13"/>
    <p:sldId id="505" r:id="rId14"/>
    <p:sldId id="474" r:id="rId15"/>
    <p:sldId id="476" r:id="rId16"/>
    <p:sldId id="492" r:id="rId17"/>
    <p:sldId id="498" r:id="rId18"/>
    <p:sldId id="494" r:id="rId19"/>
    <p:sldId id="4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640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BC5"/>
    <a:srgbClr val="EEE1C5"/>
    <a:srgbClr val="03B585"/>
    <a:srgbClr val="E2F0D9"/>
    <a:srgbClr val="2D76A3"/>
    <a:srgbClr val="235D81"/>
    <a:srgbClr val="286890"/>
    <a:srgbClr val="028C68"/>
    <a:srgbClr val="03A178"/>
    <a:srgbClr val="AFD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9779" autoAdjust="0"/>
  </p:normalViewPr>
  <p:slideViewPr>
    <p:cSldViewPr snapToGrid="0" showGuides="1">
      <p:cViewPr varScale="1">
        <p:scale>
          <a:sx n="103" d="100"/>
          <a:sy n="103" d="100"/>
        </p:scale>
        <p:origin x="900" y="114"/>
      </p:cViewPr>
      <p:guideLst>
        <p:guide orient="horz" pos="640"/>
        <p:guide orient="horz" pos="39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8044"/>
    </p:cViewPr>
  </p:sorterViewPr>
  <p:notesViewPr>
    <p:cSldViewPr snapToGrid="0" showGuides="1">
      <p:cViewPr varScale="1">
        <p:scale>
          <a:sx n="81" d="100"/>
          <a:sy n="81" d="100"/>
        </p:scale>
        <p:origin x="30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7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E75EB-062A-41B7-215D-4CA066F28355}"/>
              </a:ext>
            </a:extLst>
          </p:cNvPr>
          <p:cNvSpPr/>
          <p:nvPr userDrawn="1"/>
        </p:nvSpPr>
        <p:spPr>
          <a:xfrm>
            <a:off x="3799958" y="2164080"/>
            <a:ext cx="8392041" cy="3703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A16FD2-16A5-C59D-35DF-82452175F1AF}"/>
              </a:ext>
            </a:extLst>
          </p:cNvPr>
          <p:cNvSpPr/>
          <p:nvPr userDrawn="1"/>
        </p:nvSpPr>
        <p:spPr>
          <a:xfrm>
            <a:off x="3799959" y="4373880"/>
            <a:ext cx="512961" cy="1493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3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2454E0-C465-C9AE-D878-4E499356FF98}"/>
              </a:ext>
            </a:extLst>
          </p:cNvPr>
          <p:cNvSpPr/>
          <p:nvPr userDrawn="1"/>
        </p:nvSpPr>
        <p:spPr>
          <a:xfrm>
            <a:off x="3799958" y="2164080"/>
            <a:ext cx="8392041" cy="3703320"/>
          </a:xfrm>
          <a:prstGeom prst="rect">
            <a:avLst/>
          </a:prstGeom>
          <a:solidFill>
            <a:srgbClr val="AABB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2338C8-594C-80B6-CFC3-6DE0D7B9AA35}"/>
              </a:ext>
            </a:extLst>
          </p:cNvPr>
          <p:cNvSpPr/>
          <p:nvPr userDrawn="1"/>
        </p:nvSpPr>
        <p:spPr>
          <a:xfrm>
            <a:off x="3799959" y="4373880"/>
            <a:ext cx="512961" cy="1493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19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37E18A-62BA-9ED0-E3AA-165617243FF6}"/>
              </a:ext>
            </a:extLst>
          </p:cNvPr>
          <p:cNvSpPr/>
          <p:nvPr userDrawn="1"/>
        </p:nvSpPr>
        <p:spPr>
          <a:xfrm>
            <a:off x="3799958" y="2164080"/>
            <a:ext cx="8392041" cy="3703320"/>
          </a:xfrm>
          <a:prstGeom prst="rect">
            <a:avLst/>
          </a:prstGeom>
          <a:solidFill>
            <a:srgbClr val="EEE1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45ABEC-791D-D4A2-F234-C255D659DCF0}"/>
              </a:ext>
            </a:extLst>
          </p:cNvPr>
          <p:cNvSpPr/>
          <p:nvPr userDrawn="1"/>
        </p:nvSpPr>
        <p:spPr>
          <a:xfrm>
            <a:off x="3799959" y="4373880"/>
            <a:ext cx="512961" cy="1493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57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183533-5496-2083-CE5F-B858496294F5}"/>
              </a:ext>
            </a:extLst>
          </p:cNvPr>
          <p:cNvSpPr/>
          <p:nvPr userDrawn="1"/>
        </p:nvSpPr>
        <p:spPr>
          <a:xfrm>
            <a:off x="807721" y="1722363"/>
            <a:ext cx="11384280" cy="2268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E3FA9B-78E1-F811-9173-900553E5CCE4}"/>
              </a:ext>
            </a:extLst>
          </p:cNvPr>
          <p:cNvSpPr/>
          <p:nvPr userDrawn="1"/>
        </p:nvSpPr>
        <p:spPr>
          <a:xfrm>
            <a:off x="807721" y="3101097"/>
            <a:ext cx="365759" cy="890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45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5F8D-DB4A-9042-1AFA-2928B8EC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4494148" cy="47857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30000"/>
              </a:lnSpc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264637" y="6534846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72701D-593C-B3AA-227E-A35970AAF808}"/>
              </a:ext>
            </a:extLst>
          </p:cNvPr>
          <p:cNvSpPr/>
          <p:nvPr userDrawn="1"/>
        </p:nvSpPr>
        <p:spPr>
          <a:xfrm>
            <a:off x="3799958" y="2164080"/>
            <a:ext cx="8392041" cy="3703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384AF-AD7A-038F-7336-29F7AD5037DE}"/>
              </a:ext>
            </a:extLst>
          </p:cNvPr>
          <p:cNvSpPr/>
          <p:nvPr userDrawn="1"/>
        </p:nvSpPr>
        <p:spPr>
          <a:xfrm>
            <a:off x="3799959" y="4373880"/>
            <a:ext cx="512961" cy="1493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50" r:id="rId4"/>
    <p:sldLayoutId id="2147483663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youtu.be/F4KwH3iUoL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youtu.be/ga0GdO-Vmm4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youtu.be/uRxiRkiKIh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9B4FA56-5E7A-6259-72D3-B1E77F05289D}"/>
              </a:ext>
            </a:extLst>
          </p:cNvPr>
          <p:cNvSpPr txBox="1"/>
          <p:nvPr/>
        </p:nvSpPr>
        <p:spPr>
          <a:xfrm>
            <a:off x="8276253" y="3863962"/>
            <a:ext cx="3184227" cy="183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손 현 석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Tel: 010-9144-2948</a:t>
            </a:r>
          </a:p>
          <a:p>
            <a:pPr algn="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Email: snrnakat@naver.com</a:t>
            </a:r>
          </a:p>
          <a:p>
            <a:pPr algn="r">
              <a:lnSpc>
                <a:spcPct val="130000"/>
              </a:lnSpc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Github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hyeonseok0912</a:t>
            </a:r>
          </a:p>
          <a:p>
            <a:pPr algn="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Blog: https://blog.naver.com/snrnakat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57CD66-874B-4BE3-B6D2-79691CE14FCB}"/>
              </a:ext>
            </a:extLst>
          </p:cNvPr>
          <p:cNvGrpSpPr/>
          <p:nvPr/>
        </p:nvGrpSpPr>
        <p:grpSpPr>
          <a:xfrm>
            <a:off x="813038" y="855528"/>
            <a:ext cx="7314962" cy="1055907"/>
            <a:chOff x="813038" y="790545"/>
            <a:chExt cx="7314962" cy="1055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4AAEBD-B4BA-41BB-9A1C-AB0E22EFD57A}"/>
                </a:ext>
              </a:extLst>
            </p:cNvPr>
            <p:cNvSpPr txBox="1"/>
            <p:nvPr/>
          </p:nvSpPr>
          <p:spPr>
            <a:xfrm>
              <a:off x="813038" y="1200121"/>
              <a:ext cx="7314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끊임없이 성장하는 개발자</a:t>
              </a:r>
              <a:endPara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E403F4-D701-4C47-90E2-E922CF8A4FA8}"/>
                </a:ext>
              </a:extLst>
            </p:cNvPr>
            <p:cNvSpPr txBox="1"/>
            <p:nvPr/>
          </p:nvSpPr>
          <p:spPr>
            <a:xfrm>
              <a:off x="813038" y="790545"/>
              <a:ext cx="3499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PORTFOLIO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1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16983" y="1329169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8EDC6-8F53-AACB-A9CB-0CA31C8C6625}"/>
              </a:ext>
            </a:extLst>
          </p:cNvPr>
          <p:cNvSpPr txBox="1"/>
          <p:nvPr/>
        </p:nvSpPr>
        <p:spPr>
          <a:xfrm>
            <a:off x="6966619" y="5085411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 프로젝트 화면 흐름도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C73B8-1F29-06EF-DF11-9328AA5AA4F2}"/>
              </a:ext>
            </a:extLst>
          </p:cNvPr>
          <p:cNvSpPr txBox="1"/>
          <p:nvPr/>
        </p:nvSpPr>
        <p:spPr>
          <a:xfrm>
            <a:off x="716983" y="1667723"/>
            <a:ext cx="5020877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보시는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것은 실무 프로젝트의 화면 흐름도 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첫번째 기능으로는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사용자가 선택한 지역의 전력 사용량을 표출해주고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시각적인 표현을 위해 범례 또한 구현하는 것입니다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두번째 기능으로는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 저장되어 있는 정보 외에도 사용자가 새로운 데이터 파일에 대해서도 볼 수 있도록 데이터베이스에 정보를 저장할 수 있도록 파일 업로드 기능을 구현합니다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마지막으로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세번째 기능은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도별 전력 사용량을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차트화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및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테이블화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시켜서 단순한 숫자의 나열일 때 떨어질 수 있는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가독성을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높여 사용자들에게 편의성을 제공해 주는 것입니다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기능에 대한 시연 영상입니다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지도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https://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youtu.be/ga0GdO-Vmm4</a:t>
            </a:r>
            <a:endParaRPr lang="en-US" altLang="ko-KR" sz="12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 업로드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https://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youtu.be/F4KwH3iUoLs</a:t>
            </a:r>
            <a:endParaRPr lang="en-US" altLang="ko-KR" sz="12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통계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/>
              </a:rPr>
              <a:t>https://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/>
              </a:rPr>
              <a:t>youtu.be/uRxiRkiKIhw</a:t>
            </a: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9808E-908B-A57B-6AD0-168981CDD6C2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520" y="2423394"/>
            <a:ext cx="5840140" cy="266201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F6959B-90A5-A445-0231-97A04EBB3E40}"/>
              </a:ext>
            </a:extLst>
          </p:cNvPr>
          <p:cNvGrpSpPr/>
          <p:nvPr/>
        </p:nvGrpSpPr>
        <p:grpSpPr>
          <a:xfrm>
            <a:off x="6049520" y="1329169"/>
            <a:ext cx="5977890" cy="1000450"/>
            <a:chOff x="313882" y="3181145"/>
            <a:chExt cx="11551327" cy="1888272"/>
          </a:xfrm>
        </p:grpSpPr>
        <p:pic>
          <p:nvPicPr>
            <p:cNvPr id="13" name="그림 12" descr="텍스트, 스크린샷, 지도이(가) 표시된 사진&#10;&#10;자동 생성된 설명">
              <a:extLst>
                <a:ext uri="{FF2B5EF4-FFF2-40B4-BE49-F238E27FC236}">
                  <a16:creationId xmlns:a16="http://schemas.microsoft.com/office/drawing/2014/main" id="{61EF49D9-6CA5-0A01-DB4B-84610256A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6"/>
            <a:stretch/>
          </p:blipFill>
          <p:spPr>
            <a:xfrm>
              <a:off x="313882" y="3186127"/>
              <a:ext cx="3751969" cy="1883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 descr="텍스트, 스크린샷, 지도이(가) 표시된 사진&#10;&#10;자동 생성된 설명">
              <a:extLst>
                <a:ext uri="{FF2B5EF4-FFF2-40B4-BE49-F238E27FC236}">
                  <a16:creationId xmlns:a16="http://schemas.microsoft.com/office/drawing/2014/main" id="{757124BA-6B78-7D8F-E0CF-4FD479E19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/>
            <a:stretch/>
          </p:blipFill>
          <p:spPr>
            <a:xfrm>
              <a:off x="4159381" y="3181146"/>
              <a:ext cx="3741577" cy="18780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 descr="텍스트, 소프트웨어, 멀티미디어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B0560568-0E49-4341-4509-9B1573F39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2"/>
            <a:stretch/>
          </p:blipFill>
          <p:spPr>
            <a:xfrm>
              <a:off x="8103315" y="3181145"/>
              <a:ext cx="3761894" cy="1888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621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F57C04-3663-4EB8-03B9-88E58C96F0BD}"/>
              </a:ext>
            </a:extLst>
          </p:cNvPr>
          <p:cNvSpPr txBox="1"/>
          <p:nvPr/>
        </p:nvSpPr>
        <p:spPr>
          <a:xfrm>
            <a:off x="716983" y="946348"/>
            <a:ext cx="444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시 어려웠던 부분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(1)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CBD281-857B-9C08-CEC5-1AB2B7129DE6}"/>
              </a:ext>
            </a:extLst>
          </p:cNvPr>
          <p:cNvGrpSpPr/>
          <p:nvPr/>
        </p:nvGrpSpPr>
        <p:grpSpPr>
          <a:xfrm>
            <a:off x="716983" y="1415608"/>
            <a:ext cx="5020877" cy="5186290"/>
            <a:chOff x="716983" y="1857464"/>
            <a:chExt cx="5020877" cy="18143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343E50-35E5-D0A8-0085-E46613DFC8BE}"/>
                </a:ext>
              </a:extLst>
            </p:cNvPr>
            <p:cNvSpPr txBox="1"/>
            <p:nvPr/>
          </p:nvSpPr>
          <p:spPr>
            <a:xfrm>
              <a:off x="716983" y="1954368"/>
              <a:ext cx="5020877" cy="17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우측 코드는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옵션바에서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시도를 선택하면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시도값을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AJAX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통해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Controller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보내주고 해당 시도 이름값을 가진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시군구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데이터 값을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map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형식으로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 보내주고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에서는 그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시군구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값을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json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형식으로 받아 사용하는 것입니다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하지만 해당 부분을 개발할 때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시군구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데이터 값을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map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형식으로 받아내는 것까지는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System.print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문을 통해 확인했으나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계속해서 웹 상에서 우측 이미지와 같이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시군구의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이름이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???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뜨는 것이 문제였습니다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이는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json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으로 받을 때 문제가 발생한 것이었고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 부분을 해결하기 위해 처음에는 언어가 맞지 않아서 그런가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싶어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controller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등 맞춰줄 수 있는 모든 부분에 대해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charset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을 모두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UTF_8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맞춰주었습니다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하지만 문제는 해결되지 않았습니다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endPara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이번에는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controlle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에서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map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형식을 다시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json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타입으로 변환해서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보내주는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Jackson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Gson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librar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도 활용했습니다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하지만 여전히 해당 문제는 해결되지 않았습니다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 문제를 해결하기 위해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구글링을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계속 했고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Spring MVC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 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@Controller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요청을 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내기 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위해 필요한 </a:t>
              </a:r>
              <a:r>
                <a:rPr lang="en-US" altLang="ko-KR" sz="1100" kern="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HandlerMapping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과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HandlerAdapter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bean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으로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등록하고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이렇게 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등록된 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bean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 의해 요청 </a:t>
              </a:r>
              <a:r>
                <a:rPr lang="en-US" altLang="ko-KR" sz="1100" kern="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url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과 컨트롤러를 매칭할 수 있다는 사실을 발견했습니다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그래서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pom.xml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파일에 아래 문구를 추가해주고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나니 정상적으로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json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데이터를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???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 아닌 정상적인 값으로 받을 수 있었습니다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A77D4B-4E93-F5FE-85A7-82C7C5358183}"/>
                </a:ext>
              </a:extLst>
            </p:cNvPr>
            <p:cNvSpPr txBox="1"/>
            <p:nvPr/>
          </p:nvSpPr>
          <p:spPr>
            <a:xfrm>
              <a:off x="716983" y="1857464"/>
              <a:ext cx="4007537" cy="9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JSON data type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에서의 문제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56D229-F05B-565C-7E2B-36DB19B9D12B}"/>
              </a:ext>
            </a:extLst>
          </p:cNvPr>
          <p:cNvSpPr txBox="1"/>
          <p:nvPr/>
        </p:nvSpPr>
        <p:spPr>
          <a:xfrm>
            <a:off x="6893150" y="5171734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 프로젝트 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AJAX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통신 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D8F6-55BB-2DFA-F085-7BE1AF8EC143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7" y="1415609"/>
            <a:ext cx="4394851" cy="363987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096" y="2716206"/>
            <a:ext cx="2701439" cy="13482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972" y="3361697"/>
            <a:ext cx="831188" cy="70273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152" y="6284730"/>
            <a:ext cx="2101398" cy="3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16983" y="946348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시 어려웠던 부분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(2)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8EDC6-8F53-AACB-A9CB-0CA31C8C6625}"/>
              </a:ext>
            </a:extLst>
          </p:cNvPr>
          <p:cNvSpPr txBox="1"/>
          <p:nvPr/>
        </p:nvSpPr>
        <p:spPr>
          <a:xfrm>
            <a:off x="6966619" y="6250276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포트 번호 불일치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C73B8-1F29-06EF-DF11-9328AA5AA4F2}"/>
              </a:ext>
            </a:extLst>
          </p:cNvPr>
          <p:cNvSpPr txBox="1"/>
          <p:nvPr/>
        </p:nvSpPr>
        <p:spPr>
          <a:xfrm>
            <a:off x="716983" y="1583369"/>
            <a:ext cx="5020877" cy="446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다음은 지도의 좌표 클릭 시 해당 부분의 </a:t>
            </a:r>
            <a:r>
              <a:rPr lang="ko-KR" altLang="en-US" sz="11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좌표값을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통한 지역 이름과 해당 지역의 전력사용량을 나타내는 팝업 기능을 개발할 때 발생한 문제입니다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여기서 발생한 문제는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충돌이었는데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보안을 강화하기 위해 다른 출처의 정보는 막기 위해 존재하는 </a:t>
            </a:r>
            <a:r>
              <a:rPr lang="ko-KR" altLang="en-US" sz="11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스템이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바로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였습니다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 저는 기존에 이러한 개념을 알지 못했던 상태였습니다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en-US" altLang="ko-KR" sz="11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Geoserver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port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번호는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8080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이고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 프로젝트의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port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번호는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이었기 때문에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포트에서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8080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포트의 정보를 가져오려고 할 때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충돌이 났었습니다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해결하기 위해 서버측 에서 허용할 출처를 헤더의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Access – Control – Allow – Origin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기입해주었습니다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 이 방법으로 해결되지 않았고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다른 방법을 시도해보기로 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이번에는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proxy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서버를 이용해 모든 출처를 허용해주는 것으로 해결해보려고 했으나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역시 </a:t>
            </a:r>
            <a:r>
              <a:rPr lang="en-US" altLang="ko-KR" sz="11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geoserver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값을 가져오는데 실패했습니다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제가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문제를 해결한 방법은 다음과 같습니다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:\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apache-tomcat-9.0.84\webapps\geoserver\WEB-INF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내에 있는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web.xml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파일에서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대해 허용해 주게끔 코드를 변경해 주었고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충돌을 해결할 수 있었습니다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9808E-908B-A57B-6AD0-168981CDD6C2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25" y="959598"/>
            <a:ext cx="3990610" cy="22398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155" y="959597"/>
            <a:ext cx="3359588" cy="19264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525" y="3199410"/>
            <a:ext cx="3990610" cy="14535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135" y="2886074"/>
            <a:ext cx="2189608" cy="3133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9208" y="5297077"/>
            <a:ext cx="3300219" cy="7526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131" y="4268703"/>
            <a:ext cx="2476846" cy="4382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67790" y="4420088"/>
            <a:ext cx="58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=</a:t>
            </a:r>
            <a:endParaRPr lang="ko-KR" altLang="en-US" sz="6000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8349410" y="4706914"/>
            <a:ext cx="127081" cy="560710"/>
          </a:xfrm>
          <a:prstGeom prst="line">
            <a:avLst/>
          </a:prstGeom>
          <a:ln w="412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7849" y="3347498"/>
            <a:ext cx="2347215" cy="14462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A8EDC6-8F53-AACB-A9CB-0CA31C8C6625}"/>
              </a:ext>
            </a:extLst>
          </p:cNvPr>
          <p:cNvSpPr txBox="1"/>
          <p:nvPr/>
        </p:nvSpPr>
        <p:spPr>
          <a:xfrm>
            <a:off x="10030414" y="4795316"/>
            <a:ext cx="1799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web.xml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 코드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77D4B-4E93-F5FE-85A7-82C7C5358183}"/>
              </a:ext>
            </a:extLst>
          </p:cNvPr>
          <p:cNvSpPr txBox="1"/>
          <p:nvPr/>
        </p:nvSpPr>
        <p:spPr>
          <a:xfrm>
            <a:off x="716983" y="1340857"/>
            <a:ext cx="400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CORS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충돌 문제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0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E685A0-46EC-ABB1-E7F2-9108D6C90D63}"/>
              </a:ext>
            </a:extLst>
          </p:cNvPr>
          <p:cNvSpPr/>
          <p:nvPr/>
        </p:nvSpPr>
        <p:spPr>
          <a:xfrm>
            <a:off x="1026833" y="1607820"/>
            <a:ext cx="4162387" cy="4297680"/>
          </a:xfrm>
          <a:prstGeom prst="roundRect">
            <a:avLst>
              <a:gd name="adj" fmla="val 94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883777" y="1013047"/>
            <a:ext cx="380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느낀 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회고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AACF9-87AD-F55E-8210-56D118569266}"/>
              </a:ext>
            </a:extLst>
          </p:cNvPr>
          <p:cNvSpPr/>
          <p:nvPr/>
        </p:nvSpPr>
        <p:spPr>
          <a:xfrm>
            <a:off x="1073505" y="1607820"/>
            <a:ext cx="4069042" cy="4249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 프로젝트는 게시판을 만들면서 배웠던 것 외에 처음 접하는 라이브러리나 툴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프로그램들로 진행되면서 다양한 경험을 쌓을 수 있었는데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배운 점이 많아 만족스러웠습니다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우선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사용에 있어 많은 어려움을 겪었는데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지리 정보를 가지고 있는 칼럼에서 좌표를 뽑아내기 위해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함수 </a:t>
            </a:r>
            <a:r>
              <a:rPr lang="en-US" altLang="ko-KR" sz="11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Geom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다루면서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ST_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함수에 대해서 공부해볼 수 있는 계기가 되었으며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DB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데이터 값들을 받아오는 과정에서 테이블 간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join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기능을 </a:t>
            </a:r>
            <a:r>
              <a:rPr lang="ko-KR" altLang="en-US" sz="11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썼을때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오래 걸렸기에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해결하기 위해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materialized view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쓰면서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Select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 처리 시간을 단축시키기 위해 고민 하는 데 많은 시간을 할애해보면서 프로젝트의 보여지는 기능 뿐 아니라 처리 속도와 데이터의 효율화 또한 중요하다는 것을 느끼게 되었습니다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그리고 파일 업로드 과정에서 </a:t>
            </a:r>
            <a:r>
              <a:rPr lang="en-US" altLang="ko-KR" sz="11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pagesize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지정해주면서 대용량 데이터를 처리하는데 있어 속도와 안정성을 올리기 위한 고민도 해볼 수 있었습니다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마지막으로 직접 개발 계획서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보고서를 만들어보면서 프로그래밍을 </a:t>
            </a:r>
            <a:r>
              <a:rPr lang="ko-KR" altLang="en-US" sz="11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하는데에는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문서 작업에 대한 경험을 해볼 수 있었습니다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CAC19-662E-3EB2-1D81-502B4721363A}"/>
              </a:ext>
            </a:extLst>
          </p:cNvPr>
          <p:cNvSpPr txBox="1"/>
          <p:nvPr/>
        </p:nvSpPr>
        <p:spPr>
          <a:xfrm>
            <a:off x="6734628" y="5423059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 프로젝트 보고서 중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F7F70-3154-A79B-3C79-7679DDDD377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722543" y="1351601"/>
            <a:ext cx="6030112" cy="3773203"/>
            <a:chOff x="5952094" y="1243422"/>
            <a:chExt cx="6030112" cy="377320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2094" y="1314722"/>
              <a:ext cx="3015056" cy="370190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7150" y="1243422"/>
              <a:ext cx="3015056" cy="3773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6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312857" cy="478578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영수증을 부탁해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2774D-D6A5-8059-ADD6-FA956468FBB4}"/>
              </a:ext>
            </a:extLst>
          </p:cNvPr>
          <p:cNvSpPr txBox="1"/>
          <p:nvPr/>
        </p:nvSpPr>
        <p:spPr>
          <a:xfrm>
            <a:off x="680884" y="1259564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프로젝트 기본정보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E434B4-39E6-972D-90B7-07ED0304FC81}"/>
              </a:ext>
            </a:extLst>
          </p:cNvPr>
          <p:cNvGrpSpPr/>
          <p:nvPr/>
        </p:nvGrpSpPr>
        <p:grpSpPr>
          <a:xfrm>
            <a:off x="6965924" y="1423670"/>
            <a:ext cx="4005943" cy="4263298"/>
            <a:chOff x="6965924" y="1423670"/>
            <a:chExt cx="4005943" cy="42632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0805EC-7AC5-5AB0-FDC1-518D11E3D878}"/>
                </a:ext>
              </a:extLst>
            </p:cNvPr>
            <p:cNvSpPr/>
            <p:nvPr/>
          </p:nvSpPr>
          <p:spPr>
            <a:xfrm>
              <a:off x="7038454" y="1423670"/>
              <a:ext cx="3860883" cy="401066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2F780F-6406-3FC0-6F7A-770CBBC5FDDA}"/>
                </a:ext>
              </a:extLst>
            </p:cNvPr>
            <p:cNvSpPr txBox="1"/>
            <p:nvPr/>
          </p:nvSpPr>
          <p:spPr>
            <a:xfrm>
              <a:off x="6965924" y="5440747"/>
              <a:ext cx="4005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defRPr>
              </a:lvl1pPr>
            </a:lstStyle>
            <a:p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[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시스템 속도 테스트 화면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]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FC0D257B-33FB-BE07-4522-020F475E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63392"/>
              </p:ext>
            </p:extLst>
          </p:nvPr>
        </p:nvGraphicFramePr>
        <p:xfrm>
          <a:off x="923495" y="1680740"/>
          <a:ext cx="4762878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029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3270849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영수증을 부탁해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2021.09~2021.12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소비 기한을 사용하여 식품을 관리하는 서비스를 제공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불필요한 지출 및 식품 폐기물 감소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 추출 및 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OCR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전처리 담당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882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7BC355-4A48-49F4-9D28-E9FA71BBBFA8}"/>
              </a:ext>
            </a:extLst>
          </p:cNvPr>
          <p:cNvSpPr txBox="1"/>
          <p:nvPr/>
        </p:nvSpPr>
        <p:spPr>
          <a:xfrm>
            <a:off x="680884" y="4042475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주요사항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8B42-657D-52D0-3991-1D6CA2935597}"/>
              </a:ext>
            </a:extLst>
          </p:cNvPr>
          <p:cNvSpPr txBox="1"/>
          <p:nvPr/>
        </p:nvSpPr>
        <p:spPr>
          <a:xfrm>
            <a:off x="819150" y="4381029"/>
            <a:ext cx="5553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형식의 파일을 사용하여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DataBase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구축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보관 방법에 따라 실온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냉장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나눔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영수증에서 텍스트를 추출하기 위해 광학 문자 인식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(OCR)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프로그램 사용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기능의 정확도를 높이기 위해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Grayscale,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이진화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기울기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보정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Jtessboxeditor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시스템의 작업 속도 향상을 위해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imagecrop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기능을 추가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939B0-F99D-255A-4B03-A4D8078C48E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603" y="1511437"/>
            <a:ext cx="3789410" cy="38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/>
              <a:t>영수증을 부탁해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BAEE6-5C66-4EA1-A596-3C1FB90628F9}"/>
              </a:ext>
            </a:extLst>
          </p:cNvPr>
          <p:cNvSpPr txBox="1"/>
          <p:nvPr/>
        </p:nvSpPr>
        <p:spPr>
          <a:xfrm>
            <a:off x="796630" y="1207007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기술 스택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96630" y="3120326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E5A7-6692-8235-DD04-CAF66F4F367B}"/>
              </a:ext>
            </a:extLst>
          </p:cNvPr>
          <p:cNvSpPr txBox="1"/>
          <p:nvPr/>
        </p:nvSpPr>
        <p:spPr>
          <a:xfrm>
            <a:off x="1097078" y="3507810"/>
            <a:ext cx="5200650" cy="150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국내에서는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년부터 유통기한이 아닌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소비기한을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표시합니다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소비기한은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보관 조건을 지키면서 식품을 소비하면 안전에 이상이 없는 기한을 의미합니다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저희는 이런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소비기한을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사용하여 식품을 관리하는 서비스를 제공함으로써 불필요하게 버려지는 식품 폐기물과 음식물 쓰레기를 줄이고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보관 기간이 길어짐에 따라 불필요한 지출 또한 최소화하는 것을 목표로 개발을 진행하였습니다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626A2-2A76-89F1-1032-727F60895AA2}"/>
              </a:ext>
            </a:extLst>
          </p:cNvPr>
          <p:cNvSpPr txBox="1"/>
          <p:nvPr/>
        </p:nvSpPr>
        <p:spPr>
          <a:xfrm>
            <a:off x="1097078" y="1523763"/>
            <a:ext cx="2817697" cy="146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Kotlin</a:t>
            </a:r>
            <a:endParaRPr lang="en-US" altLang="ko-KR" sz="14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Android Studio</a:t>
            </a:r>
          </a:p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Data Format(</a:t>
            </a:r>
            <a:r>
              <a:rPr lang="en-US" altLang="ko-KR" sz="14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</a:t>
            </a:r>
            <a:r>
              <a:rPr lang="en-US" altLang="ko-KR" sz="14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 CV</a:t>
            </a:r>
          </a:p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OCR(Optical Character </a:t>
            </a:r>
            <a:r>
              <a:rPr lang="en-US" altLang="ko-KR" sz="14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Recognition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7342FA-F93A-1280-70B1-F178CFA758D8}"/>
              </a:ext>
            </a:extLst>
          </p:cNvPr>
          <p:cNvGrpSpPr/>
          <p:nvPr/>
        </p:nvGrpSpPr>
        <p:grpSpPr>
          <a:xfrm>
            <a:off x="7088979" y="1207007"/>
            <a:ext cx="4005943" cy="4263298"/>
            <a:chOff x="6965924" y="1423670"/>
            <a:chExt cx="4005943" cy="426329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A26F0C-6286-5B25-A357-ABEFB754B5E5}"/>
                </a:ext>
              </a:extLst>
            </p:cNvPr>
            <p:cNvSpPr/>
            <p:nvPr/>
          </p:nvSpPr>
          <p:spPr>
            <a:xfrm>
              <a:off x="7038454" y="1423670"/>
              <a:ext cx="3860883" cy="401066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0E3C35-BAA6-B067-8969-7D3AB8C0B842}"/>
                </a:ext>
              </a:extLst>
            </p:cNvPr>
            <p:cNvSpPr txBox="1"/>
            <p:nvPr/>
          </p:nvSpPr>
          <p:spPr>
            <a:xfrm>
              <a:off x="6965924" y="5440747"/>
              <a:ext cx="4005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defRPr>
              </a:lvl1pPr>
            </a:lstStyle>
            <a:p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[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8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영부 </a:t>
              </a:r>
              <a:r>
                <a:rPr lang="ko-KR" altLang="en-US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앱</a:t>
              </a:r>
              <a:r>
                <a:rPr lang="ko-KR" altLang="en-US" dirty="0" err="1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서비스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UI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화면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]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8A53A73-9CB0-94C0-06A0-F55B786F5A0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4" y="1281535"/>
            <a:ext cx="2914112" cy="38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8" y="334209"/>
            <a:ext cx="5321161" cy="478578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영수증을 부탁해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57C04-3663-4EB8-03B9-88E58C96F0BD}"/>
              </a:ext>
            </a:extLst>
          </p:cNvPr>
          <p:cNvSpPr txBox="1"/>
          <p:nvPr/>
        </p:nvSpPr>
        <p:spPr>
          <a:xfrm>
            <a:off x="716983" y="946348"/>
            <a:ext cx="444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품질 시나리오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시스템의 작업 속도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초 이내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CBD281-857B-9C08-CEC5-1AB2B7129DE6}"/>
              </a:ext>
            </a:extLst>
          </p:cNvPr>
          <p:cNvGrpSpPr/>
          <p:nvPr/>
        </p:nvGrpSpPr>
        <p:grpSpPr>
          <a:xfrm>
            <a:off x="6069520" y="1284902"/>
            <a:ext cx="5020877" cy="2648820"/>
            <a:chOff x="716983" y="1857464"/>
            <a:chExt cx="5020877" cy="9266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343E50-35E5-D0A8-0085-E46613DFC8BE}"/>
                </a:ext>
              </a:extLst>
            </p:cNvPr>
            <p:cNvSpPr txBox="1"/>
            <p:nvPr/>
          </p:nvSpPr>
          <p:spPr>
            <a:xfrm>
              <a:off x="716983" y="1995963"/>
              <a:ext cx="5020877" cy="78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속도 측면에서의 요구사항을 만족시키기 위해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IMAGECROP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기능을 추가하였습니다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IMAGECROP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은 촬영한 이미지를 잘라서 원하는 부분만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OCR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의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INPUT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으로 사용하는 방법입니다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실제 </a:t>
              </a:r>
              <a:r>
                <a:rPr lang="ko-KR" altLang="en-US" sz="1200" kern="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테스를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진행한 결과 이미지를 자르지 않고 텍스트를 추출했을 때는 약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3000~4000MS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소요되었지만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필요한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부분의 이미지만 잘라서 텍스트를 추출했을 때는 약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2000MS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줄어든 것을 볼 수 있습니다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A77D4B-4E93-F5FE-85A7-82C7C5358183}"/>
                </a:ext>
              </a:extLst>
            </p:cNvPr>
            <p:cNvSpPr txBox="1"/>
            <p:nvPr/>
          </p:nvSpPr>
          <p:spPr>
            <a:xfrm>
              <a:off x="716983" y="1857464"/>
              <a:ext cx="400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IMAGECROP 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기능 추가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56D229-F05B-565C-7E2B-36DB19B9D12B}"/>
              </a:ext>
            </a:extLst>
          </p:cNvPr>
          <p:cNvSpPr txBox="1"/>
          <p:nvPr/>
        </p:nvSpPr>
        <p:spPr>
          <a:xfrm>
            <a:off x="1729323" y="5186193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영수증을 부탁해 코드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D8F6-55BB-2DFA-F085-7BE1AF8EC143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085FFC-261A-4D65-B6ED-D3523120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92" y="1369095"/>
            <a:ext cx="4476510" cy="16871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04AC81-0586-4F12-B9C5-CAD6D84A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92" y="3084797"/>
            <a:ext cx="3238514" cy="20868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5ADE8A-956E-4627-BAA7-2B2A91FFE9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841" r="26844"/>
          <a:stretch/>
        </p:blipFill>
        <p:spPr>
          <a:xfrm>
            <a:off x="6069520" y="3998557"/>
            <a:ext cx="4170734" cy="11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8" y="334209"/>
            <a:ext cx="6014581" cy="478578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영수증을 부탁해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16983" y="946348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시 어려웠던 부분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8EDC6-8F53-AACB-A9CB-0CA31C8C6625}"/>
              </a:ext>
            </a:extLst>
          </p:cNvPr>
          <p:cNvSpPr txBox="1"/>
          <p:nvPr/>
        </p:nvSpPr>
        <p:spPr>
          <a:xfrm>
            <a:off x="6966619" y="4986729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영수증을 부탁해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테스트 결과 이미지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C73B8-1F29-06EF-DF11-9328AA5AA4F2}"/>
              </a:ext>
            </a:extLst>
          </p:cNvPr>
          <p:cNvSpPr txBox="1"/>
          <p:nvPr/>
        </p:nvSpPr>
        <p:spPr>
          <a:xfrm>
            <a:off x="716983" y="1667723"/>
            <a:ext cx="502087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다음은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시 어려움을 겪었던 부분입니다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활용하여 영수증의 문자를 추출한 결과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추출된 문자의 정확도가 그리 높지 않았습니다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 저희의 목표는 정확도 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90%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이상이었기 때문에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요구사항을 만족시키기 위해 노력했습니다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먼저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기능의 정확도를 높이기 위해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Jtessboxeditor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사용하여 직접 학습 데이터를 만들어서 </a:t>
            </a:r>
            <a:r>
              <a:rPr lang="en-US" altLang="ko-KR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학습시켰습니다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기존의 </a:t>
            </a:r>
            <a:r>
              <a:rPr lang="en-US" altLang="ko-KR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기능이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최신화가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되어있어 오히려 정확도가 더 낮아지는 것을 볼 수 있었습니다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이에 저희는 이 외 방법인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Grayscale,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이진화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기울기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보정 방법 등을 통해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문자 </a:t>
            </a:r>
            <a:r>
              <a:rPr lang="ko-KR" altLang="en-US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추출시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정확도를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15%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가량 올릴 수 있었습니다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9808E-908B-A57B-6AD0-168981CDD6C2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90" y="1195608"/>
            <a:ext cx="6126199" cy="368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E685A0-46EC-ABB1-E7F2-9108D6C90D63}"/>
              </a:ext>
            </a:extLst>
          </p:cNvPr>
          <p:cNvSpPr/>
          <p:nvPr/>
        </p:nvSpPr>
        <p:spPr>
          <a:xfrm>
            <a:off x="1026833" y="1607820"/>
            <a:ext cx="4162387" cy="4297680"/>
          </a:xfrm>
          <a:prstGeom prst="roundRect">
            <a:avLst>
              <a:gd name="adj" fmla="val 94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영수증을 부탁해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883777" y="1013047"/>
            <a:ext cx="380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느낀 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회고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AACF9-87AD-F55E-8210-56D118569266}"/>
              </a:ext>
            </a:extLst>
          </p:cNvPr>
          <p:cNvSpPr/>
          <p:nvPr/>
        </p:nvSpPr>
        <p:spPr>
          <a:xfrm>
            <a:off x="1245626" y="1732050"/>
            <a:ext cx="3558541" cy="417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저희 조는 매주 수업이 끝난 이후 비대면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대면 회의를 통해 발표 당시 받은 피드백을 반영하여 개발 상황을 조정하였고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주차의 과제를 수행 및 역할 분담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각자 맡은 개발 진행 상황 브리핑 등을 수행하였습니다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또한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회의록 작성자를 지정하여 매주 회의했던 내용을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정리하고 각자의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진행상황을 한눈에 파악할 수 있도록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깃허브의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칸반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보드를 활용하였고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원활한 소통을 위해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카카오톡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단체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채팅방을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사용하여 의견 조율을 하였습니다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칸반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보드를 활용함으로써 서로 맡은 사항이 어디까지 진행되었는지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각자가 진행해야 할 과제가 무엇인지 잘 파악할 수 있었고 계획대로 개발이 큰 어려움 없이 잘 진행되었습니다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ko-KR" altLang="en-US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CAC19-662E-3EB2-1D81-502B4721363A}"/>
              </a:ext>
            </a:extLst>
          </p:cNvPr>
          <p:cNvSpPr txBox="1"/>
          <p:nvPr/>
        </p:nvSpPr>
        <p:spPr>
          <a:xfrm>
            <a:off x="6948051" y="5423059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영수증을 부탁해 프로젝트 </a:t>
            </a:r>
            <a:r>
              <a:rPr lang="ko-KR" altLang="en-US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단톡방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F7F70-3154-A79B-3C79-7679DDDD377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93" y="1607820"/>
            <a:ext cx="6510688" cy="29782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74ABCB7-5450-4C77-AA72-DC97488D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122" y="2723467"/>
            <a:ext cx="1364553" cy="22832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35622-09EF-06BF-7963-B17F319C3B24}"/>
              </a:ext>
            </a:extLst>
          </p:cNvPr>
          <p:cNvSpPr txBox="1"/>
          <p:nvPr/>
        </p:nvSpPr>
        <p:spPr>
          <a:xfrm>
            <a:off x="844820" y="650086"/>
            <a:ext cx="252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END</a:t>
            </a:r>
            <a:endParaRPr lang="ko-KR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8F0AD-BE7F-D77B-657D-165D69353E79}"/>
              </a:ext>
            </a:extLst>
          </p:cNvPr>
          <p:cNvSpPr txBox="1"/>
          <p:nvPr/>
        </p:nvSpPr>
        <p:spPr>
          <a:xfrm>
            <a:off x="8019594" y="3882131"/>
            <a:ext cx="348342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손 현 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Tel: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010-9144-2948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Email: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snrnakat@naver.com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Github: hyeonseok0912</a:t>
            </a:r>
          </a:p>
          <a:p>
            <a:pPr algn="r">
              <a:lnSpc>
                <a:spcPct val="13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Blog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https://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blog.naver.com/snrnakat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7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1179D43-58D7-4FD8-AF87-116B9D455DEB}"/>
              </a:ext>
            </a:extLst>
          </p:cNvPr>
          <p:cNvSpPr/>
          <p:nvPr/>
        </p:nvSpPr>
        <p:spPr>
          <a:xfrm>
            <a:off x="6966975" y="1738812"/>
            <a:ext cx="3637162" cy="3794760"/>
          </a:xfrm>
          <a:prstGeom prst="rect">
            <a:avLst/>
          </a:prstGeom>
          <a:solidFill>
            <a:srgbClr val="AABB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1B7FE8-77A5-4C8C-9053-2D0FEAA11844}"/>
              </a:ext>
            </a:extLst>
          </p:cNvPr>
          <p:cNvSpPr/>
          <p:nvPr/>
        </p:nvSpPr>
        <p:spPr>
          <a:xfrm>
            <a:off x="6980184" y="4390572"/>
            <a:ext cx="362593" cy="1143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BBFFE-D00A-4487-A3D8-046C563AE319}"/>
              </a:ext>
            </a:extLst>
          </p:cNvPr>
          <p:cNvSpPr txBox="1"/>
          <p:nvPr/>
        </p:nvSpPr>
        <p:spPr>
          <a:xfrm>
            <a:off x="7948977" y="2279832"/>
            <a:ext cx="25199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160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자기소개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indent="-2160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경험기술서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indent="-2160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기술 보유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indent="-2160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참여 프로젝트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indent="-2160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주요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포트폴리오</a:t>
            </a:r>
          </a:p>
          <a:p>
            <a:pPr lvl="1" indent="-2160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학원 실무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 indent="-2160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영수증을 부탁해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E2AC3-BF26-49AB-834B-CE8814B1ED51}"/>
              </a:ext>
            </a:extLst>
          </p:cNvPr>
          <p:cNvSpPr txBox="1"/>
          <p:nvPr/>
        </p:nvSpPr>
        <p:spPr>
          <a:xfrm>
            <a:off x="493553" y="456873"/>
            <a:ext cx="296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CONTENTS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3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자기소개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1A8A88-03B8-4FFC-AE1C-859DE75F4002}"/>
              </a:ext>
            </a:extLst>
          </p:cNvPr>
          <p:cNvGrpSpPr/>
          <p:nvPr/>
        </p:nvGrpSpPr>
        <p:grpSpPr>
          <a:xfrm>
            <a:off x="1432917" y="1106454"/>
            <a:ext cx="1829588" cy="2174226"/>
            <a:chOff x="1458906" y="1391932"/>
            <a:chExt cx="1829588" cy="217422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BC8E5F-2AAD-3932-417E-6DA8B63BA994}"/>
                </a:ext>
              </a:extLst>
            </p:cNvPr>
            <p:cNvSpPr/>
            <p:nvPr/>
          </p:nvSpPr>
          <p:spPr>
            <a:xfrm>
              <a:off x="1458906" y="1391932"/>
              <a:ext cx="1829588" cy="18295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2E74DD-D31F-C6BF-483E-EE295210E263}"/>
                </a:ext>
              </a:extLst>
            </p:cNvPr>
            <p:cNvSpPr txBox="1"/>
            <p:nvPr/>
          </p:nvSpPr>
          <p:spPr>
            <a:xfrm>
              <a:off x="1633126" y="3275950"/>
              <a:ext cx="1481147" cy="290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just">
                <a:lnSpc>
                  <a:spcPct val="130000"/>
                </a:lnSpc>
                <a:defRPr sz="1400" kern="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defRPr>
              </a:lvl1pPr>
            </a:lstStyle>
            <a:p>
              <a:pPr algn="ctr"/>
              <a:r>
                <a:rPr lang="en-US" altLang="ko-KR" sz="1100" dirty="0" smtClean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Son </a:t>
              </a:r>
              <a:r>
                <a:rPr lang="en-US" altLang="ko-KR" sz="1100" dirty="0" err="1" smtClean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Hyeon</a:t>
              </a:r>
              <a:r>
                <a:rPr lang="en-US" altLang="ko-KR" sz="1100" dirty="0" smtClean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en-US" altLang="ko-KR" sz="1100" dirty="0" err="1" smtClean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Seok</a:t>
              </a:r>
              <a:endPara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67A7C8-AA8C-4F95-8FBA-5BE0769C1293}"/>
              </a:ext>
            </a:extLst>
          </p:cNvPr>
          <p:cNvSpPr txBox="1"/>
          <p:nvPr/>
        </p:nvSpPr>
        <p:spPr>
          <a:xfrm>
            <a:off x="3806918" y="1341757"/>
            <a:ext cx="7052852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안녕하세요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 </a:t>
            </a:r>
            <a:r>
              <a:rPr lang="ko-KR" altLang="en-US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끊임없이 성장하는 개발자</a:t>
            </a:r>
            <a:endParaRPr lang="en-US" altLang="ko-KR" sz="320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32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손현석</a:t>
            </a:r>
            <a:r>
              <a:rPr lang="ko-KR" altLang="en-US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입니다</a:t>
            </a:r>
            <a:r>
              <a:rPr lang="en-US" altLang="ko-KR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en-US" altLang="ko-KR" sz="3200" spc="-150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9E0C2A-703C-3E50-1654-D69F6C2C7A9B}"/>
              </a:ext>
            </a:extLst>
          </p:cNvPr>
          <p:cNvGrpSpPr/>
          <p:nvPr/>
        </p:nvGrpSpPr>
        <p:grpSpPr>
          <a:xfrm>
            <a:off x="1432917" y="3620017"/>
            <a:ext cx="2814345" cy="2245700"/>
            <a:chOff x="1429995" y="3974581"/>
            <a:chExt cx="2814345" cy="22457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CDEA7E-2412-339C-29ED-80F2508862F9}"/>
                </a:ext>
              </a:extLst>
            </p:cNvPr>
            <p:cNvSpPr txBox="1"/>
            <p:nvPr/>
          </p:nvSpPr>
          <p:spPr>
            <a:xfrm>
              <a:off x="1429996" y="3974581"/>
              <a:ext cx="2352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다양한 인턴 및 프로젝트 경험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5694B2-D798-1EBE-2DFC-809DA370A342}"/>
                </a:ext>
              </a:extLst>
            </p:cNvPr>
            <p:cNvSpPr/>
            <p:nvPr/>
          </p:nvSpPr>
          <p:spPr>
            <a:xfrm>
              <a:off x="1429995" y="4207422"/>
              <a:ext cx="2814345" cy="2012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제조 및 항공 분야 회사에서의 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회의 인턴 경험을 통해 사회성과 효율성의 중요성에 대해 느끼고 체득했습니다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또한 앱 개발 프로젝트를 시작으로 위성 통신 프로그램을 거쳐 웹 개발 및 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API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연동 프로젝트까지 이어지는 다양한 경험을 통해 다양한 파트에 대한 관심과 그를 기반으로 한 역량을 지니고 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248699-D118-FE22-FB0A-FA4C7C313748}"/>
              </a:ext>
            </a:extLst>
          </p:cNvPr>
          <p:cNvGrpSpPr/>
          <p:nvPr/>
        </p:nvGrpSpPr>
        <p:grpSpPr>
          <a:xfrm>
            <a:off x="4804167" y="3574297"/>
            <a:ext cx="2814345" cy="2771551"/>
            <a:chOff x="4804167" y="3928861"/>
            <a:chExt cx="2814345" cy="277155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8CC58E-2B15-C190-275C-EB6B0204981E}"/>
                </a:ext>
              </a:extLst>
            </p:cNvPr>
            <p:cNvSpPr txBox="1"/>
            <p:nvPr/>
          </p:nvSpPr>
          <p:spPr>
            <a:xfrm>
              <a:off x="4804167" y="3928861"/>
              <a:ext cx="2352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교육 기관 이수를 통한 </a:t>
              </a:r>
              <a:r>
                <a:rPr lang="ko-KR" altLang="en-US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스텝업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119077-7917-2344-92BE-6791659A77F8}"/>
                </a:ext>
              </a:extLst>
            </p:cNvPr>
            <p:cNvSpPr/>
            <p:nvPr/>
          </p:nvSpPr>
          <p:spPr>
            <a:xfrm>
              <a:off x="4804167" y="4207422"/>
              <a:ext cx="2814345" cy="2492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대학 </a:t>
              </a:r>
              <a:r>
                <a:rPr lang="ko-KR" altLang="en-US" sz="12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전공때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했던 프로젝트 경험만으로는 다양한 기술 스택을 활용해보지 못해서 아쉽다 판단했습니다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그래서 개인 역량도 함양시키고 프로젝트도 더 해보고자 싶어서 독학과 동시에 교육기관을 알아보았습니다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마침내 국비지원 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JAVA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기반 </a:t>
              </a:r>
              <a:r>
                <a:rPr lang="ko-KR" altLang="en-US" sz="12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풀스택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개발자 과정을 통해 각종 언어와 프레임워크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기술 스택 등에 대해 익히면서 한층 더 개발자가 되기 위해 나아가는 중입니다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3DF296-D844-A3F6-3633-C1BD577FCF61}"/>
              </a:ext>
            </a:extLst>
          </p:cNvPr>
          <p:cNvGrpSpPr/>
          <p:nvPr/>
        </p:nvGrpSpPr>
        <p:grpSpPr>
          <a:xfrm>
            <a:off x="8287316" y="3612397"/>
            <a:ext cx="2814345" cy="2493385"/>
            <a:chOff x="8287316" y="3966961"/>
            <a:chExt cx="2814345" cy="24933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E9893-71C1-1D4A-750B-4F7B90BDFED0}"/>
                </a:ext>
              </a:extLst>
            </p:cNvPr>
            <p:cNvSpPr txBox="1"/>
            <p:nvPr/>
          </p:nvSpPr>
          <p:spPr>
            <a:xfrm>
              <a:off x="8287316" y="3966961"/>
              <a:ext cx="2352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항상 배우고 성장하려는 의지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8132AD-E08D-FB5A-A806-30E116DB8F2F}"/>
                </a:ext>
              </a:extLst>
            </p:cNvPr>
            <p:cNvSpPr/>
            <p:nvPr/>
          </p:nvSpPr>
          <p:spPr>
            <a:xfrm>
              <a:off x="8287316" y="4207422"/>
              <a:ext cx="2814345" cy="2252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처음부터 코딩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나아가 프로그래밍에 대해 자신이 있었던 것은 아니었습니다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오히려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생소한 언어들과 프로그래밍은 그를 주저하게 만들었습니다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하지만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효율성을 추구하고 새로운 것에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흥미를 많이 느끼는 저였기에 프로젝트를 하면서 마주했던 문제들은 되려 저를 끊임없이 노력하게 만들었고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 결과 눈부신 성장을 이룰 수 있었습니다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50" y="1201892"/>
            <a:ext cx="1254119" cy="16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경험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AC57E6-B5F0-40A2-9CC5-7D92E2B71AE3}"/>
              </a:ext>
            </a:extLst>
          </p:cNvPr>
          <p:cNvGrpSpPr/>
          <p:nvPr/>
        </p:nvGrpSpPr>
        <p:grpSpPr>
          <a:xfrm>
            <a:off x="4034336" y="1723207"/>
            <a:ext cx="3162469" cy="1391150"/>
            <a:chOff x="4191760" y="1058793"/>
            <a:chExt cx="3162469" cy="13911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3BB374-6DFC-A244-93CD-82580FB37B4A}"/>
                </a:ext>
              </a:extLst>
            </p:cNvPr>
            <p:cNvSpPr/>
            <p:nvPr/>
          </p:nvSpPr>
          <p:spPr>
            <a:xfrm>
              <a:off x="4191760" y="1397347"/>
              <a:ext cx="3162469" cy="1052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2016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경상대학교 항공우주소프트웨어공학</a:t>
              </a:r>
              <a:endPara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    과 전공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2023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국비지원  자바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(JAVA)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기반 </a:t>
              </a:r>
              <a:r>
                <a:rPr lang="ko-KR" altLang="en-US" sz="12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풀스택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개발자 취업과정 이수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011D5-BBB3-9F04-2142-DEAC43CA3B7A}"/>
                </a:ext>
              </a:extLst>
            </p:cNvPr>
            <p:cNvSpPr txBox="1"/>
            <p:nvPr/>
          </p:nvSpPr>
          <p:spPr>
            <a:xfrm>
              <a:off x="4191760" y="1058793"/>
              <a:ext cx="1671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EDUCATION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C3B304-6689-499E-80AE-7C4CD19494F8}"/>
              </a:ext>
            </a:extLst>
          </p:cNvPr>
          <p:cNvGrpSpPr/>
          <p:nvPr/>
        </p:nvGrpSpPr>
        <p:grpSpPr>
          <a:xfrm>
            <a:off x="4034336" y="3523377"/>
            <a:ext cx="3465399" cy="1261884"/>
            <a:chOff x="4182235" y="2931662"/>
            <a:chExt cx="3465399" cy="12618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EDBA9E-1208-F55D-D5AD-AB35144D0A61}"/>
                </a:ext>
              </a:extLst>
            </p:cNvPr>
            <p:cNvSpPr/>
            <p:nvPr/>
          </p:nvSpPr>
          <p:spPr>
            <a:xfrm>
              <a:off x="4182235" y="3270216"/>
              <a:ext cx="34653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2017.04 ~ 2019.03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트리엔㈜ 근무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2021.01 ~ 2021.01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한국항공우주연구원 인턴</a:t>
              </a:r>
              <a:endPara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2021.06 ~ 2021.08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한국표면처리㈜ 인턴</a:t>
              </a:r>
              <a:endPara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420F9E-DE8F-BA25-77CA-10139A7DBD41}"/>
                </a:ext>
              </a:extLst>
            </p:cNvPr>
            <p:cNvSpPr txBox="1"/>
            <p:nvPr/>
          </p:nvSpPr>
          <p:spPr>
            <a:xfrm>
              <a:off x="4182235" y="2931662"/>
              <a:ext cx="1671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CAREER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2F2EC9-B4FE-4FF9-9701-F5B0FBD6E77D}"/>
              </a:ext>
            </a:extLst>
          </p:cNvPr>
          <p:cNvGrpSpPr/>
          <p:nvPr/>
        </p:nvGrpSpPr>
        <p:grpSpPr>
          <a:xfrm>
            <a:off x="7647634" y="3523377"/>
            <a:ext cx="3465399" cy="1802527"/>
            <a:chOff x="7871614" y="1077687"/>
            <a:chExt cx="3465399" cy="180252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9EC50F-15AD-124F-4CE5-5CADBD6C089D}"/>
                </a:ext>
              </a:extLst>
            </p:cNvPr>
            <p:cNvSpPr/>
            <p:nvPr/>
          </p:nvSpPr>
          <p:spPr>
            <a:xfrm>
              <a:off x="7871614" y="1402886"/>
              <a:ext cx="346539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교내 프로젝트 참여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앱 개발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한국항공우주연구원 위성 통신 프로그램 참여</a:t>
              </a:r>
              <a:endPara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교내 프로젝트 종합설계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참여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학원 실무 프로젝트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참여</a:t>
              </a:r>
              <a:endPara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학원 실무 프로젝트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참여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진행중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F0DE22-A08B-A89C-F0C0-F643B4103D40}"/>
                </a:ext>
              </a:extLst>
            </p:cNvPr>
            <p:cNvSpPr txBox="1"/>
            <p:nvPr/>
          </p:nvSpPr>
          <p:spPr>
            <a:xfrm>
              <a:off x="7871614" y="1077687"/>
              <a:ext cx="1671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EXPERIENCE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B0DFCB-45C8-4A50-BDC4-E8AED9A10EE8}"/>
              </a:ext>
            </a:extLst>
          </p:cNvPr>
          <p:cNvGrpSpPr/>
          <p:nvPr/>
        </p:nvGrpSpPr>
        <p:grpSpPr>
          <a:xfrm>
            <a:off x="7647634" y="1723207"/>
            <a:ext cx="3322524" cy="641914"/>
            <a:chOff x="4182235" y="4661791"/>
            <a:chExt cx="3322524" cy="64191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652387-F3F5-B19F-5484-4C7FCC990866}"/>
                </a:ext>
              </a:extLst>
            </p:cNvPr>
            <p:cNvSpPr/>
            <p:nvPr/>
          </p:nvSpPr>
          <p:spPr>
            <a:xfrm>
              <a:off x="4182235" y="4934373"/>
              <a:ext cx="33225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정보처리기사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2023.06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취득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4B90E-0E47-8001-55F1-5E3B7C9FAAB0}"/>
                </a:ext>
              </a:extLst>
            </p:cNvPr>
            <p:cNvSpPr txBox="1"/>
            <p:nvPr/>
          </p:nvSpPr>
          <p:spPr>
            <a:xfrm>
              <a:off x="4182235" y="4661791"/>
              <a:ext cx="1671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LICENSE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7D2B6C-6861-8F93-DB42-81DF4FA71A0E}"/>
              </a:ext>
            </a:extLst>
          </p:cNvPr>
          <p:cNvSpPr txBox="1"/>
          <p:nvPr/>
        </p:nvSpPr>
        <p:spPr>
          <a:xfrm>
            <a:off x="1271131" y="2985091"/>
            <a:ext cx="964030" cy="344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1400" kern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algn="ctr"/>
            <a:r>
              <a:rPr lang="ko-KR" altLang="en-US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손 현 석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86" y="1347604"/>
            <a:ext cx="1254119" cy="16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Skill 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3BB374-6DFC-A244-93CD-82580FB37B4A}"/>
              </a:ext>
            </a:extLst>
          </p:cNvPr>
          <p:cNvSpPr/>
          <p:nvPr/>
        </p:nvSpPr>
        <p:spPr>
          <a:xfrm>
            <a:off x="310019" y="1391580"/>
            <a:ext cx="2791400" cy="368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Language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Framework + Library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Database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Development Tool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ETC</a:t>
            </a:r>
            <a:endParaRPr lang="en-US" altLang="ko-KR" sz="2000" b="1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3BB374-6DFC-A244-93CD-82580FB37B4A}"/>
              </a:ext>
            </a:extLst>
          </p:cNvPr>
          <p:cNvSpPr/>
          <p:nvPr/>
        </p:nvSpPr>
        <p:spPr>
          <a:xfrm>
            <a:off x="3101419" y="1391580"/>
            <a:ext cx="83144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JAVA, JavaScript,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Kotlin</a:t>
            </a:r>
            <a:endParaRPr lang="en-US" altLang="ko-KR" sz="20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Window, Linux(Ubuntu 22.04 LTS)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JQuery, Ajax, Spring,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SpringBoot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MyBatis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Bootstrap, Node.js, Vue.js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Oracle,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MariaDB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PostgreSQL, MySQL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Eclipse,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HeidiSQL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eGovFrameDev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Visual Studio, Android Studio, Docker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HTML5, CSS3, JSP,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Thymeleaf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Github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Apache Tomcat, AWS(Amazon Web Services),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OpenLayers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QGIS,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GeoServer</a:t>
            </a:r>
            <a:endParaRPr lang="en-US" altLang="ko-KR" sz="20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0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 프로젝트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6FE72F-AAFB-4363-C89F-EA3430A1D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83022"/>
              </p:ext>
            </p:extLst>
          </p:nvPr>
        </p:nvGraphicFramePr>
        <p:xfrm>
          <a:off x="1055687" y="1537639"/>
          <a:ext cx="10080626" cy="326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672">
                  <a:extLst>
                    <a:ext uri="{9D8B030D-6E8A-4147-A177-3AD203B41FA5}">
                      <a16:colId xmlns:a16="http://schemas.microsoft.com/office/drawing/2014/main" val="3420031800"/>
                    </a:ext>
                  </a:extLst>
                </a:gridCol>
                <a:gridCol w="1370537">
                  <a:extLst>
                    <a:ext uri="{9D8B030D-6E8A-4147-A177-3AD203B41FA5}">
                      <a16:colId xmlns:a16="http://schemas.microsoft.com/office/drawing/2014/main" val="1477545939"/>
                    </a:ext>
                  </a:extLst>
                </a:gridCol>
                <a:gridCol w="2848144">
                  <a:extLst>
                    <a:ext uri="{9D8B030D-6E8A-4147-A177-3AD203B41FA5}">
                      <a16:colId xmlns:a16="http://schemas.microsoft.com/office/drawing/2014/main" val="2024137551"/>
                    </a:ext>
                  </a:extLst>
                </a:gridCol>
                <a:gridCol w="3577273">
                  <a:extLst>
                    <a:ext uri="{9D8B030D-6E8A-4147-A177-3AD203B41FA5}">
                      <a16:colId xmlns:a16="http://schemas.microsoft.com/office/drawing/2014/main" val="837014404"/>
                    </a:ext>
                  </a:extLst>
                </a:gridCol>
              </a:tblGrid>
              <a:tr h="523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 ExtraBold" panose="02000903000000020004" pitchFamily="2" charset="-127"/>
                          <a:ea typeface="Pretendard ExtraBold" panose="02000903000000020004" pitchFamily="2" charset="-127"/>
                          <a:cs typeface="Pretendard ExtraBold" panose="02000903000000020004" pitchFamily="2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 ExtraBold" panose="02000903000000020004" pitchFamily="2" charset="-127"/>
                          <a:ea typeface="Pretendard ExtraBold" panose="02000903000000020004" pitchFamily="2" charset="-127"/>
                          <a:cs typeface="Pretendard ExtraBold" panose="02000903000000020004" pitchFamily="2" charset="-127"/>
                        </a:rPr>
                        <a:t>프로젝트 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 ExtraBold" panose="02000903000000020004" pitchFamily="2" charset="-127"/>
                          <a:ea typeface="Pretendard ExtraBold" panose="02000903000000020004" pitchFamily="2" charset="-127"/>
                          <a:cs typeface="Pretendard ExtraBold" panose="02000903000000020004" pitchFamily="2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 ExtraBold" panose="02000903000000020004" pitchFamily="2" charset="-127"/>
                          <a:ea typeface="Pretendard ExtraBold" panose="02000903000000020004" pitchFamily="2" charset="-127"/>
                          <a:cs typeface="Pretendard ExtraBold" panose="02000903000000020004" pitchFamily="2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138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영수증을 부탁해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2021.09 ~ 2021.12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소비 기한을 사용하여 식품을 관리하는 서비스를 제공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불필요한 지출 및 식품 폐기물 감소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 추출 및 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OCR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전처리 담당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6838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SDR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 실습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2022.01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~ 2022.01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위성신호를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수신하여 해당 데이터 값을 이미지 파일로 변환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YAGI 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안테나 제작 및 </a:t>
                      </a: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신호해석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툴인 </a:t>
                      </a:r>
                      <a:r>
                        <a:rPr lang="en-US" altLang="ko-KR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GNURadio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이용하여 </a:t>
                      </a:r>
                      <a:r>
                        <a:rPr lang="en-US" altLang="ko-KR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GNURadio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components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로직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제작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870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버드스트라이크 방지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드론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제작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2022.03 ~ 2022.06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비행체의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비행 시의 위험 감지 및 후속 상황에 대한 예방 기술 개발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드론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제작 참여 및 조류 인식 프로그램 구현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50848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지리 정보 시스템 프로젝트</a:t>
                      </a:r>
                      <a:endParaRPr lang="en-US" altLang="ko-KR" sz="1200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학원 실무 프로젝트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2024.03 ~ 2024.04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도시 및 지역의 공간 단위에서 전력 사용량을 파악함으로써 탄력적인 에너지 효율화를 실현하기 위함이다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선택 지역의 전력 사용량 표출 및 범례 구현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사용자의 데이터 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 삽입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 별 전력 사용량 </a:t>
                      </a: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차트화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86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8ACE393-DB02-9734-FBBA-872DC61DF04A}"/>
              </a:ext>
            </a:extLst>
          </p:cNvPr>
          <p:cNvGrpSpPr/>
          <p:nvPr/>
        </p:nvGrpSpPr>
        <p:grpSpPr>
          <a:xfrm>
            <a:off x="2235555" y="2281947"/>
            <a:ext cx="4264306" cy="1231107"/>
            <a:chOff x="7083368" y="2615035"/>
            <a:chExt cx="4264306" cy="1231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521080-D087-18F4-ABED-6D39633A7375}"/>
                </a:ext>
              </a:extLst>
            </p:cNvPr>
            <p:cNvSpPr txBox="1"/>
            <p:nvPr/>
          </p:nvSpPr>
          <p:spPr>
            <a:xfrm>
              <a:off x="7083368" y="2615035"/>
              <a:ext cx="42643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7. </a:t>
              </a:r>
              <a:r>
                <a:rPr lang="ko-KR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주요 포트폴리오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73E2A8-92FF-4DDC-A170-4875CC84B94A}"/>
                </a:ext>
              </a:extLst>
            </p:cNvPr>
            <p:cNvSpPr txBox="1"/>
            <p:nvPr/>
          </p:nvSpPr>
          <p:spPr>
            <a:xfrm>
              <a:off x="7392085" y="3199811"/>
              <a:ext cx="2920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9800" lvl="1" indent="-228600">
                <a:lnSpc>
                  <a:spcPct val="150000"/>
                </a:lnSpc>
                <a:buAutoNum type="arabicParenBoth"/>
              </a:pP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지리 정보 시스템 프로젝트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469800" lvl="1" indent="-228600">
                <a:lnSpc>
                  <a:spcPct val="150000"/>
                </a:lnSpc>
                <a:buAutoNum type="arabicParenBoth"/>
              </a:pP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영수증을 부탁해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2774D-D6A5-8059-ADD6-FA956468FBB4}"/>
              </a:ext>
            </a:extLst>
          </p:cNvPr>
          <p:cNvSpPr txBox="1"/>
          <p:nvPr/>
        </p:nvSpPr>
        <p:spPr>
          <a:xfrm>
            <a:off x="680884" y="1259564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프로젝트 기본정보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E434B4-39E6-972D-90B7-07ED0304FC81}"/>
              </a:ext>
            </a:extLst>
          </p:cNvPr>
          <p:cNvGrpSpPr/>
          <p:nvPr/>
        </p:nvGrpSpPr>
        <p:grpSpPr>
          <a:xfrm>
            <a:off x="6511074" y="1423670"/>
            <a:ext cx="5614251" cy="4263298"/>
            <a:chOff x="6965924" y="1423670"/>
            <a:chExt cx="4005943" cy="42632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0805EC-7AC5-5AB0-FDC1-518D11E3D878}"/>
                </a:ext>
              </a:extLst>
            </p:cNvPr>
            <p:cNvSpPr/>
            <p:nvPr/>
          </p:nvSpPr>
          <p:spPr>
            <a:xfrm>
              <a:off x="7038454" y="1423670"/>
              <a:ext cx="3860883" cy="401066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2F780F-6406-3FC0-6F7A-770CBBC5FDDA}"/>
                </a:ext>
              </a:extLst>
            </p:cNvPr>
            <p:cNvSpPr txBox="1"/>
            <p:nvPr/>
          </p:nvSpPr>
          <p:spPr>
            <a:xfrm>
              <a:off x="6965924" y="5440747"/>
              <a:ext cx="4005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defRPr>
              </a:lvl1pPr>
            </a:lstStyle>
            <a:p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[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1. 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레이어 및 팝업 표시 화면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]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FC0D257B-33FB-BE07-4522-020F475E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89439"/>
              </p:ext>
            </p:extLst>
          </p:nvPr>
        </p:nvGraphicFramePr>
        <p:xfrm>
          <a:off x="923495" y="1680740"/>
          <a:ext cx="4934380" cy="248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754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3388626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학원 실무 프로젝트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2024.03</a:t>
                      </a:r>
                      <a:r>
                        <a:rPr lang="en-US" altLang="ko-KR" sz="1200" kern="100" baseline="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~ 2024.04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배경 지도 표출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시도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kern="100" dirty="0" err="1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시군구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범례 선택 시 지도 확대 및 레이어 표출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레이어 선택 시 해당 레이어의 전력 사용량 조회 팝업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파일 업로드 기능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업로드 상태에 따른 </a:t>
                      </a:r>
                      <a:r>
                        <a:rPr lang="ko-KR" altLang="en-US" sz="1200" kern="100" dirty="0" err="1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스낵바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시도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kern="100" dirty="0" err="1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시군구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별 통계 그래프 표출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전기지도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레이어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팝업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필터링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및통계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부분 담당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882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7BC355-4A48-49F4-9D28-E9FA71BBBFA8}"/>
              </a:ext>
            </a:extLst>
          </p:cNvPr>
          <p:cNvSpPr txBox="1"/>
          <p:nvPr/>
        </p:nvSpPr>
        <p:spPr>
          <a:xfrm>
            <a:off x="680884" y="4280600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주요사항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8B42-657D-52D0-3991-1D6CA2935597}"/>
              </a:ext>
            </a:extLst>
          </p:cNvPr>
          <p:cNvSpPr txBox="1"/>
          <p:nvPr/>
        </p:nvSpPr>
        <p:spPr>
          <a:xfrm>
            <a:off x="819150" y="4619154"/>
            <a:ext cx="5553658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MyBatis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 및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Query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실행하여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로부터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필요한 값을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Map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형식으로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받아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타입으로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jsp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넘겨줌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Vworld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API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활용한 </a:t>
            </a:r>
            <a:r>
              <a:rPr lang="ko-KR" altLang="en-US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배경지도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표출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GeoServer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QGIS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사용하여 지도 위에 레이어 표출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PostgreSQL DBMS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서비스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구현을 위한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구축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Map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객체를 통해 데이터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전송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JSP</a:t>
            </a:r>
            <a:r>
              <a:rPr lang="ko-KR" altLang="en-US" sz="1200" dirty="0"/>
              <a:t>에서 </a:t>
            </a:r>
            <a:r>
              <a:rPr lang="en-US" altLang="ko-KR" sz="1200" dirty="0"/>
              <a:t>HTML, CSS, JavaScript, JQuery, Bootstrap </a:t>
            </a:r>
            <a:r>
              <a:rPr lang="ko-KR" altLang="en-US" sz="1200" dirty="0"/>
              <a:t>등을 활용해 화면 </a:t>
            </a:r>
            <a:r>
              <a:rPr lang="ko-KR" altLang="en-US" sz="1200" dirty="0" smtClean="0"/>
              <a:t>구축</a:t>
            </a:r>
            <a:endParaRPr lang="en-US" altLang="ko-KR" sz="1200" dirty="0" smtClean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Modal, </a:t>
            </a:r>
            <a:r>
              <a:rPr lang="en-US" altLang="ko-KR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Swal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SweetAlert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화면에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필요한 디자인적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요소를 사용해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더욱 편리하고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깔끔한 화면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구성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939B0-F99D-255A-4B03-A4D8078C48E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49" y="1442720"/>
            <a:ext cx="5391902" cy="39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55BAEE6-5C66-4EA1-A596-3C1FB90628F9}"/>
              </a:ext>
            </a:extLst>
          </p:cNvPr>
          <p:cNvSpPr txBox="1"/>
          <p:nvPr/>
        </p:nvSpPr>
        <p:spPr>
          <a:xfrm>
            <a:off x="796630" y="1207007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기술 스택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96630" y="3291776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E5A7-6692-8235-DD04-CAF66F4F367B}"/>
              </a:ext>
            </a:extLst>
          </p:cNvPr>
          <p:cNvSpPr txBox="1"/>
          <p:nvPr/>
        </p:nvSpPr>
        <p:spPr>
          <a:xfrm>
            <a:off x="1097078" y="3603060"/>
            <a:ext cx="5200650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서비스의 메인 화면에서는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크게 세가지 기능으로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나뉘어져 있습니다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 번째는 지도 영역을 선택하여 해당 영역의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범위와 범례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영역 및 팝업을 통한 전력사용량을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확인할 수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있는 지역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선택 기능입니다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번째는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txt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파일을 업로드할 수 있는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 업로드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기능이며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txt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파일만 업로드 할 수 있습니다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Txt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파일이 아닌 경우는 예외처리를 통해 업로드 기능이 실행되지 않도록 하였습니다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마지막으로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구역이 사용하는 전력량의 값을 차트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테이블로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표시하여 나타내주는 그래프 기능이 있습니다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7342FA-F93A-1280-70B1-F178CFA758D8}"/>
              </a:ext>
            </a:extLst>
          </p:cNvPr>
          <p:cNvGrpSpPr/>
          <p:nvPr/>
        </p:nvGrpSpPr>
        <p:grpSpPr>
          <a:xfrm>
            <a:off x="6645009" y="1207007"/>
            <a:ext cx="5546992" cy="4263298"/>
            <a:chOff x="6965924" y="1423670"/>
            <a:chExt cx="4005943" cy="426329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A26F0C-6286-5B25-A357-ABEFB754B5E5}"/>
                </a:ext>
              </a:extLst>
            </p:cNvPr>
            <p:cNvSpPr/>
            <p:nvPr/>
          </p:nvSpPr>
          <p:spPr>
            <a:xfrm>
              <a:off x="7038454" y="1423670"/>
              <a:ext cx="3860883" cy="401066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0E3C35-BAA6-B067-8969-7D3AB8C0B842}"/>
                </a:ext>
              </a:extLst>
            </p:cNvPr>
            <p:cNvSpPr txBox="1"/>
            <p:nvPr/>
          </p:nvSpPr>
          <p:spPr>
            <a:xfrm>
              <a:off x="6965924" y="5440747"/>
              <a:ext cx="4005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defRPr>
              </a:lvl1pPr>
            </a:lstStyle>
            <a:p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[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통계 기능 그래프 및 테이블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]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8A53A73-9CB0-94C0-06A0-F55B786F5A0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 txBox="1">
            <a:spLocks/>
          </p:cNvSpPr>
          <p:nvPr/>
        </p:nvSpPr>
        <p:spPr>
          <a:xfrm>
            <a:off x="310019" y="334209"/>
            <a:ext cx="3757156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altLang="ko-KR" smtClean="0"/>
              <a:t>(1) </a:t>
            </a:r>
            <a:r>
              <a:rPr lang="ko-KR" altLang="en-US" smtClean="0"/>
              <a:t>지리 정보 시스템 프로젝트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491" y="1235582"/>
            <a:ext cx="5327079" cy="39820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04" y="1572218"/>
            <a:ext cx="3702494" cy="16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481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85000"/>
              <a:lumOff val="15000"/>
            </a:schemeClr>
          </a:solidFill>
          <a:prstDash val="dash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19933</TotalTime>
  <Words>2017</Words>
  <Application>Microsoft Office PowerPoint</Application>
  <PresentationFormat>와이드스크린</PresentationFormat>
  <Paragraphs>247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Pretendard</vt:lpstr>
      <vt:lpstr>Pretendard ExtraBold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자기소개</vt:lpstr>
      <vt:lpstr>경험</vt:lpstr>
      <vt:lpstr>Skill Set</vt:lpstr>
      <vt:lpstr>참여 프로젝트 목록</vt:lpstr>
      <vt:lpstr>PowerPoint 프레젠테이션</vt:lpstr>
      <vt:lpstr>(1) 지리 정보 시스템 프로젝트</vt:lpstr>
      <vt:lpstr>PowerPoint 프레젠테이션</vt:lpstr>
      <vt:lpstr>(1) 지리 정보 시스템 프로젝트</vt:lpstr>
      <vt:lpstr>(1) 지리 정보 시스템 프로젝트</vt:lpstr>
      <vt:lpstr>(1) 지리 정보 시스템 프로젝트</vt:lpstr>
      <vt:lpstr>(1) 지리 정보 시스템 프로젝트</vt:lpstr>
      <vt:lpstr>(2) 영수증을 부탁해</vt:lpstr>
      <vt:lpstr>(2) 영수증을 부탁해</vt:lpstr>
      <vt:lpstr>(2) 영수증을 부탁해</vt:lpstr>
      <vt:lpstr>(2) 영수증을 부탁해</vt:lpstr>
      <vt:lpstr>(2) 영수증을 부탁해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Windows 사용자</cp:lastModifiedBy>
  <cp:revision>1435</cp:revision>
  <dcterms:created xsi:type="dcterms:W3CDTF">2022-02-02T04:32:22Z</dcterms:created>
  <dcterms:modified xsi:type="dcterms:W3CDTF">2024-04-24T12:25:57Z</dcterms:modified>
</cp:coreProperties>
</file>