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496" r:id="rId2"/>
    <p:sldId id="443" r:id="rId3"/>
    <p:sldId id="468" r:id="rId4"/>
    <p:sldId id="469" r:id="rId5"/>
    <p:sldId id="471" r:id="rId6"/>
    <p:sldId id="470" r:id="rId7"/>
    <p:sldId id="489" r:id="rId8"/>
    <p:sldId id="499" r:id="rId9"/>
    <p:sldId id="500" r:id="rId10"/>
    <p:sldId id="501" r:id="rId11"/>
    <p:sldId id="503" r:id="rId12"/>
    <p:sldId id="504" r:id="rId13"/>
    <p:sldId id="505" r:id="rId14"/>
    <p:sldId id="474" r:id="rId15"/>
    <p:sldId id="476" r:id="rId16"/>
    <p:sldId id="492" r:id="rId17"/>
    <p:sldId id="498" r:id="rId18"/>
    <p:sldId id="494" r:id="rId19"/>
    <p:sldId id="480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orient="horz" pos="640" userDrawn="1">
          <p15:clr>
            <a:srgbClr val="A4A3A4"/>
          </p15:clr>
        </p15:guide>
        <p15:guide id="6" orient="horz" pos="3952" userDrawn="1">
          <p15:clr>
            <a:srgbClr val="A4A3A4"/>
          </p15:clr>
        </p15:guide>
        <p15:guide id="7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BBC5"/>
    <a:srgbClr val="EEE1C5"/>
    <a:srgbClr val="03B585"/>
    <a:srgbClr val="E2F0D9"/>
    <a:srgbClr val="2D76A3"/>
    <a:srgbClr val="235D81"/>
    <a:srgbClr val="286890"/>
    <a:srgbClr val="028C68"/>
    <a:srgbClr val="03A178"/>
    <a:srgbClr val="AFD5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89173" autoAdjust="0"/>
  </p:normalViewPr>
  <p:slideViewPr>
    <p:cSldViewPr snapToGrid="0" showGuides="1">
      <p:cViewPr varScale="1">
        <p:scale>
          <a:sx n="102" d="100"/>
          <a:sy n="102" d="100"/>
        </p:scale>
        <p:origin x="942" y="102"/>
      </p:cViewPr>
      <p:guideLst>
        <p:guide orient="horz" pos="640"/>
        <p:guide orient="horz" pos="395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-28044"/>
    </p:cViewPr>
  </p:sorterViewPr>
  <p:notesViewPr>
    <p:cSldViewPr snapToGrid="0" showGuides="1">
      <p:cViewPr varScale="1">
        <p:scale>
          <a:sx n="81" d="100"/>
          <a:sy n="81" d="100"/>
        </p:scale>
        <p:origin x="304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DD21606-E1F2-4B97-92D1-DAFD45C02F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DE7504-E995-4FB2-8A43-D5D7468BFC5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2224D-1184-45AE-8BA6-1991448FAB4A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C423F3-CAF7-4940-839A-645C7FDAD4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301FC86-7DA0-458D-A79F-F298A2B274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7E0067-DAD4-47D5-9E01-EB118C352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886520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B575A-33D8-471D-8367-A965AB842AA0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702A0-409D-4B63-B3B2-61BA02D30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295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94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373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14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56E75EB-062A-41B7-215D-4CA066F28355}"/>
              </a:ext>
            </a:extLst>
          </p:cNvPr>
          <p:cNvSpPr/>
          <p:nvPr userDrawn="1"/>
        </p:nvSpPr>
        <p:spPr>
          <a:xfrm>
            <a:off x="3799958" y="2164080"/>
            <a:ext cx="8392041" cy="3703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7A16FD2-16A5-C59D-35DF-82452175F1AF}"/>
              </a:ext>
            </a:extLst>
          </p:cNvPr>
          <p:cNvSpPr/>
          <p:nvPr userDrawn="1"/>
        </p:nvSpPr>
        <p:spPr>
          <a:xfrm>
            <a:off x="3799959" y="4373880"/>
            <a:ext cx="512961" cy="149352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035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이틀_2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F2454E0-C465-C9AE-D878-4E499356FF98}"/>
              </a:ext>
            </a:extLst>
          </p:cNvPr>
          <p:cNvSpPr/>
          <p:nvPr userDrawn="1"/>
        </p:nvSpPr>
        <p:spPr>
          <a:xfrm>
            <a:off x="3799958" y="2164080"/>
            <a:ext cx="8392041" cy="3703320"/>
          </a:xfrm>
          <a:prstGeom prst="rect">
            <a:avLst/>
          </a:prstGeom>
          <a:solidFill>
            <a:srgbClr val="AABBC5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2338C8-594C-80B6-CFC3-6DE0D7B9AA35}"/>
              </a:ext>
            </a:extLst>
          </p:cNvPr>
          <p:cNvSpPr/>
          <p:nvPr userDrawn="1"/>
        </p:nvSpPr>
        <p:spPr>
          <a:xfrm>
            <a:off x="3799959" y="4373880"/>
            <a:ext cx="512961" cy="149352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7195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이틀_3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537E18A-62BA-9ED0-E3AA-165617243FF6}"/>
              </a:ext>
            </a:extLst>
          </p:cNvPr>
          <p:cNvSpPr/>
          <p:nvPr userDrawn="1"/>
        </p:nvSpPr>
        <p:spPr>
          <a:xfrm>
            <a:off x="3799958" y="2164080"/>
            <a:ext cx="8392041" cy="3703320"/>
          </a:xfrm>
          <a:prstGeom prst="rect">
            <a:avLst/>
          </a:prstGeom>
          <a:solidFill>
            <a:srgbClr val="EEE1C5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745ABEC-791D-D4A2-F234-C255D659DCF0}"/>
              </a:ext>
            </a:extLst>
          </p:cNvPr>
          <p:cNvSpPr/>
          <p:nvPr userDrawn="1"/>
        </p:nvSpPr>
        <p:spPr>
          <a:xfrm>
            <a:off x="3799959" y="4373880"/>
            <a:ext cx="512961" cy="149352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3572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29940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9183533-5496-2083-CE5F-B858496294F5}"/>
              </a:ext>
            </a:extLst>
          </p:cNvPr>
          <p:cNvSpPr/>
          <p:nvPr userDrawn="1"/>
        </p:nvSpPr>
        <p:spPr>
          <a:xfrm>
            <a:off x="807721" y="1722363"/>
            <a:ext cx="11384280" cy="22689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E3FA9B-78E1-F811-9173-900553E5CCE4}"/>
              </a:ext>
            </a:extLst>
          </p:cNvPr>
          <p:cNvSpPr/>
          <p:nvPr userDrawn="1"/>
        </p:nvSpPr>
        <p:spPr>
          <a:xfrm>
            <a:off x="807721" y="3101097"/>
            <a:ext cx="365759" cy="89018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7450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45F8D-DB4A-9042-1AFA-2928B8EC4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019" y="334209"/>
            <a:ext cx="4494148" cy="478578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30000"/>
              </a:lnSpc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435254-E8CC-4107-BAB3-2D503DF0BBA9}"/>
              </a:ext>
            </a:extLst>
          </p:cNvPr>
          <p:cNvSpPr txBox="1"/>
          <p:nvPr userDrawn="1"/>
        </p:nvSpPr>
        <p:spPr>
          <a:xfrm>
            <a:off x="11264637" y="6534846"/>
            <a:ext cx="62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10F0811-F307-44F9-A192-63EBA736051C}" type="slidenum">
              <a:rPr lang="ko-KR" altLang="en-US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pPr algn="r"/>
              <a:t>‹#›</a:t>
            </a:fld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80896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엔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572701D-593C-B3AA-227E-A35970AAF808}"/>
              </a:ext>
            </a:extLst>
          </p:cNvPr>
          <p:cNvSpPr/>
          <p:nvPr userDrawn="1"/>
        </p:nvSpPr>
        <p:spPr>
          <a:xfrm>
            <a:off x="3799958" y="2164080"/>
            <a:ext cx="8392041" cy="3703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0C384AF-AD7A-038F-7336-29F7AD5037DE}"/>
              </a:ext>
            </a:extLst>
          </p:cNvPr>
          <p:cNvSpPr/>
          <p:nvPr userDrawn="1"/>
        </p:nvSpPr>
        <p:spPr>
          <a:xfrm>
            <a:off x="3799959" y="4373880"/>
            <a:ext cx="512961" cy="149352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0932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23160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769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50" r:id="rId4"/>
    <p:sldLayoutId id="2147483663" r:id="rId5"/>
    <p:sldLayoutId id="2147483652" r:id="rId6"/>
    <p:sldLayoutId id="2147483653" r:id="rId7"/>
    <p:sldLayoutId id="2147483654" r:id="rId8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yeonseok0912/-Portfolio.g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youtu.be/F4KwH3iUoLs" TargetMode="External"/><Relationship Id="rId7" Type="http://schemas.openxmlformats.org/officeDocument/2006/relationships/image" Target="../media/image7.png"/><Relationship Id="rId2" Type="http://schemas.openxmlformats.org/officeDocument/2006/relationships/hyperlink" Target="https://youtu.be/ga0GdO-Vmm4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youtu.be/uRxiRkiKIhw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aver.com/snrnakat" TargetMode="External"/><Relationship Id="rId2" Type="http://schemas.openxmlformats.org/officeDocument/2006/relationships/hyperlink" Target="https://github.com/hyeonseok0912/-Portfolio.git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umiereKANG/SW_development.git" TargetMode="External"/><Relationship Id="rId2" Type="http://schemas.openxmlformats.org/officeDocument/2006/relationships/hyperlink" Target="https://github.com/hyeonseok0912/project_SD.git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9B4FA56-5E7A-6259-72D3-B1E77F05289D}"/>
              </a:ext>
            </a:extLst>
          </p:cNvPr>
          <p:cNvSpPr txBox="1"/>
          <p:nvPr/>
        </p:nvSpPr>
        <p:spPr>
          <a:xfrm>
            <a:off x="8276253" y="3863962"/>
            <a:ext cx="3184227" cy="1834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손 현 석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  <a:p>
            <a:pPr algn="r">
              <a:lnSpc>
                <a:spcPct val="130000"/>
              </a:lnSpc>
            </a:pP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Tel: 010-9144-2948</a:t>
            </a:r>
          </a:p>
          <a:p>
            <a:pPr algn="r">
              <a:lnSpc>
                <a:spcPct val="130000"/>
              </a:lnSpc>
            </a:pP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Email: snrnakat@naver.com</a:t>
            </a:r>
          </a:p>
          <a:p>
            <a:pPr algn="r">
              <a:lnSpc>
                <a:spcPct val="130000"/>
              </a:lnSpc>
            </a:pPr>
            <a:r>
              <a:rPr lang="en-US" altLang="ko-K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Github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hlinkClick r:id="rId3"/>
              </a:rPr>
              <a:t>hyeonseok0912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r">
              <a:lnSpc>
                <a:spcPct val="130000"/>
              </a:lnSpc>
            </a:pP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Blog: https://blog.naver.com/snrnakat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C57CD66-874B-4BE3-B6D2-79691CE14FCB}"/>
              </a:ext>
            </a:extLst>
          </p:cNvPr>
          <p:cNvGrpSpPr/>
          <p:nvPr/>
        </p:nvGrpSpPr>
        <p:grpSpPr>
          <a:xfrm>
            <a:off x="813038" y="855528"/>
            <a:ext cx="7314962" cy="1055907"/>
            <a:chOff x="813038" y="790545"/>
            <a:chExt cx="7314962" cy="105590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14AAEBD-B4BA-41BB-9A1C-AB0E22EFD57A}"/>
                </a:ext>
              </a:extLst>
            </p:cNvPr>
            <p:cNvSpPr txBox="1"/>
            <p:nvPr/>
          </p:nvSpPr>
          <p:spPr>
            <a:xfrm>
              <a:off x="813038" y="1200121"/>
              <a:ext cx="73149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spc="-15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끊임없이 성장하는 개발자</a:t>
              </a:r>
              <a:endParaRPr lang="en-US" altLang="ko-KR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CE403F4-D701-4C47-90E2-E922CF8A4FA8}"/>
                </a:ext>
              </a:extLst>
            </p:cNvPr>
            <p:cNvSpPr txBox="1"/>
            <p:nvPr/>
          </p:nvSpPr>
          <p:spPr>
            <a:xfrm>
              <a:off x="813038" y="790545"/>
              <a:ext cx="34998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spc="-1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ExtraBold" panose="02000903000000020004" pitchFamily="2" charset="-127"/>
                  <a:ea typeface="Pretendard ExtraBold" panose="02000903000000020004" pitchFamily="2" charset="-127"/>
                  <a:cs typeface="Pretendard ExtraBold" panose="02000903000000020004" pitchFamily="2" charset="-127"/>
                </a:rPr>
                <a:t>PORTFOLIO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319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7B6F862F-D8AF-417D-A6D8-322626DA5D6C}"/>
              </a:ext>
            </a:extLst>
          </p:cNvPr>
          <p:cNvSpPr txBox="1"/>
          <p:nvPr/>
        </p:nvSpPr>
        <p:spPr>
          <a:xfrm>
            <a:off x="716983" y="1329169"/>
            <a:ext cx="4007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설명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A8EDC6-8F53-AACB-A9CB-0CA31C8C6625}"/>
              </a:ext>
            </a:extLst>
          </p:cNvPr>
          <p:cNvSpPr txBox="1"/>
          <p:nvPr/>
        </p:nvSpPr>
        <p:spPr>
          <a:xfrm>
            <a:off x="6966619" y="5085411"/>
            <a:ext cx="4005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1pPr>
          </a:lstStyle>
          <a:p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[</a:t>
            </a:r>
            <a:r>
              <a:rPr lang="ko-KR" altLang="en-US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그림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</a:t>
            </a:r>
            <a:r>
              <a:rPr lang="en-US" altLang="ko-KR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</a:t>
            </a:r>
            <a:r>
              <a:rPr lang="ko-KR" altLang="en-US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실무 프로젝트 화면 흐름도</a:t>
            </a:r>
            <a:r>
              <a:rPr lang="en-US" altLang="ko-KR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]</a:t>
            </a:r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9C73B8-1F29-06EF-DF11-9328AA5AA4F2}"/>
              </a:ext>
            </a:extLst>
          </p:cNvPr>
          <p:cNvSpPr txBox="1"/>
          <p:nvPr/>
        </p:nvSpPr>
        <p:spPr>
          <a:xfrm>
            <a:off x="716983" y="1667723"/>
            <a:ext cx="5020877" cy="4173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ko-KR" altLang="en-US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현재 보시는 </a:t>
            </a:r>
            <a:r>
              <a:rPr lang="ko-KR" altLang="en-US" sz="12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것은 실무 프로젝트의 화면 흐름도 입니다</a:t>
            </a:r>
            <a:r>
              <a:rPr lang="en-US" altLang="ko-KR" sz="12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pPr algn="just">
              <a:lnSpc>
                <a:spcPct val="130000"/>
              </a:lnSpc>
            </a:pPr>
            <a:endParaRPr lang="en-US" altLang="ko-KR" sz="1200" kern="100" dirty="0" smtClean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just">
              <a:lnSpc>
                <a:spcPct val="130000"/>
              </a:lnSpc>
            </a:pPr>
            <a:r>
              <a:rPr lang="ko-KR" altLang="en-US" sz="12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첫번째 기능으로는</a:t>
            </a:r>
            <a:r>
              <a:rPr lang="en-US" altLang="ko-KR" sz="12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사용자가 선택한 지역의 전력 사용량을 표출해주고</a:t>
            </a:r>
            <a:r>
              <a:rPr lang="en-US" altLang="ko-KR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시각적인 표현을 위해 범례 또한 구현하는 것입니다</a:t>
            </a:r>
            <a:r>
              <a:rPr lang="en-US" altLang="ko-KR" sz="12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pPr algn="just">
              <a:lnSpc>
                <a:spcPct val="130000"/>
              </a:lnSpc>
            </a:pPr>
            <a:endParaRPr lang="en-US" altLang="ko-KR" sz="1200" kern="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just">
              <a:lnSpc>
                <a:spcPct val="130000"/>
              </a:lnSpc>
            </a:pPr>
            <a:r>
              <a:rPr lang="ko-KR" altLang="en-US" sz="12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두번째 기능으로는</a:t>
            </a:r>
            <a:r>
              <a:rPr lang="en-US" altLang="ko-KR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이미 저장되어 있는 정보 외에도 사용자가 새로운 데이터 파일에 대해서도 볼 수 있도록 데이터베이스에 정보를 저장할 수 있도록 파일 업로드 기능을 구현합니다</a:t>
            </a:r>
            <a:r>
              <a:rPr lang="en-US" altLang="ko-KR" sz="12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pPr algn="just">
              <a:lnSpc>
                <a:spcPct val="130000"/>
              </a:lnSpc>
            </a:pPr>
            <a:endParaRPr lang="en-US" altLang="ko-KR" sz="1200" kern="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just">
              <a:lnSpc>
                <a:spcPct val="130000"/>
              </a:lnSpc>
            </a:pPr>
            <a:r>
              <a:rPr lang="ko-KR" altLang="en-US" sz="12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마지막으로 </a:t>
            </a:r>
            <a:r>
              <a:rPr lang="ko-KR" altLang="en-US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세번째 기능은</a:t>
            </a:r>
            <a:r>
              <a:rPr lang="en-US" altLang="ko-KR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시</a:t>
            </a:r>
            <a:r>
              <a:rPr lang="en-US" altLang="ko-KR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/</a:t>
            </a:r>
            <a:r>
              <a:rPr lang="ko-KR" altLang="en-US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도별 전력 사용량을 </a:t>
            </a:r>
            <a:r>
              <a:rPr lang="ko-KR" altLang="en-US" sz="1200" kern="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차트화</a:t>
            </a:r>
            <a:r>
              <a:rPr lang="ko-KR" altLang="en-US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및 </a:t>
            </a:r>
            <a:r>
              <a:rPr lang="ko-KR" altLang="en-US" sz="1200" kern="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테이블화</a:t>
            </a:r>
            <a:r>
              <a:rPr lang="ko-KR" altLang="en-US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시켜서 단순한 숫자의 나열일 때 떨어질 수 있는 </a:t>
            </a:r>
            <a:r>
              <a:rPr lang="ko-KR" altLang="en-US" sz="1200" kern="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가독성을</a:t>
            </a:r>
            <a:r>
              <a:rPr lang="ko-KR" altLang="en-US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높여 사용자들에게 편의성을 제공해 주는 것입니다</a:t>
            </a:r>
            <a:r>
              <a:rPr lang="en-US" altLang="ko-KR" sz="12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pPr algn="just">
              <a:lnSpc>
                <a:spcPct val="130000"/>
              </a:lnSpc>
            </a:pPr>
            <a:endParaRPr lang="en-US" altLang="ko-KR" sz="1200" kern="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just">
              <a:lnSpc>
                <a:spcPct val="130000"/>
              </a:lnSpc>
            </a:pPr>
            <a:r>
              <a:rPr lang="ko-KR" altLang="en-US" sz="12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각 기능에 대한 시연 영상입니다</a:t>
            </a:r>
            <a:r>
              <a:rPr lang="en-US" altLang="ko-KR" sz="12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pPr algn="just">
              <a:lnSpc>
                <a:spcPct val="130000"/>
              </a:lnSpc>
            </a:pPr>
            <a:r>
              <a:rPr lang="ko-KR" altLang="en-US" sz="12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전기 지도 </a:t>
            </a:r>
            <a:r>
              <a:rPr lang="en-US" altLang="ko-KR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lang="en-US" altLang="ko-KR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hlinkClick r:id="rId2"/>
              </a:rPr>
              <a:t>https://</a:t>
            </a:r>
            <a:r>
              <a:rPr lang="en-US" altLang="ko-KR" sz="12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hlinkClick r:id="rId2"/>
              </a:rPr>
              <a:t>youtu.be/ga0GdO-Vmm4</a:t>
            </a:r>
            <a:endParaRPr lang="en-US" altLang="ko-KR" sz="1200" kern="100" dirty="0" smtClean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just">
              <a:lnSpc>
                <a:spcPct val="130000"/>
              </a:lnSpc>
            </a:pPr>
            <a:r>
              <a:rPr lang="ko-KR" altLang="en-US" sz="12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파일 업로드</a:t>
            </a:r>
            <a:r>
              <a:rPr lang="en-US" altLang="ko-KR" sz="12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lang="en-US" altLang="ko-KR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hlinkClick r:id="rId3"/>
              </a:rPr>
              <a:t>https://</a:t>
            </a:r>
            <a:r>
              <a:rPr lang="en-US" altLang="ko-KR" sz="12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hlinkClick r:id="rId3"/>
              </a:rPr>
              <a:t>youtu.be/F4KwH3iUoLs</a:t>
            </a:r>
            <a:endParaRPr lang="en-US" altLang="ko-KR" sz="1200" kern="100" dirty="0" smtClean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just">
              <a:lnSpc>
                <a:spcPct val="130000"/>
              </a:lnSpc>
            </a:pPr>
            <a:r>
              <a:rPr lang="ko-KR" altLang="en-US" sz="12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통계 </a:t>
            </a:r>
            <a:r>
              <a:rPr lang="en-US" altLang="ko-KR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lang="en-US" altLang="ko-KR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hlinkClick r:id="rId4"/>
              </a:rPr>
              <a:t>https://</a:t>
            </a:r>
            <a:r>
              <a:rPr lang="en-US" altLang="ko-KR" sz="12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hlinkClick r:id="rId4"/>
              </a:rPr>
              <a:t>youtu.be/uRxiRkiKIhw</a:t>
            </a:r>
            <a:endParaRPr lang="en-US" altLang="ko-KR" sz="1200" kern="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59808E-908B-A57B-6AD0-168981CDD6C2}"/>
              </a:ext>
            </a:extLst>
          </p:cNvPr>
          <p:cNvSpPr txBox="1"/>
          <p:nvPr/>
        </p:nvSpPr>
        <p:spPr>
          <a:xfrm>
            <a:off x="8737600" y="334208"/>
            <a:ext cx="3046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7. </a:t>
            </a:r>
            <a:r>
              <a:rPr lang="ko-KR" altLang="en-US" sz="1400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주요 포트폴리오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FEF41347-EA2F-00A9-36EA-F9068EB49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019" y="334209"/>
            <a:ext cx="3757156" cy="478578"/>
          </a:xfrm>
        </p:spPr>
        <p:txBody>
          <a:bodyPr/>
          <a:lstStyle/>
          <a:p>
            <a:r>
              <a:rPr lang="en-US" altLang="ko-KR" dirty="0" smtClean="0"/>
              <a:t>(1</a:t>
            </a:r>
            <a:r>
              <a:rPr lang="en-US" altLang="ko-KR" smtClean="0"/>
              <a:t>) </a:t>
            </a:r>
            <a:r>
              <a:rPr lang="ko-KR" altLang="en-US" dirty="0" smtClean="0"/>
              <a:t>지리 정보 시스템 프로젝트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9520" y="2423394"/>
            <a:ext cx="5840140" cy="2662017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A6F6959B-90A5-A445-0231-97A04EBB3E40}"/>
              </a:ext>
            </a:extLst>
          </p:cNvPr>
          <p:cNvGrpSpPr/>
          <p:nvPr/>
        </p:nvGrpSpPr>
        <p:grpSpPr>
          <a:xfrm>
            <a:off x="6049520" y="1329169"/>
            <a:ext cx="5977890" cy="1000450"/>
            <a:chOff x="313882" y="3181145"/>
            <a:chExt cx="11551327" cy="1888272"/>
          </a:xfrm>
        </p:grpSpPr>
        <p:pic>
          <p:nvPicPr>
            <p:cNvPr id="13" name="그림 12" descr="텍스트, 스크린샷, 지도이(가) 표시된 사진&#10;&#10;자동 생성된 설명">
              <a:extLst>
                <a:ext uri="{FF2B5EF4-FFF2-40B4-BE49-F238E27FC236}">
                  <a16:creationId xmlns:a16="http://schemas.microsoft.com/office/drawing/2014/main" id="{61EF49D9-6CA5-0A01-DB4B-84610256AF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26"/>
            <a:stretch/>
          </p:blipFill>
          <p:spPr>
            <a:xfrm>
              <a:off x="313882" y="3186127"/>
              <a:ext cx="3751969" cy="18832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4" name="그림 13" descr="텍스트, 스크린샷, 지도이(가) 표시된 사진&#10;&#10;자동 생성된 설명">
              <a:extLst>
                <a:ext uri="{FF2B5EF4-FFF2-40B4-BE49-F238E27FC236}">
                  <a16:creationId xmlns:a16="http://schemas.microsoft.com/office/drawing/2014/main" id="{757124BA-6B78-7D8F-E0CF-4FD479E19B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98"/>
            <a:stretch/>
          </p:blipFill>
          <p:spPr>
            <a:xfrm>
              <a:off x="4159381" y="3181146"/>
              <a:ext cx="3741577" cy="187807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5" name="그림 14" descr="텍스트, 소프트웨어, 멀티미디어 소프트웨어, 컴퓨터 아이콘이(가) 표시된 사진&#10;&#10;자동 생성된 설명">
              <a:extLst>
                <a:ext uri="{FF2B5EF4-FFF2-40B4-BE49-F238E27FC236}">
                  <a16:creationId xmlns:a16="http://schemas.microsoft.com/office/drawing/2014/main" id="{B0560568-0E49-4341-4509-9B1573F396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232"/>
            <a:stretch/>
          </p:blipFill>
          <p:spPr>
            <a:xfrm>
              <a:off x="8103315" y="3181145"/>
              <a:ext cx="3761894" cy="188827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36217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BF57C04-3663-4EB8-03B9-88E58C96F0BD}"/>
              </a:ext>
            </a:extLst>
          </p:cNvPr>
          <p:cNvSpPr txBox="1"/>
          <p:nvPr/>
        </p:nvSpPr>
        <p:spPr>
          <a:xfrm>
            <a:off x="716983" y="946348"/>
            <a:ext cx="44455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개발 시 어려웠던 부분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(1)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7CBD281-857B-9C08-CEC5-1AB2B7129DE6}"/>
              </a:ext>
            </a:extLst>
          </p:cNvPr>
          <p:cNvGrpSpPr/>
          <p:nvPr/>
        </p:nvGrpSpPr>
        <p:grpSpPr>
          <a:xfrm>
            <a:off x="716983" y="1415608"/>
            <a:ext cx="5020877" cy="5186290"/>
            <a:chOff x="716983" y="1857464"/>
            <a:chExt cx="5020877" cy="181435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1343E50-35E5-D0A8-0085-E46613DFC8BE}"/>
                </a:ext>
              </a:extLst>
            </p:cNvPr>
            <p:cNvSpPr txBox="1"/>
            <p:nvPr/>
          </p:nvSpPr>
          <p:spPr>
            <a:xfrm>
              <a:off x="716983" y="1954368"/>
              <a:ext cx="5020877" cy="1717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ko-KR" altLang="en-US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우측 코드는 </a:t>
              </a:r>
              <a:r>
                <a:rPr lang="ko-KR" altLang="en-US" sz="1100" kern="100" dirty="0" err="1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옵션바에서</a:t>
              </a:r>
              <a:r>
                <a:rPr lang="ko-KR" altLang="en-US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시도를 선택하면</a:t>
              </a:r>
              <a:r>
                <a:rPr lang="en-US" altLang="ko-KR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, </a:t>
              </a:r>
              <a:r>
                <a:rPr lang="ko-KR" altLang="en-US" sz="1100" kern="100" dirty="0" err="1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시도값을</a:t>
              </a:r>
              <a:r>
                <a:rPr lang="ko-KR" altLang="en-US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</a:t>
              </a:r>
              <a:r>
                <a:rPr lang="en-US" altLang="ko-KR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AJAX</a:t>
              </a:r>
              <a:r>
                <a:rPr lang="ko-KR" altLang="en-US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를 통해 </a:t>
              </a:r>
              <a:r>
                <a:rPr lang="en-US" altLang="ko-KR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Controller</a:t>
              </a:r>
              <a:r>
                <a:rPr lang="ko-KR" altLang="en-US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로 보내주고 해당 시도 이름값을 가진 </a:t>
              </a:r>
              <a:r>
                <a:rPr lang="ko-KR" altLang="en-US" sz="1100" kern="100" dirty="0" err="1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시군구</a:t>
              </a:r>
              <a:r>
                <a:rPr lang="ko-KR" altLang="en-US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데이터 값을 </a:t>
              </a:r>
              <a:r>
                <a:rPr lang="en-US" altLang="ko-KR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map </a:t>
              </a:r>
              <a:r>
                <a:rPr lang="ko-KR" altLang="en-US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형식으로 </a:t>
              </a:r>
              <a:r>
                <a:rPr lang="en-US" altLang="ko-KR" sz="1100" kern="100" dirty="0" err="1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jsp</a:t>
              </a:r>
              <a:r>
                <a:rPr lang="ko-KR" altLang="en-US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에 보내주고</a:t>
              </a:r>
              <a:r>
                <a:rPr lang="en-US" altLang="ko-KR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, </a:t>
              </a:r>
              <a:r>
                <a:rPr lang="en-US" altLang="ko-KR" sz="1100" kern="100" dirty="0" err="1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jsp</a:t>
              </a:r>
              <a:r>
                <a:rPr lang="ko-KR" altLang="en-US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에서는 그 </a:t>
              </a:r>
              <a:r>
                <a:rPr lang="ko-KR" altLang="en-US" sz="1100" kern="100" dirty="0" err="1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시군구</a:t>
              </a:r>
              <a:r>
                <a:rPr lang="ko-KR" altLang="en-US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값을 </a:t>
              </a:r>
              <a:r>
                <a:rPr lang="en-US" altLang="ko-KR" sz="1100" kern="100" dirty="0" err="1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json</a:t>
              </a:r>
              <a:r>
                <a:rPr lang="en-US" altLang="ko-KR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</a:t>
              </a:r>
              <a:r>
                <a:rPr lang="ko-KR" altLang="en-US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형식으로 받아 사용하는 것입니다</a:t>
              </a:r>
              <a:r>
                <a:rPr lang="en-US" altLang="ko-KR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.</a:t>
              </a:r>
            </a:p>
            <a:p>
              <a:pPr algn="just">
                <a:lnSpc>
                  <a:spcPct val="130000"/>
                </a:lnSpc>
              </a:pPr>
              <a:endParaRPr lang="en-US" altLang="ko-KR" sz="11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pPr algn="just">
                <a:lnSpc>
                  <a:spcPct val="130000"/>
                </a:lnSpc>
              </a:pPr>
              <a:r>
                <a:rPr lang="ko-KR" altLang="en-US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하지만 해당 부분을 개발할 때</a:t>
              </a:r>
              <a:r>
                <a:rPr lang="en-US" altLang="ko-KR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, </a:t>
              </a:r>
              <a:r>
                <a:rPr lang="ko-KR" altLang="en-US" sz="1100" kern="100" dirty="0" err="1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시군구</a:t>
              </a:r>
              <a:r>
                <a:rPr lang="ko-KR" altLang="en-US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데이터 값을 </a:t>
              </a:r>
              <a:r>
                <a:rPr lang="en-US" altLang="ko-KR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map </a:t>
              </a:r>
              <a:r>
                <a:rPr lang="ko-KR" altLang="en-US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형식으로 받아내는 것까지는 </a:t>
              </a:r>
              <a:r>
                <a:rPr lang="en-US" altLang="ko-KR" sz="1100" kern="100" dirty="0" err="1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System.print</a:t>
              </a:r>
              <a:r>
                <a:rPr lang="ko-KR" altLang="en-US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문을 통해 확인했으나</a:t>
              </a:r>
              <a:r>
                <a:rPr lang="en-US" altLang="ko-KR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, </a:t>
              </a:r>
              <a:r>
                <a:rPr lang="ko-KR" altLang="en-US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계속해서 웹 상에서 우측 이미지와 같이 </a:t>
              </a:r>
              <a:r>
                <a:rPr lang="ko-KR" altLang="en-US" sz="1100" kern="100" dirty="0" err="1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시군구의</a:t>
              </a:r>
              <a:r>
                <a:rPr lang="ko-KR" altLang="en-US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이름이 </a:t>
              </a:r>
              <a:r>
                <a:rPr lang="en-US" altLang="ko-KR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???</a:t>
              </a:r>
              <a:r>
                <a:rPr lang="ko-KR" altLang="en-US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로 뜨는 것이 문제였습니다</a:t>
              </a:r>
              <a:r>
                <a:rPr lang="en-US" altLang="ko-KR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.</a:t>
              </a:r>
            </a:p>
            <a:p>
              <a:pPr algn="just">
                <a:lnSpc>
                  <a:spcPct val="130000"/>
                </a:lnSpc>
              </a:pPr>
              <a:endParaRPr lang="en-US" altLang="ko-KR" sz="11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pPr algn="just">
                <a:lnSpc>
                  <a:spcPct val="130000"/>
                </a:lnSpc>
              </a:pPr>
              <a:r>
                <a:rPr lang="ko-KR" altLang="en-US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이는 </a:t>
              </a:r>
              <a:r>
                <a:rPr lang="en-US" altLang="ko-KR" sz="1100" kern="100" dirty="0" err="1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jsp</a:t>
              </a:r>
              <a:r>
                <a:rPr lang="ko-KR" altLang="en-US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에서 </a:t>
              </a:r>
              <a:r>
                <a:rPr lang="en-US" altLang="ko-KR" sz="1100" kern="100" dirty="0" err="1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json</a:t>
              </a:r>
              <a:r>
                <a:rPr lang="ko-KR" altLang="en-US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으로 받을 때 문제가 발생한 것이었고</a:t>
              </a:r>
              <a:r>
                <a:rPr lang="en-US" altLang="ko-KR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, </a:t>
              </a:r>
              <a:r>
                <a:rPr lang="ko-KR" altLang="en-US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이 부분을 해결하기 위해 처음에는 언어가 맞지 않아서 그런가</a:t>
              </a:r>
              <a:r>
                <a:rPr lang="en-US" altLang="ko-KR" sz="1100" kern="1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</a:t>
              </a:r>
              <a:r>
                <a:rPr lang="ko-KR" altLang="en-US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싶어 </a:t>
              </a:r>
              <a:r>
                <a:rPr lang="en-US" altLang="ko-KR" sz="1100" kern="100" dirty="0" err="1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jsp</a:t>
              </a:r>
              <a:r>
                <a:rPr lang="en-US" altLang="ko-KR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, controller </a:t>
              </a:r>
              <a:r>
                <a:rPr lang="ko-KR" altLang="en-US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등 맞춰줄 수 있는 모든 부분에 대해 </a:t>
              </a:r>
              <a:r>
                <a:rPr lang="en-US" altLang="ko-KR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charset</a:t>
              </a:r>
              <a:r>
                <a:rPr lang="ko-KR" altLang="en-US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을 모두 </a:t>
              </a:r>
              <a:r>
                <a:rPr lang="en-US" altLang="ko-KR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UTF_8</a:t>
              </a:r>
              <a:r>
                <a:rPr lang="ko-KR" altLang="en-US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로 맞춰주었습니다</a:t>
              </a:r>
              <a:r>
                <a:rPr lang="en-US" altLang="ko-KR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. </a:t>
              </a:r>
              <a:r>
                <a:rPr lang="ko-KR" altLang="en-US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하지만 문제는 해결되지 않았습니다</a:t>
              </a:r>
              <a:r>
                <a:rPr lang="en-US" altLang="ko-KR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.</a:t>
              </a:r>
              <a:endParaRPr lang="en-US" altLang="ko-KR" sz="11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pPr algn="just">
                <a:lnSpc>
                  <a:spcPct val="130000"/>
                </a:lnSpc>
              </a:pPr>
              <a:endParaRPr lang="en-US" altLang="ko-KR" sz="11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pPr algn="just">
                <a:lnSpc>
                  <a:spcPct val="130000"/>
                </a:lnSpc>
              </a:pPr>
              <a:r>
                <a:rPr lang="ko-KR" altLang="en-US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이번에는 </a:t>
              </a:r>
              <a:r>
                <a:rPr lang="en-US" altLang="ko-KR" sz="1100" kern="100" dirty="0" err="1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controlle</a:t>
              </a:r>
              <a:r>
                <a:rPr lang="ko-KR" altLang="en-US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에서 </a:t>
              </a:r>
              <a:r>
                <a:rPr lang="en-US" altLang="ko-KR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map </a:t>
              </a:r>
              <a:r>
                <a:rPr lang="ko-KR" altLang="en-US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형식을 다시 </a:t>
              </a:r>
              <a:r>
                <a:rPr lang="en-US" altLang="ko-KR" sz="1100" kern="100" dirty="0" err="1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json</a:t>
              </a:r>
              <a:r>
                <a:rPr lang="en-US" altLang="ko-KR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</a:t>
              </a:r>
              <a:r>
                <a:rPr lang="ko-KR" altLang="en-US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타입으로 변환해서 </a:t>
              </a:r>
              <a:r>
                <a:rPr lang="en-US" altLang="ko-KR" sz="1100" kern="100" dirty="0" err="1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jsp</a:t>
              </a:r>
              <a:r>
                <a:rPr lang="ko-KR" altLang="en-US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로 보내주는 </a:t>
              </a:r>
              <a:r>
                <a:rPr lang="en-US" altLang="ko-KR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Jackson </a:t>
              </a:r>
              <a:r>
                <a:rPr lang="ko-KR" altLang="en-US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및 </a:t>
              </a:r>
              <a:r>
                <a:rPr lang="en-US" altLang="ko-KR" sz="1100" kern="100" dirty="0" err="1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Gson</a:t>
              </a:r>
              <a:r>
                <a:rPr lang="en-US" altLang="ko-KR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</a:t>
              </a:r>
              <a:r>
                <a:rPr lang="en-US" altLang="ko-KR" sz="1100" kern="100" dirty="0" err="1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librar</a:t>
              </a:r>
              <a:r>
                <a:rPr lang="ko-KR" altLang="en-US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도 활용했습니다</a:t>
              </a:r>
              <a:r>
                <a:rPr lang="en-US" altLang="ko-KR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. </a:t>
              </a:r>
              <a:r>
                <a:rPr lang="ko-KR" altLang="en-US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하지만 여전히 해당 문제는 해결되지 않았습니다</a:t>
              </a:r>
              <a:r>
                <a:rPr lang="en-US" altLang="ko-KR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.</a:t>
              </a:r>
            </a:p>
            <a:p>
              <a:pPr algn="just">
                <a:lnSpc>
                  <a:spcPct val="130000"/>
                </a:lnSpc>
              </a:pPr>
              <a:endParaRPr lang="en-US" altLang="ko-KR" sz="11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pPr algn="just">
                <a:lnSpc>
                  <a:spcPct val="130000"/>
                </a:lnSpc>
              </a:pPr>
              <a:r>
                <a:rPr lang="ko-KR" altLang="en-US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이 문제를 해결하기 위해 </a:t>
              </a:r>
              <a:r>
                <a:rPr lang="ko-KR" altLang="en-US" sz="1100" kern="100" dirty="0" err="1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구글링을</a:t>
              </a:r>
              <a:r>
                <a:rPr lang="ko-KR" altLang="en-US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계속 했고</a:t>
              </a:r>
              <a:r>
                <a:rPr lang="en-US" altLang="ko-KR" sz="1100" kern="1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, Spring MVC</a:t>
              </a:r>
              <a:r>
                <a:rPr lang="ko-KR" altLang="en-US" sz="1100" kern="1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가 </a:t>
              </a:r>
              <a:r>
                <a:rPr lang="en-US" altLang="ko-KR" sz="1100" kern="1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@Controller</a:t>
              </a:r>
              <a:r>
                <a:rPr lang="ko-KR" altLang="en-US" sz="1100" kern="1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에 </a:t>
              </a:r>
              <a:r>
                <a:rPr lang="ko-KR" altLang="en-US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요청을 </a:t>
              </a:r>
              <a:r>
                <a:rPr lang="ko-KR" altLang="en-US" sz="1100" kern="1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보</a:t>
              </a:r>
              <a:r>
                <a:rPr lang="ko-KR" altLang="en-US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내기 </a:t>
              </a:r>
              <a:r>
                <a:rPr lang="ko-KR" altLang="en-US" sz="1100" kern="1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위해 필요한 </a:t>
              </a:r>
              <a:r>
                <a:rPr lang="en-US" altLang="ko-KR" sz="1100" kern="10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HandlerMapping</a:t>
              </a:r>
              <a:r>
                <a:rPr lang="ko-KR" altLang="en-US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과 </a:t>
              </a:r>
              <a:r>
                <a:rPr lang="en-US" altLang="ko-KR" sz="1100" kern="100" dirty="0" err="1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HandlerAdapter</a:t>
              </a:r>
              <a:r>
                <a:rPr lang="ko-KR" altLang="en-US" sz="1100" kern="1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를 </a:t>
              </a:r>
              <a:r>
                <a:rPr lang="en-US" altLang="ko-KR" sz="1100" kern="1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bean</a:t>
              </a:r>
              <a:r>
                <a:rPr lang="ko-KR" altLang="en-US" sz="1100" kern="1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으로 </a:t>
              </a:r>
              <a:r>
                <a:rPr lang="ko-KR" altLang="en-US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등록하고</a:t>
              </a:r>
              <a:r>
                <a:rPr lang="en-US" altLang="ko-KR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, </a:t>
              </a:r>
              <a:r>
                <a:rPr lang="ko-KR" altLang="en-US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이렇게 </a:t>
              </a:r>
              <a:r>
                <a:rPr lang="ko-KR" altLang="en-US" sz="1100" kern="1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등록된 </a:t>
              </a:r>
              <a:r>
                <a:rPr lang="en-US" altLang="ko-KR" sz="1100" kern="1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bean</a:t>
              </a:r>
              <a:r>
                <a:rPr lang="ko-KR" altLang="en-US" sz="1100" kern="1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에 의해 요청 </a:t>
              </a:r>
              <a:r>
                <a:rPr lang="en-US" altLang="ko-KR" sz="1100" kern="10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url</a:t>
              </a:r>
              <a:r>
                <a:rPr lang="ko-KR" altLang="en-US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과 컨트롤러를 매칭할 수 있다는 사실을 발견했습니다</a:t>
              </a:r>
              <a:r>
                <a:rPr lang="en-US" altLang="ko-KR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. </a:t>
              </a:r>
              <a:r>
                <a:rPr lang="ko-KR" altLang="en-US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그래서 </a:t>
              </a:r>
              <a:r>
                <a:rPr lang="en-US" altLang="ko-KR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pom.xml </a:t>
              </a:r>
              <a:r>
                <a:rPr lang="ko-KR" altLang="en-US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파일에 아래 문구를 추가해주고</a:t>
              </a:r>
              <a:r>
                <a:rPr lang="en-US" altLang="ko-KR" sz="1100" kern="1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</a:t>
              </a:r>
              <a:r>
                <a:rPr lang="ko-KR" altLang="en-US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나니 정상적으로 </a:t>
              </a:r>
              <a:r>
                <a:rPr lang="en-US" altLang="ko-KR" sz="1100" kern="100" dirty="0" err="1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json</a:t>
              </a:r>
              <a:r>
                <a:rPr lang="en-US" altLang="ko-KR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</a:t>
              </a:r>
              <a:r>
                <a:rPr lang="ko-KR" altLang="en-US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데이터를 </a:t>
              </a:r>
              <a:r>
                <a:rPr lang="en-US" altLang="ko-KR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???</a:t>
              </a:r>
              <a:r>
                <a:rPr lang="ko-KR" altLang="en-US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가 아닌 정상적인 값으로 받을 수 있었습니다</a:t>
              </a:r>
              <a:r>
                <a:rPr lang="en-US" altLang="ko-KR" sz="11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.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DA77D4B-4E93-F5FE-85A7-82C7C5358183}"/>
                </a:ext>
              </a:extLst>
            </p:cNvPr>
            <p:cNvSpPr txBox="1"/>
            <p:nvPr/>
          </p:nvSpPr>
          <p:spPr>
            <a:xfrm>
              <a:off x="716983" y="1857464"/>
              <a:ext cx="4007537" cy="96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JSON data type</a:t>
              </a:r>
              <a:r>
                <a:rPr lang="ko-KR" alt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에서의 문제</a:t>
              </a:r>
              <a:endPara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F56D229-F05B-565C-7E2B-36DB19B9D12B}"/>
              </a:ext>
            </a:extLst>
          </p:cNvPr>
          <p:cNvSpPr txBox="1"/>
          <p:nvPr/>
        </p:nvSpPr>
        <p:spPr>
          <a:xfrm>
            <a:off x="6893150" y="5171734"/>
            <a:ext cx="4005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1pPr>
          </a:lstStyle>
          <a:p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[</a:t>
            </a:r>
            <a:r>
              <a:rPr lang="ko-KR" altLang="en-US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그림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4</a:t>
            </a:r>
            <a:r>
              <a:rPr lang="en-US" altLang="ko-KR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</a:t>
            </a:r>
            <a:r>
              <a:rPr lang="ko-KR" altLang="en-US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실무 프로젝트 </a:t>
            </a:r>
            <a:r>
              <a:rPr lang="en-US" altLang="ko-KR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AJAX </a:t>
            </a:r>
            <a:r>
              <a:rPr lang="ko-KR" altLang="en-US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통신 </a:t>
            </a:r>
            <a:r>
              <a:rPr lang="en-US" altLang="ko-KR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]</a:t>
            </a:r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D2D8F6-55BB-2DFA-F085-7BE1AF8EC143}"/>
              </a:ext>
            </a:extLst>
          </p:cNvPr>
          <p:cNvSpPr txBox="1"/>
          <p:nvPr/>
        </p:nvSpPr>
        <p:spPr>
          <a:xfrm>
            <a:off x="8737600" y="334208"/>
            <a:ext cx="3046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7. </a:t>
            </a:r>
            <a:r>
              <a:rPr lang="ko-KR" altLang="en-US" sz="1400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주요 포트폴리오</a:t>
            </a: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FEF41347-EA2F-00A9-36EA-F9068EB49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019" y="334209"/>
            <a:ext cx="3757156" cy="478578"/>
          </a:xfrm>
        </p:spPr>
        <p:txBody>
          <a:bodyPr/>
          <a:lstStyle/>
          <a:p>
            <a:r>
              <a:rPr lang="en-US" altLang="ko-KR" dirty="0" smtClean="0"/>
              <a:t>(1</a:t>
            </a:r>
            <a:r>
              <a:rPr lang="en-US" altLang="ko-KR" smtClean="0"/>
              <a:t>) </a:t>
            </a:r>
            <a:r>
              <a:rPr lang="ko-KR" altLang="en-US" dirty="0" smtClean="0"/>
              <a:t>지리 정보 시스템 프로젝트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697" y="1415609"/>
            <a:ext cx="4394851" cy="3639876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0096" y="2716206"/>
            <a:ext cx="2701439" cy="1348223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6972" y="3361697"/>
            <a:ext cx="831188" cy="702732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1152" y="6284730"/>
            <a:ext cx="2101398" cy="39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51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7B6F862F-D8AF-417D-A6D8-322626DA5D6C}"/>
              </a:ext>
            </a:extLst>
          </p:cNvPr>
          <p:cNvSpPr txBox="1"/>
          <p:nvPr/>
        </p:nvSpPr>
        <p:spPr>
          <a:xfrm>
            <a:off x="716983" y="946348"/>
            <a:ext cx="4007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개발 시 어려웠던 부분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(2)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A8EDC6-8F53-AACB-A9CB-0CA31C8C6625}"/>
              </a:ext>
            </a:extLst>
          </p:cNvPr>
          <p:cNvSpPr txBox="1"/>
          <p:nvPr/>
        </p:nvSpPr>
        <p:spPr>
          <a:xfrm>
            <a:off x="6966619" y="6250276"/>
            <a:ext cx="4005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1pPr>
          </a:lstStyle>
          <a:p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[</a:t>
            </a:r>
            <a:r>
              <a:rPr lang="ko-KR" altLang="en-US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그림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5</a:t>
            </a:r>
            <a:r>
              <a:rPr lang="en-US" altLang="ko-KR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</a:t>
            </a:r>
            <a:r>
              <a:rPr lang="ko-KR" altLang="en-US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포트 번호 불일치</a:t>
            </a:r>
            <a:r>
              <a:rPr lang="en-US" altLang="ko-KR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]</a:t>
            </a:r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9C73B8-1F29-06EF-DF11-9328AA5AA4F2}"/>
              </a:ext>
            </a:extLst>
          </p:cNvPr>
          <p:cNvSpPr txBox="1"/>
          <p:nvPr/>
        </p:nvSpPr>
        <p:spPr>
          <a:xfrm>
            <a:off x="716983" y="1583369"/>
            <a:ext cx="5020877" cy="4469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ko-KR" altLang="en-US" sz="11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다음은 지도의 좌표 클릭 시 해당 부분의 </a:t>
            </a:r>
            <a:r>
              <a:rPr lang="ko-KR" altLang="en-US" sz="1100" kern="100" dirty="0" err="1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좌표값을</a:t>
            </a:r>
            <a:r>
              <a:rPr lang="ko-KR" altLang="en-US" sz="11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통한 지역 이름과 해당 지역의 전력사용량을 나타내는 팝업 기능을 개발할 때 발생한 문제입니다</a:t>
            </a:r>
            <a:r>
              <a:rPr lang="en-US" altLang="ko-KR" sz="11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pPr algn="just">
              <a:lnSpc>
                <a:spcPct val="130000"/>
              </a:lnSpc>
            </a:pPr>
            <a:endParaRPr lang="en-US" altLang="ko-KR" sz="1100" kern="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just">
              <a:lnSpc>
                <a:spcPct val="130000"/>
              </a:lnSpc>
            </a:pPr>
            <a:r>
              <a:rPr lang="ko-KR" altLang="en-US" sz="11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여기서 발생한 문제는 </a:t>
            </a:r>
            <a:r>
              <a:rPr lang="en-US" altLang="ko-KR" sz="11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CORS </a:t>
            </a:r>
            <a:r>
              <a:rPr lang="ko-KR" altLang="en-US" sz="11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충돌이었는데</a:t>
            </a:r>
            <a:r>
              <a:rPr lang="en-US" altLang="ko-KR" sz="11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1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보안을 강화하기 위해 다른 출처의 정보는 막기 위해 존재하는 </a:t>
            </a:r>
            <a:r>
              <a:rPr lang="ko-KR" altLang="en-US" sz="1100" kern="100" dirty="0" err="1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스템이</a:t>
            </a:r>
            <a:r>
              <a:rPr lang="ko-KR" altLang="en-US" sz="11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바로 </a:t>
            </a:r>
            <a:r>
              <a:rPr lang="en-US" altLang="ko-KR" sz="11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CORS </a:t>
            </a:r>
            <a:r>
              <a:rPr lang="ko-KR" altLang="en-US" sz="11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였습니다</a:t>
            </a:r>
            <a:r>
              <a:rPr lang="en-US" altLang="ko-KR" sz="11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pPr algn="just">
              <a:lnSpc>
                <a:spcPct val="130000"/>
              </a:lnSpc>
            </a:pPr>
            <a:endParaRPr lang="en-US" altLang="ko-KR" sz="1100" kern="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just">
              <a:lnSpc>
                <a:spcPct val="130000"/>
              </a:lnSpc>
            </a:pPr>
            <a:r>
              <a:rPr lang="ko-KR" altLang="en-US" sz="11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하지만 저는 기존에 이러한 개념을 알지 못했던 상태였습니다</a:t>
            </a:r>
            <a:r>
              <a:rPr lang="en-US" altLang="ko-KR" sz="11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</a:t>
            </a:r>
            <a:r>
              <a:rPr lang="en-US" altLang="ko-KR" sz="1100" kern="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</a:t>
            </a:r>
            <a:r>
              <a:rPr lang="en-US" altLang="ko-KR" sz="1100" kern="100" dirty="0" err="1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eoserver</a:t>
            </a:r>
            <a:r>
              <a:rPr lang="ko-KR" altLang="en-US" sz="11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의 </a:t>
            </a:r>
            <a:r>
              <a:rPr lang="en-US" altLang="ko-KR" sz="11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port</a:t>
            </a:r>
            <a:r>
              <a:rPr lang="ko-KR" altLang="en-US" sz="11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번호는 </a:t>
            </a:r>
            <a:r>
              <a:rPr lang="en-US" altLang="ko-KR" sz="11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8080</a:t>
            </a:r>
            <a:r>
              <a:rPr lang="ko-KR" altLang="en-US" sz="11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이고</a:t>
            </a:r>
            <a:r>
              <a:rPr lang="en-US" altLang="ko-KR" sz="11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1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제 프로젝트의 </a:t>
            </a:r>
            <a:r>
              <a:rPr lang="en-US" altLang="ko-KR" sz="11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port</a:t>
            </a:r>
            <a:r>
              <a:rPr lang="ko-KR" altLang="en-US" sz="11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번호는 </a:t>
            </a:r>
            <a:r>
              <a:rPr lang="en-US" altLang="ko-KR" sz="11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80</a:t>
            </a:r>
            <a:r>
              <a:rPr lang="ko-KR" altLang="en-US" sz="11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이었기 때문에 </a:t>
            </a:r>
            <a:r>
              <a:rPr lang="en-US" altLang="ko-KR" sz="11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80 </a:t>
            </a:r>
            <a:r>
              <a:rPr lang="ko-KR" altLang="en-US" sz="11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포트에서 </a:t>
            </a:r>
            <a:r>
              <a:rPr lang="en-US" altLang="ko-KR" sz="11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8080</a:t>
            </a:r>
            <a:r>
              <a:rPr lang="ko-KR" altLang="en-US" sz="11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포트의 정보를 가져오려고 할 때 </a:t>
            </a:r>
            <a:r>
              <a:rPr lang="en-US" altLang="ko-KR" sz="11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CORS </a:t>
            </a:r>
            <a:r>
              <a:rPr lang="ko-KR" altLang="en-US" sz="11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충돌이 났었습니다</a:t>
            </a:r>
            <a:r>
              <a:rPr lang="en-US" altLang="ko-KR" sz="11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pPr algn="just">
              <a:lnSpc>
                <a:spcPct val="130000"/>
              </a:lnSpc>
            </a:pPr>
            <a:endParaRPr lang="en-US" altLang="ko-KR" sz="1100" kern="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just">
              <a:lnSpc>
                <a:spcPct val="130000"/>
              </a:lnSpc>
            </a:pPr>
            <a:r>
              <a:rPr lang="ko-KR" altLang="en-US" sz="11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이를 해결하기 위해 서버측 에서 허용할 출처를 헤더의 </a:t>
            </a:r>
            <a:r>
              <a:rPr lang="en-US" altLang="ko-KR" sz="11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Access – Control – Allow – Origin</a:t>
            </a:r>
            <a:r>
              <a:rPr lang="ko-KR" altLang="en-US" sz="11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에 기입해주었습니다</a:t>
            </a:r>
            <a:r>
              <a:rPr lang="en-US" altLang="ko-KR" sz="11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</a:t>
            </a:r>
            <a:r>
              <a:rPr lang="ko-KR" altLang="en-US" sz="11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하지만 이 방법으로 해결되지 않았고</a:t>
            </a:r>
            <a:r>
              <a:rPr lang="en-US" altLang="ko-KR" sz="11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1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다른 방법을 시도해보기로 했습니다</a:t>
            </a:r>
            <a:r>
              <a:rPr lang="en-US" altLang="ko-KR" sz="11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pPr algn="just">
              <a:lnSpc>
                <a:spcPct val="130000"/>
              </a:lnSpc>
            </a:pPr>
            <a:endParaRPr lang="en-US" altLang="ko-KR" sz="1100" kern="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just">
              <a:lnSpc>
                <a:spcPct val="130000"/>
              </a:lnSpc>
            </a:pPr>
            <a:r>
              <a:rPr lang="ko-KR" altLang="en-US" sz="11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이번에는 </a:t>
            </a:r>
            <a:r>
              <a:rPr lang="en-US" altLang="ko-KR" sz="11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proxy </a:t>
            </a:r>
            <a:r>
              <a:rPr lang="ko-KR" altLang="en-US" sz="11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서버를 이용해 모든 출처를 허용해주는 것으로 해결해보려고 했으나</a:t>
            </a:r>
            <a:r>
              <a:rPr lang="en-US" altLang="ko-KR" sz="11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1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 역시 </a:t>
            </a:r>
            <a:r>
              <a:rPr lang="en-US" altLang="ko-KR" sz="1100" kern="100" dirty="0" err="1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geoserver</a:t>
            </a:r>
            <a:r>
              <a:rPr lang="ko-KR" altLang="en-US" sz="11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에서 값을 가져오는데 실패했습니다</a:t>
            </a:r>
            <a:r>
              <a:rPr lang="en-US" altLang="ko-KR" sz="11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pPr algn="just">
              <a:lnSpc>
                <a:spcPct val="130000"/>
              </a:lnSpc>
            </a:pPr>
            <a:endParaRPr lang="en-US" altLang="ko-KR" sz="1100" kern="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just">
              <a:lnSpc>
                <a:spcPct val="130000"/>
              </a:lnSpc>
            </a:pPr>
            <a:r>
              <a:rPr lang="ko-KR" altLang="en-US" sz="11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제가 </a:t>
            </a:r>
            <a:r>
              <a:rPr lang="en-US" altLang="ko-KR" sz="11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CORS </a:t>
            </a:r>
            <a:r>
              <a:rPr lang="ko-KR" altLang="en-US" sz="11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문제를 해결한 방법은 다음과 같습니다</a:t>
            </a:r>
            <a:r>
              <a:rPr lang="en-US" altLang="ko-KR" sz="11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pPr algn="just">
              <a:lnSpc>
                <a:spcPct val="130000"/>
              </a:lnSpc>
            </a:pPr>
            <a:r>
              <a:rPr lang="en-US" altLang="ko-KR" sz="11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</a:t>
            </a:r>
            <a:r>
              <a:rPr lang="en-US" altLang="ko-KR" sz="11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:\</a:t>
            </a:r>
            <a:r>
              <a:rPr lang="en-US" altLang="ko-KR" sz="11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apache-tomcat-9.0.84\webapps\geoserver\WEB-INF </a:t>
            </a:r>
            <a:r>
              <a:rPr lang="ko-KR" altLang="en-US" sz="11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내에 있는 </a:t>
            </a:r>
            <a:r>
              <a:rPr lang="en-US" altLang="ko-KR" sz="11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web.xml </a:t>
            </a:r>
            <a:r>
              <a:rPr lang="ko-KR" altLang="en-US" sz="11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파일에서 </a:t>
            </a:r>
            <a:r>
              <a:rPr lang="en-US" altLang="ko-KR" sz="11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CORS</a:t>
            </a:r>
            <a:r>
              <a:rPr lang="ko-KR" altLang="en-US" sz="11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에 대해 허용해 주게끔 코드를 변경해 주었고</a:t>
            </a:r>
            <a:r>
              <a:rPr lang="en-US" altLang="ko-KR" sz="11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1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이후 </a:t>
            </a:r>
            <a:r>
              <a:rPr lang="en-US" altLang="ko-KR" sz="11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CORS </a:t>
            </a:r>
            <a:r>
              <a:rPr lang="ko-KR" altLang="en-US" sz="11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충돌을 해결할 수 있었습니다</a:t>
            </a:r>
            <a:r>
              <a:rPr lang="en-US" altLang="ko-KR" sz="11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  <a:endParaRPr lang="en-US" altLang="ko-KR" sz="1100" kern="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59808E-908B-A57B-6AD0-168981CDD6C2}"/>
              </a:ext>
            </a:extLst>
          </p:cNvPr>
          <p:cNvSpPr txBox="1"/>
          <p:nvPr/>
        </p:nvSpPr>
        <p:spPr>
          <a:xfrm>
            <a:off x="8737600" y="334208"/>
            <a:ext cx="3046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7. </a:t>
            </a:r>
            <a:r>
              <a:rPr lang="ko-KR" altLang="en-US" sz="1400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주요 포트폴리오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FEF41347-EA2F-00A9-36EA-F9068EB49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019" y="334209"/>
            <a:ext cx="3757156" cy="478578"/>
          </a:xfrm>
        </p:spPr>
        <p:txBody>
          <a:bodyPr/>
          <a:lstStyle/>
          <a:p>
            <a:r>
              <a:rPr lang="en-US" altLang="ko-KR" dirty="0" smtClean="0"/>
              <a:t>(1</a:t>
            </a:r>
            <a:r>
              <a:rPr lang="en-US" altLang="ko-KR" smtClean="0"/>
              <a:t>) </a:t>
            </a:r>
            <a:r>
              <a:rPr lang="ko-KR" altLang="en-US" dirty="0" smtClean="0"/>
              <a:t>지리 정보 시스템 프로젝트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525" y="959598"/>
            <a:ext cx="3990610" cy="223981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5155" y="959597"/>
            <a:ext cx="3359588" cy="192647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4525" y="3199410"/>
            <a:ext cx="3990610" cy="145353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35135" y="2886074"/>
            <a:ext cx="2189608" cy="31333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99208" y="5297077"/>
            <a:ext cx="3300219" cy="75268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20131" y="4268703"/>
            <a:ext cx="2476846" cy="43821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067790" y="4420088"/>
            <a:ext cx="5815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/>
              <a:t>=</a:t>
            </a:r>
            <a:endParaRPr lang="ko-KR" altLang="en-US" sz="6000" dirty="0"/>
          </a:p>
        </p:txBody>
      </p:sp>
      <p:cxnSp>
        <p:nvCxnSpPr>
          <p:cNvPr id="18" name="직선 연결선 17"/>
          <p:cNvCxnSpPr/>
          <p:nvPr/>
        </p:nvCxnSpPr>
        <p:spPr>
          <a:xfrm flipH="1">
            <a:off x="8349410" y="4706914"/>
            <a:ext cx="127081" cy="560710"/>
          </a:xfrm>
          <a:prstGeom prst="line">
            <a:avLst/>
          </a:prstGeom>
          <a:ln w="412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1" name="그림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17849" y="3347498"/>
            <a:ext cx="2347215" cy="144625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6A8EDC6-8F53-AACB-A9CB-0CA31C8C6625}"/>
              </a:ext>
            </a:extLst>
          </p:cNvPr>
          <p:cNvSpPr txBox="1"/>
          <p:nvPr/>
        </p:nvSpPr>
        <p:spPr>
          <a:xfrm>
            <a:off x="10030414" y="4795316"/>
            <a:ext cx="17990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1pPr>
          </a:lstStyle>
          <a:p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[</a:t>
            </a:r>
            <a:r>
              <a:rPr lang="ko-KR" altLang="en-US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그림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6</a:t>
            </a:r>
            <a:r>
              <a:rPr lang="en-US" altLang="ko-KR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web.xml </a:t>
            </a:r>
            <a:r>
              <a:rPr lang="ko-KR" altLang="en-US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파일 코드</a:t>
            </a:r>
            <a:r>
              <a:rPr lang="en-US" altLang="ko-KR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]</a:t>
            </a:r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A77D4B-4E93-F5FE-85A7-82C7C5358183}"/>
              </a:ext>
            </a:extLst>
          </p:cNvPr>
          <p:cNvSpPr txBox="1"/>
          <p:nvPr/>
        </p:nvSpPr>
        <p:spPr>
          <a:xfrm>
            <a:off x="716983" y="1340857"/>
            <a:ext cx="4007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CORS 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충돌 문제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803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0BE685A0-46EC-ABB1-E7F2-9108D6C90D63}"/>
              </a:ext>
            </a:extLst>
          </p:cNvPr>
          <p:cNvSpPr/>
          <p:nvPr/>
        </p:nvSpPr>
        <p:spPr>
          <a:xfrm>
            <a:off x="1026833" y="1607820"/>
            <a:ext cx="4162387" cy="4297680"/>
          </a:xfrm>
          <a:prstGeom prst="roundRect">
            <a:avLst>
              <a:gd name="adj" fmla="val 94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6F862F-D8AF-417D-A6D8-322626DA5D6C}"/>
              </a:ext>
            </a:extLst>
          </p:cNvPr>
          <p:cNvSpPr txBox="1"/>
          <p:nvPr/>
        </p:nvSpPr>
        <p:spPr>
          <a:xfrm>
            <a:off x="883777" y="1013047"/>
            <a:ext cx="3802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느낀 점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회고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)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88AACF9-87AD-F55E-8210-56D118569266}"/>
              </a:ext>
            </a:extLst>
          </p:cNvPr>
          <p:cNvSpPr/>
          <p:nvPr/>
        </p:nvSpPr>
        <p:spPr>
          <a:xfrm>
            <a:off x="1073505" y="1607820"/>
            <a:ext cx="4069042" cy="42491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ko-KR" altLang="en-US" sz="11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이번 프로젝트는 게시판을 만들면서 배웠던 것 외에 처음 접하는 라이브러리나 툴</a:t>
            </a:r>
            <a:r>
              <a:rPr lang="en-US" altLang="ko-KR" sz="11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1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프로그램들로 진행되면서 다양한 경험을 쌓을 수 있었는데</a:t>
            </a:r>
            <a:r>
              <a:rPr lang="en-US" altLang="ko-KR" sz="11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1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배운 점이 많아 만족스러웠습니다</a:t>
            </a:r>
            <a:r>
              <a:rPr lang="en-US" altLang="ko-KR" sz="11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pPr algn="just">
              <a:lnSpc>
                <a:spcPct val="130000"/>
              </a:lnSpc>
            </a:pPr>
            <a:endParaRPr lang="en-US" altLang="ko-KR" sz="1100" kern="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just">
              <a:lnSpc>
                <a:spcPct val="130000"/>
              </a:lnSpc>
            </a:pPr>
            <a:r>
              <a:rPr lang="ko-KR" altLang="en-US" sz="11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우선 </a:t>
            </a:r>
            <a:r>
              <a:rPr lang="en-US" altLang="ko-KR" sz="11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DB </a:t>
            </a:r>
            <a:r>
              <a:rPr lang="ko-KR" altLang="en-US" sz="11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사용에 있어 많은 어려움을 겪었는데</a:t>
            </a:r>
            <a:r>
              <a:rPr lang="en-US" altLang="ko-KR" sz="11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1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지리 정보를 가지고 있는 칼럼에서 좌표를 뽑아내기 위해 </a:t>
            </a:r>
            <a:r>
              <a:rPr lang="en-US" altLang="ko-KR" sz="11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SQL </a:t>
            </a:r>
            <a:r>
              <a:rPr lang="ko-KR" altLang="en-US" sz="11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함수 </a:t>
            </a:r>
            <a:r>
              <a:rPr lang="en-US" altLang="ko-KR" sz="1100" kern="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Geom</a:t>
            </a:r>
            <a:r>
              <a:rPr lang="ko-KR" altLang="en-US" sz="11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을 다루면서 </a:t>
            </a:r>
            <a:r>
              <a:rPr lang="en-US" altLang="ko-KR" sz="11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ST_</a:t>
            </a:r>
            <a:r>
              <a:rPr lang="ko-KR" altLang="en-US" sz="11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함수에 대해서 공부해볼 수 있는 계기가 되었으며</a:t>
            </a:r>
            <a:r>
              <a:rPr lang="en-US" altLang="ko-KR" sz="11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DB</a:t>
            </a:r>
            <a:r>
              <a:rPr lang="ko-KR" altLang="en-US" sz="11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의 데이터 값들을 받아오는 과정에서 테이블 간 </a:t>
            </a:r>
            <a:r>
              <a:rPr lang="en-US" altLang="ko-KR" sz="11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join </a:t>
            </a:r>
            <a:r>
              <a:rPr lang="ko-KR" altLang="en-US" sz="11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기능을 </a:t>
            </a:r>
            <a:r>
              <a:rPr lang="ko-KR" altLang="en-US" sz="1100" kern="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썼을때</a:t>
            </a:r>
            <a:r>
              <a:rPr lang="ko-KR" altLang="en-US" sz="11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오래 걸렸기에</a:t>
            </a:r>
            <a:r>
              <a:rPr lang="en-US" altLang="ko-KR" sz="11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</a:t>
            </a:r>
            <a:r>
              <a:rPr lang="ko-KR" altLang="en-US" sz="11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이를 </a:t>
            </a:r>
            <a:r>
              <a:rPr lang="ko-KR" altLang="en-US" sz="11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해결하기 위해 </a:t>
            </a:r>
            <a:r>
              <a:rPr lang="en-US" altLang="ko-KR" sz="11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materialized view</a:t>
            </a:r>
            <a:r>
              <a:rPr lang="ko-KR" altLang="en-US" sz="11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를 쓰면서 </a:t>
            </a:r>
            <a:r>
              <a:rPr lang="en-US" altLang="ko-KR" sz="11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</a:t>
            </a:r>
            <a:r>
              <a:rPr lang="en-US" altLang="ko-KR" sz="11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elect</a:t>
            </a:r>
            <a:r>
              <a:rPr lang="ko-KR" altLang="en-US" sz="11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문의 처리 시간을 단축시키기 위해 고민 하는 데 많은 시간을 할애해보면서 프로젝트의 보여지는 기능 뿐 아니라 처리 속도와 데이터의 효율화 또한 중요하다는 것을 느끼게 되었습니다</a:t>
            </a:r>
            <a:r>
              <a:rPr lang="en-US" altLang="ko-KR" sz="11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pPr algn="just">
              <a:lnSpc>
                <a:spcPct val="130000"/>
              </a:lnSpc>
            </a:pPr>
            <a:endParaRPr lang="en-US" altLang="ko-KR" sz="1100" kern="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just">
              <a:lnSpc>
                <a:spcPct val="130000"/>
              </a:lnSpc>
            </a:pPr>
            <a:r>
              <a:rPr lang="ko-KR" altLang="en-US" sz="11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그리고 파일 업로드 과정에서 </a:t>
            </a:r>
            <a:r>
              <a:rPr lang="en-US" altLang="ko-KR" sz="1100" kern="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pagesize</a:t>
            </a:r>
            <a:r>
              <a:rPr lang="ko-KR" altLang="en-US" sz="11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를 지정해주면서 대용량 데이터를 처리하는데 있어 속도와 안정성을 올리기 위한 고민도 해볼 수 있었습니다</a:t>
            </a:r>
            <a:r>
              <a:rPr lang="en-US" altLang="ko-KR" sz="11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pPr algn="just">
              <a:lnSpc>
                <a:spcPct val="130000"/>
              </a:lnSpc>
            </a:pPr>
            <a:endParaRPr lang="en-US" altLang="ko-KR" sz="1100" kern="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just">
              <a:lnSpc>
                <a:spcPct val="130000"/>
              </a:lnSpc>
            </a:pPr>
            <a:r>
              <a:rPr lang="ko-KR" altLang="en-US" sz="11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마지막으로 직접 개발 계획서</a:t>
            </a:r>
            <a:r>
              <a:rPr lang="en-US" altLang="ko-KR" sz="11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1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보고서를 만들어보면서 프로그래밍을 </a:t>
            </a:r>
            <a:r>
              <a:rPr lang="ko-KR" altLang="en-US" sz="1100" kern="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하는데에는</a:t>
            </a:r>
            <a:r>
              <a:rPr lang="ko-KR" altLang="en-US" sz="11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문서 작업에 대한 경험을 해볼 수 있었습니다</a:t>
            </a:r>
            <a:r>
              <a:rPr lang="en-US" altLang="ko-KR" sz="11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  <a:endParaRPr lang="ko-KR" altLang="en-US" sz="1100" kern="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BCAC19-662E-3EB2-1D81-502B4721363A}"/>
              </a:ext>
            </a:extLst>
          </p:cNvPr>
          <p:cNvSpPr txBox="1"/>
          <p:nvPr/>
        </p:nvSpPr>
        <p:spPr>
          <a:xfrm>
            <a:off x="6734628" y="5423059"/>
            <a:ext cx="4005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1pPr>
          </a:lstStyle>
          <a:p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[</a:t>
            </a:r>
            <a:r>
              <a:rPr lang="ko-KR" altLang="en-US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그림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6</a:t>
            </a:r>
            <a:r>
              <a:rPr lang="en-US" altLang="ko-KR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</a:t>
            </a:r>
            <a:r>
              <a:rPr lang="ko-KR" altLang="en-US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실무 프로젝트 보고서 중</a:t>
            </a:r>
            <a:r>
              <a:rPr lang="en-US" altLang="ko-KR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]</a:t>
            </a:r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6F7F70-3154-A79B-3C79-7679DDDD3774}"/>
              </a:ext>
            </a:extLst>
          </p:cNvPr>
          <p:cNvSpPr txBox="1"/>
          <p:nvPr/>
        </p:nvSpPr>
        <p:spPr>
          <a:xfrm>
            <a:off x="8737600" y="334208"/>
            <a:ext cx="3046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7. </a:t>
            </a:r>
            <a:r>
              <a:rPr lang="ko-KR" altLang="en-US" sz="1400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주요 포트폴리오</a:t>
            </a: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FEF41347-EA2F-00A9-36EA-F9068EB49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019" y="334209"/>
            <a:ext cx="3757156" cy="478578"/>
          </a:xfrm>
        </p:spPr>
        <p:txBody>
          <a:bodyPr/>
          <a:lstStyle/>
          <a:p>
            <a:r>
              <a:rPr lang="en-US" altLang="ko-KR" dirty="0" smtClean="0"/>
              <a:t>(1</a:t>
            </a:r>
            <a:r>
              <a:rPr lang="en-US" altLang="ko-KR" smtClean="0"/>
              <a:t>) </a:t>
            </a:r>
            <a:r>
              <a:rPr lang="ko-KR" altLang="en-US" dirty="0" smtClean="0"/>
              <a:t>지리 정보 시스템 프로젝트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5722543" y="1351601"/>
            <a:ext cx="6030112" cy="3773203"/>
            <a:chOff x="5952094" y="1243422"/>
            <a:chExt cx="6030112" cy="3773203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52094" y="1314722"/>
              <a:ext cx="3015056" cy="3701903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67150" y="1243422"/>
              <a:ext cx="3015056" cy="37732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962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41347-EA2F-00A9-36EA-F9068EB49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019" y="334209"/>
            <a:ext cx="3312857" cy="478578"/>
          </a:xfrm>
        </p:spPr>
        <p:txBody>
          <a:bodyPr/>
          <a:lstStyle/>
          <a:p>
            <a:r>
              <a:rPr lang="en-US" altLang="ko-KR" dirty="0" smtClean="0"/>
              <a:t>(2) </a:t>
            </a:r>
            <a:r>
              <a:rPr lang="ko-KR" altLang="en-US" dirty="0" smtClean="0"/>
              <a:t>영수증을 부탁해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A2774D-D6A5-8059-ADD6-FA956468FBB4}"/>
              </a:ext>
            </a:extLst>
          </p:cNvPr>
          <p:cNvSpPr txBox="1"/>
          <p:nvPr/>
        </p:nvSpPr>
        <p:spPr>
          <a:xfrm>
            <a:off x="680884" y="1259564"/>
            <a:ext cx="4007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프로젝트 기본정보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2E434B4-39E6-972D-90B7-07ED0304FC81}"/>
              </a:ext>
            </a:extLst>
          </p:cNvPr>
          <p:cNvGrpSpPr/>
          <p:nvPr/>
        </p:nvGrpSpPr>
        <p:grpSpPr>
          <a:xfrm>
            <a:off x="6965924" y="1423670"/>
            <a:ext cx="4005943" cy="4263298"/>
            <a:chOff x="6965924" y="1423670"/>
            <a:chExt cx="4005943" cy="426329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E0805EC-7AC5-5AB0-FDC1-518D11E3D878}"/>
                </a:ext>
              </a:extLst>
            </p:cNvPr>
            <p:cNvSpPr/>
            <p:nvPr/>
          </p:nvSpPr>
          <p:spPr>
            <a:xfrm>
              <a:off x="7038454" y="1423670"/>
              <a:ext cx="3860883" cy="4010660"/>
            </a:xfrm>
            <a:prstGeom prst="rect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92F780F-6406-3FC0-6F7A-770CBBC5FDDA}"/>
                </a:ext>
              </a:extLst>
            </p:cNvPr>
            <p:cNvSpPr txBox="1"/>
            <p:nvPr/>
          </p:nvSpPr>
          <p:spPr>
            <a:xfrm>
              <a:off x="6965924" y="5440747"/>
              <a:ext cx="40059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1000"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defRPr>
              </a:lvl1pPr>
            </a:lstStyle>
            <a:p>
              <a:r>
                <a:rPr lang="en-US" altLang="ko-KR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[</a:t>
              </a:r>
              <a:r>
                <a:rPr lang="ko-KR" altLang="en-US" dirty="0" smtClean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그림</a:t>
              </a:r>
              <a:r>
                <a:rPr lang="en-US" altLang="ko-KR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7</a:t>
              </a:r>
              <a:r>
                <a:rPr lang="en-US" altLang="ko-KR" dirty="0" smtClean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. </a:t>
              </a:r>
              <a:r>
                <a:rPr lang="ko-KR" altLang="en-US" dirty="0" smtClean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시스템 속도 테스트 화면</a:t>
              </a:r>
              <a:r>
                <a:rPr lang="en-US" altLang="ko-KR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]</a:t>
              </a:r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graphicFrame>
        <p:nvGraphicFramePr>
          <p:cNvPr id="6" name="표 13">
            <a:extLst>
              <a:ext uri="{FF2B5EF4-FFF2-40B4-BE49-F238E27FC236}">
                <a16:creationId xmlns:a16="http://schemas.microsoft.com/office/drawing/2014/main" id="{FC0D257B-33FB-BE07-4522-020F475E1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417457"/>
              </p:ext>
            </p:extLst>
          </p:nvPr>
        </p:nvGraphicFramePr>
        <p:xfrm>
          <a:off x="923495" y="1680740"/>
          <a:ext cx="4762878" cy="194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2029">
                  <a:extLst>
                    <a:ext uri="{9D8B030D-6E8A-4147-A177-3AD203B41FA5}">
                      <a16:colId xmlns:a16="http://schemas.microsoft.com/office/drawing/2014/main" val="3630330491"/>
                    </a:ext>
                  </a:extLst>
                </a:gridCol>
                <a:gridCol w="3270849">
                  <a:extLst>
                    <a:ext uri="{9D8B030D-6E8A-4147-A177-3AD203B41FA5}">
                      <a16:colId xmlns:a16="http://schemas.microsoft.com/office/drawing/2014/main" val="15404223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프로젝트명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smtClean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영수증을 부탁해</a:t>
                      </a:r>
                      <a:endParaRPr lang="en-US" altLang="ko-KR" sz="1200" kern="100" dirty="0"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686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프로젝트기간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2021.09 ~ 2021.12</a:t>
                      </a:r>
                      <a:endParaRPr lang="en-US" altLang="ko-KR" sz="1200" kern="100" dirty="0"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8749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프로젝트인원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200" kern="100" dirty="0" smtClean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4</a:t>
                      </a:r>
                      <a:r>
                        <a:rPr lang="ko-KR" altLang="en-US" sz="1200" kern="100" dirty="0" smtClean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명</a:t>
                      </a:r>
                      <a:endParaRPr lang="ko-KR" altLang="en-US" sz="12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3621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smtClean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소비 기한을 사용하여 식품을 관리하는 서비스를 제공</a:t>
                      </a:r>
                      <a:r>
                        <a:rPr lang="en-US" altLang="ko-KR" sz="1200" kern="100" dirty="0" smtClean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불필요한 지출 및 식품 폐기물 감소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548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담당역할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ko-KR" altLang="en-US" sz="1200" dirty="0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품목 추출 및 </a:t>
                      </a:r>
                      <a:r>
                        <a:rPr lang="en-US" altLang="ko-KR" sz="1200" dirty="0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OCR</a:t>
                      </a:r>
                      <a:r>
                        <a:rPr lang="en-US" altLang="ko-KR" sz="1200" baseline="0" dirty="0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전처리 담당</a:t>
                      </a:r>
                      <a:endParaRPr lang="ko-KR" altLang="en-US" sz="12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478822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97BC355-4A48-49F4-9D28-E9FA71BBBFA8}"/>
              </a:ext>
            </a:extLst>
          </p:cNvPr>
          <p:cNvSpPr txBox="1"/>
          <p:nvPr/>
        </p:nvSpPr>
        <p:spPr>
          <a:xfrm>
            <a:off x="680884" y="4042475"/>
            <a:ext cx="4007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개발 주요사항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C18B42-657D-52D0-3991-1D6CA2935597}"/>
              </a:ext>
            </a:extLst>
          </p:cNvPr>
          <p:cNvSpPr txBox="1"/>
          <p:nvPr/>
        </p:nvSpPr>
        <p:spPr>
          <a:xfrm>
            <a:off x="819150" y="4381029"/>
            <a:ext cx="555365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JSON </a:t>
            </a:r>
            <a:r>
              <a:rPr lang="ko-KR" altLang="en-US" sz="1200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형식의 파일을 사용하여 </a:t>
            </a:r>
            <a:r>
              <a:rPr lang="en-US" altLang="ko-KR" sz="1200" dirty="0" err="1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DataBase</a:t>
            </a:r>
            <a:r>
              <a:rPr lang="en-US" altLang="ko-KR" sz="1200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200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구축</a:t>
            </a:r>
            <a:endParaRPr lang="en-US" altLang="ko-KR" sz="1200" dirty="0" smtClean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171450" indent="-1714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보관 방법에 따라 실온 </a:t>
            </a:r>
            <a:r>
              <a:rPr lang="en-US" altLang="ko-KR" sz="1200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DB</a:t>
            </a:r>
            <a:r>
              <a:rPr lang="ko-KR" altLang="en-US" sz="1200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와 냉장</a:t>
            </a:r>
            <a:r>
              <a:rPr lang="en-US" altLang="ko-KR" sz="1200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DB</a:t>
            </a:r>
            <a:r>
              <a:rPr lang="ko-KR" altLang="en-US" sz="1200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로 나눔</a:t>
            </a:r>
            <a:endParaRPr lang="en-US" altLang="ko-KR" sz="1200" dirty="0" smtClean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171450" indent="-1714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영수증에서 텍스트를 추출하기 위해 광학 문자 인식</a:t>
            </a:r>
            <a:r>
              <a:rPr lang="en-US" altLang="ko-KR" sz="1200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(OCR)</a:t>
            </a:r>
            <a:r>
              <a:rPr lang="ko-KR" altLang="en-US" sz="1200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프로그램 사용</a:t>
            </a:r>
            <a:endParaRPr lang="en-US" altLang="ko-KR" sz="1200" dirty="0" smtClean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OCR </a:t>
            </a:r>
            <a:r>
              <a:rPr lang="ko-KR" altLang="en-US" sz="1200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기능의 정확도를 높이기 위해 </a:t>
            </a:r>
            <a: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Grayscale, 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이진화</a:t>
            </a:r>
            <a: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기울기 </a:t>
            </a:r>
            <a:r>
              <a:rPr lang="ko-KR" altLang="en-US" sz="1200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보정</a:t>
            </a:r>
            <a:r>
              <a:rPr lang="en-US" altLang="ko-KR" sz="1200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en-US" altLang="ko-KR" sz="1200" dirty="0" err="1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Jtessboxeditor</a:t>
            </a:r>
            <a:r>
              <a:rPr lang="en-US" altLang="ko-KR" sz="1200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200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사용</a:t>
            </a:r>
            <a:endParaRPr lang="en-US" altLang="ko-KR" sz="1200" dirty="0" smtClean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171450" indent="-1714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시스템의 작업 속도 향상을 위해 </a:t>
            </a:r>
            <a:r>
              <a:rPr lang="en-US" altLang="ko-KR" sz="1200" dirty="0" err="1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imagecrop</a:t>
            </a:r>
            <a:r>
              <a:rPr lang="en-US" altLang="ko-KR" sz="1200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200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기능을 추가</a:t>
            </a:r>
            <a:endParaRPr lang="en-US" altLang="ko-KR" sz="12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5939B0-F99D-255A-4B03-A4D8078C48E4}"/>
              </a:ext>
            </a:extLst>
          </p:cNvPr>
          <p:cNvSpPr txBox="1"/>
          <p:nvPr/>
        </p:nvSpPr>
        <p:spPr>
          <a:xfrm>
            <a:off x="8737600" y="334208"/>
            <a:ext cx="3046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7. </a:t>
            </a:r>
            <a:r>
              <a:rPr lang="ko-KR" altLang="en-US" sz="1400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주요 포트폴리오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755" y="377309"/>
            <a:ext cx="393992" cy="39237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603" y="1511437"/>
            <a:ext cx="3789410" cy="387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46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41347-EA2F-00A9-36EA-F9068EB49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(2) </a:t>
            </a:r>
            <a:r>
              <a:rPr lang="ko-KR" altLang="en-US" dirty="0"/>
              <a:t>영수증을 부탁해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5BAEE6-5C66-4EA1-A596-3C1FB90628F9}"/>
              </a:ext>
            </a:extLst>
          </p:cNvPr>
          <p:cNvSpPr txBox="1"/>
          <p:nvPr/>
        </p:nvSpPr>
        <p:spPr>
          <a:xfrm>
            <a:off x="796630" y="1207007"/>
            <a:ext cx="4007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기술 스택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6F862F-D8AF-417D-A6D8-322626DA5D6C}"/>
              </a:ext>
            </a:extLst>
          </p:cNvPr>
          <p:cNvSpPr txBox="1"/>
          <p:nvPr/>
        </p:nvSpPr>
        <p:spPr>
          <a:xfrm>
            <a:off x="796630" y="3120326"/>
            <a:ext cx="4007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설명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1DE5A7-6692-8235-DD04-CAF66F4F367B}"/>
              </a:ext>
            </a:extLst>
          </p:cNvPr>
          <p:cNvSpPr txBox="1"/>
          <p:nvPr/>
        </p:nvSpPr>
        <p:spPr>
          <a:xfrm>
            <a:off x="1097078" y="3507810"/>
            <a:ext cx="5200650" cy="150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ko-KR" altLang="en-US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국내에서는 </a:t>
            </a:r>
            <a:r>
              <a:rPr lang="en-US" altLang="ko-KR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2023</a:t>
            </a:r>
            <a:r>
              <a:rPr lang="ko-KR" altLang="en-US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년부터 유통기한이 아닌 </a:t>
            </a:r>
            <a:r>
              <a:rPr lang="ko-KR" altLang="en-US" sz="1200" kern="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소비기한을</a:t>
            </a:r>
            <a:r>
              <a:rPr lang="ko-KR" altLang="en-US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표시합니다</a:t>
            </a:r>
            <a:r>
              <a:rPr lang="en-US" altLang="ko-KR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</a:t>
            </a:r>
            <a:r>
              <a:rPr lang="ko-KR" altLang="en-US" sz="1200" kern="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소비기한은</a:t>
            </a:r>
            <a:r>
              <a:rPr lang="ko-KR" altLang="en-US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보관 조건을 지키면서 식품을 소비하면 안전에 이상이 없는 기한을 의미합니다</a:t>
            </a:r>
            <a:r>
              <a:rPr lang="en-US" altLang="ko-KR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</a:t>
            </a:r>
            <a:r>
              <a:rPr lang="ko-KR" altLang="en-US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저희는 이런 </a:t>
            </a:r>
            <a:r>
              <a:rPr lang="ko-KR" altLang="en-US" sz="1200" kern="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소비기한을</a:t>
            </a:r>
            <a:r>
              <a:rPr lang="ko-KR" altLang="en-US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사용하여 식품을 관리하는 서비스를 제공함으로써 불필요하게 버려지는 식품 폐기물과 음식물 쓰레기를 줄이고</a:t>
            </a:r>
            <a:r>
              <a:rPr lang="en-US" altLang="ko-KR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보관 기간이 길어짐에 따라 불필요한 지출 또한 최소화하는 것을 목표로 개발을 진행하였습니다</a:t>
            </a:r>
            <a:r>
              <a:rPr lang="en-US" altLang="ko-KR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  <a:endParaRPr lang="ko-KR" altLang="en-US" sz="1200" kern="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5626A2-2A76-89F1-1032-727F60895AA2}"/>
              </a:ext>
            </a:extLst>
          </p:cNvPr>
          <p:cNvSpPr txBox="1"/>
          <p:nvPr/>
        </p:nvSpPr>
        <p:spPr>
          <a:xfrm>
            <a:off x="1097078" y="1523763"/>
            <a:ext cx="2817697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130000"/>
              </a:lnSpc>
              <a:buFontTx/>
              <a:buChar char="-"/>
            </a:pPr>
            <a:r>
              <a:rPr lang="en-US" altLang="ko-KR" sz="1400" dirty="0" err="1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Kotlin</a:t>
            </a:r>
            <a:endParaRPr lang="en-US" altLang="ko-KR" sz="1400" dirty="0" smtClean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171450" indent="-171450" algn="just">
              <a:lnSpc>
                <a:spcPct val="130000"/>
              </a:lnSpc>
              <a:buFontTx/>
              <a:buChar char="-"/>
            </a:pPr>
            <a:r>
              <a:rPr lang="en-US" altLang="ko-KR" sz="1400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Android Studio</a:t>
            </a:r>
          </a:p>
          <a:p>
            <a:pPr marL="171450" indent="-171450" algn="just">
              <a:lnSpc>
                <a:spcPct val="130000"/>
              </a:lnSpc>
              <a:buFontTx/>
              <a:buChar char="-"/>
            </a:pPr>
            <a:r>
              <a:rPr lang="en-US" altLang="ko-KR" sz="1400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Data Format(</a:t>
            </a:r>
            <a:r>
              <a:rPr lang="en-US" altLang="ko-KR" sz="1400" dirty="0" err="1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Json</a:t>
            </a:r>
            <a:r>
              <a:rPr lang="en-US" altLang="ko-KR" sz="1400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</a:p>
          <a:p>
            <a:pPr marL="171450" indent="-171450" algn="just">
              <a:lnSpc>
                <a:spcPct val="130000"/>
              </a:lnSpc>
              <a:buFontTx/>
              <a:buChar char="-"/>
            </a:pPr>
            <a:r>
              <a:rPr lang="en-US" altLang="ko-KR" sz="1400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Open CV</a:t>
            </a:r>
          </a:p>
          <a:p>
            <a:pPr marL="171450" indent="-171450" algn="just">
              <a:lnSpc>
                <a:spcPct val="130000"/>
              </a:lnSpc>
              <a:buFontTx/>
              <a:buChar char="-"/>
            </a:pP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OCR(Optical </a:t>
            </a:r>
            <a:r>
              <a:rPr lang="en-US" altLang="ko-KR" sz="14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Character </a:t>
            </a:r>
            <a:r>
              <a:rPr lang="en-US" altLang="ko-KR" sz="140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Recognition)</a:t>
            </a:r>
            <a:endParaRPr lang="en-US" altLang="ko-KR" sz="1400" dirty="0" smtClean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67342FA-F93A-1280-70B1-F178CFA758D8}"/>
              </a:ext>
            </a:extLst>
          </p:cNvPr>
          <p:cNvGrpSpPr/>
          <p:nvPr/>
        </p:nvGrpSpPr>
        <p:grpSpPr>
          <a:xfrm>
            <a:off x="7088979" y="1207007"/>
            <a:ext cx="4005943" cy="4263298"/>
            <a:chOff x="6965924" y="1423670"/>
            <a:chExt cx="4005943" cy="4263298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DA26F0C-6286-5B25-A357-ABEFB754B5E5}"/>
                </a:ext>
              </a:extLst>
            </p:cNvPr>
            <p:cNvSpPr/>
            <p:nvPr/>
          </p:nvSpPr>
          <p:spPr>
            <a:xfrm>
              <a:off x="7038454" y="1423670"/>
              <a:ext cx="3860883" cy="4010660"/>
            </a:xfrm>
            <a:prstGeom prst="rect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80E3C35-BAA6-B067-8969-7D3AB8C0B842}"/>
                </a:ext>
              </a:extLst>
            </p:cNvPr>
            <p:cNvSpPr txBox="1"/>
            <p:nvPr/>
          </p:nvSpPr>
          <p:spPr>
            <a:xfrm>
              <a:off x="6965924" y="5440747"/>
              <a:ext cx="40059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1000"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defRPr>
              </a:lvl1pPr>
            </a:lstStyle>
            <a:p>
              <a:r>
                <a:rPr lang="en-US" altLang="ko-KR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[</a:t>
              </a:r>
              <a:r>
                <a:rPr lang="ko-KR" altLang="en-US" dirty="0" smtClean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그림</a:t>
              </a:r>
              <a:r>
                <a:rPr lang="en-US" altLang="ko-KR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8</a:t>
              </a:r>
              <a:r>
                <a:rPr lang="en-US" altLang="ko-KR" dirty="0" smtClean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.</a:t>
              </a:r>
              <a:r>
                <a:rPr lang="ko-KR" altLang="en-US" dirty="0" smtClean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영부 </a:t>
              </a:r>
              <a:r>
                <a:rPr lang="ko-KR" altLang="en-US" dirty="0" err="1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앱</a:t>
              </a:r>
              <a:r>
                <a:rPr lang="ko-KR" altLang="en-US" dirty="0" err="1" smtClean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서비스</a:t>
              </a:r>
              <a:r>
                <a:rPr lang="ko-KR" altLang="en-US" dirty="0" smtClean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</a:t>
              </a:r>
              <a:r>
                <a:rPr lang="en-US" altLang="ko-KR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UI</a:t>
              </a:r>
              <a:r>
                <a:rPr lang="ko-KR" altLang="en-US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화면</a:t>
              </a:r>
              <a:r>
                <a:rPr lang="en-US" altLang="ko-KR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]</a:t>
              </a:r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8A53A73-9CB0-94C0-06A0-F55B786F5A04}"/>
              </a:ext>
            </a:extLst>
          </p:cNvPr>
          <p:cNvSpPr txBox="1"/>
          <p:nvPr/>
        </p:nvSpPr>
        <p:spPr>
          <a:xfrm>
            <a:off x="8737600" y="334208"/>
            <a:ext cx="3046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7. </a:t>
            </a:r>
            <a:r>
              <a:rPr lang="ko-KR" altLang="en-US" sz="1400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주요 포트폴리오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755" y="377309"/>
            <a:ext cx="393992" cy="39237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894" y="1281535"/>
            <a:ext cx="2914112" cy="386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83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41347-EA2F-00A9-36EA-F9068EB49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018" y="334209"/>
            <a:ext cx="5321161" cy="478578"/>
          </a:xfrm>
        </p:spPr>
        <p:txBody>
          <a:bodyPr/>
          <a:lstStyle/>
          <a:p>
            <a:r>
              <a:rPr lang="en-US" altLang="ko-KR" dirty="0" smtClean="0"/>
              <a:t>(2) </a:t>
            </a:r>
            <a:r>
              <a:rPr lang="ko-KR" altLang="en-US" dirty="0" smtClean="0"/>
              <a:t>영수증을 부탁해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F57C04-3663-4EB8-03B9-88E58C96F0BD}"/>
              </a:ext>
            </a:extLst>
          </p:cNvPr>
          <p:cNvSpPr txBox="1"/>
          <p:nvPr/>
        </p:nvSpPr>
        <p:spPr>
          <a:xfrm>
            <a:off x="716983" y="946348"/>
            <a:ext cx="44455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품질 시나리오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(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시스템의 작업 속도 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3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초 이내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)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7CBD281-857B-9C08-CEC5-1AB2B7129DE6}"/>
              </a:ext>
            </a:extLst>
          </p:cNvPr>
          <p:cNvGrpSpPr/>
          <p:nvPr/>
        </p:nvGrpSpPr>
        <p:grpSpPr>
          <a:xfrm>
            <a:off x="6069520" y="1284902"/>
            <a:ext cx="5020877" cy="2648820"/>
            <a:chOff x="716983" y="1857464"/>
            <a:chExt cx="5020877" cy="92665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1343E50-35E5-D0A8-0085-E46613DFC8BE}"/>
                </a:ext>
              </a:extLst>
            </p:cNvPr>
            <p:cNvSpPr txBox="1"/>
            <p:nvPr/>
          </p:nvSpPr>
          <p:spPr>
            <a:xfrm>
              <a:off x="716983" y="1995963"/>
              <a:ext cx="5020877" cy="788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ko-KR" altLang="en-US" sz="1200" kern="1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속도 측면에서의 요구사항을 만족시키기 위해 </a:t>
              </a:r>
              <a:r>
                <a:rPr lang="en-US" altLang="ko-KR" sz="1200" kern="1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IMAGECROP </a:t>
              </a:r>
              <a:r>
                <a:rPr lang="ko-KR" altLang="en-US" sz="1200" kern="1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기능을 추가하였습니다</a:t>
              </a:r>
              <a:r>
                <a:rPr lang="en-US" altLang="ko-KR" sz="12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.</a:t>
              </a:r>
            </a:p>
            <a:p>
              <a:pPr algn="just">
                <a:lnSpc>
                  <a:spcPct val="130000"/>
                </a:lnSpc>
              </a:pPr>
              <a:endParaRPr lang="en-US" altLang="ko-KR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pPr algn="just">
                <a:lnSpc>
                  <a:spcPct val="130000"/>
                </a:lnSpc>
              </a:pPr>
              <a:r>
                <a:rPr lang="en-US" altLang="ko-KR" sz="1200" kern="1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IMAGECROP</a:t>
              </a:r>
              <a:r>
                <a:rPr lang="ko-KR" altLang="en-US" sz="1200" kern="1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은 촬영한 이미지를 잘라서 원하는 부분만 </a:t>
              </a:r>
              <a:r>
                <a:rPr lang="en-US" altLang="ko-KR" sz="1200" kern="1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OCR</a:t>
              </a:r>
              <a:r>
                <a:rPr lang="ko-KR" altLang="en-US" sz="1200" kern="1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의 </a:t>
              </a:r>
              <a:r>
                <a:rPr lang="en-US" altLang="ko-KR" sz="1200" kern="1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INPUT</a:t>
              </a:r>
              <a:r>
                <a:rPr lang="ko-KR" altLang="en-US" sz="1200" kern="1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으로 사용하는 방법입니다</a:t>
              </a:r>
              <a:r>
                <a:rPr lang="en-US" altLang="ko-KR" sz="12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.</a:t>
              </a:r>
            </a:p>
            <a:p>
              <a:pPr algn="just">
                <a:lnSpc>
                  <a:spcPct val="130000"/>
                </a:lnSpc>
              </a:pPr>
              <a:endParaRPr lang="en-US" altLang="ko-KR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pPr algn="just">
                <a:lnSpc>
                  <a:spcPct val="130000"/>
                </a:lnSpc>
              </a:pPr>
              <a:r>
                <a:rPr lang="ko-KR" altLang="en-US" sz="1200" kern="1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실제 </a:t>
              </a:r>
              <a:r>
                <a:rPr lang="ko-KR" altLang="en-US" sz="1200" kern="10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테스를</a:t>
              </a:r>
              <a:r>
                <a:rPr lang="ko-KR" altLang="en-US" sz="1200" kern="1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진행한 결과 이미지를 자르지 않고 텍스트를 추출했을 때는 약 </a:t>
              </a:r>
              <a:r>
                <a:rPr lang="en-US" altLang="ko-KR" sz="1200" kern="1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3000~4000MS</a:t>
              </a:r>
              <a:r>
                <a:rPr lang="ko-KR" altLang="en-US" sz="1200" kern="1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이 </a:t>
              </a:r>
              <a:r>
                <a:rPr lang="ko-KR" altLang="en-US" sz="12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소요되었지만</a:t>
              </a:r>
              <a:r>
                <a:rPr lang="en-US" altLang="ko-KR" sz="12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, </a:t>
              </a:r>
              <a:r>
                <a:rPr lang="ko-KR" altLang="en-US" sz="12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필요한 </a:t>
              </a:r>
              <a:r>
                <a:rPr lang="ko-KR" altLang="en-US" sz="1200" kern="1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부분의 이미지만 잘라서 텍스트를 추출했을 때는 약 </a:t>
              </a:r>
              <a:r>
                <a:rPr lang="en-US" altLang="ko-KR" sz="1200" kern="1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2000MS </a:t>
              </a:r>
              <a:r>
                <a:rPr lang="ko-KR" altLang="en-US" sz="1200" kern="1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줄어든 것을 볼 수 있습니다</a:t>
              </a:r>
              <a:r>
                <a:rPr lang="en-US" altLang="ko-KR" sz="1200" kern="1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.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DA77D4B-4E93-F5FE-85A7-82C7C5358183}"/>
                </a:ext>
              </a:extLst>
            </p:cNvPr>
            <p:cNvSpPr txBox="1"/>
            <p:nvPr/>
          </p:nvSpPr>
          <p:spPr>
            <a:xfrm>
              <a:off x="716983" y="1857464"/>
              <a:ext cx="40075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IMAGECROP </a:t>
              </a:r>
              <a:r>
                <a:rPr lang="ko-KR" alt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기능 추가</a:t>
              </a:r>
              <a:endPara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F56D229-F05B-565C-7E2B-36DB19B9D12B}"/>
              </a:ext>
            </a:extLst>
          </p:cNvPr>
          <p:cNvSpPr txBox="1"/>
          <p:nvPr/>
        </p:nvSpPr>
        <p:spPr>
          <a:xfrm>
            <a:off x="1729323" y="5186193"/>
            <a:ext cx="4005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1pPr>
          </a:lstStyle>
          <a:p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[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그림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1. </a:t>
            </a:r>
            <a:r>
              <a:rPr lang="ko-KR" altLang="en-US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영수증을 부탁해 코드</a:t>
            </a:r>
            <a:r>
              <a:rPr lang="en-US" altLang="ko-KR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]</a:t>
            </a:r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D2D8F6-55BB-2DFA-F085-7BE1AF8EC143}"/>
              </a:ext>
            </a:extLst>
          </p:cNvPr>
          <p:cNvSpPr txBox="1"/>
          <p:nvPr/>
        </p:nvSpPr>
        <p:spPr>
          <a:xfrm>
            <a:off x="8737600" y="334208"/>
            <a:ext cx="3046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7. </a:t>
            </a:r>
            <a:r>
              <a:rPr lang="ko-KR" altLang="en-US" sz="1400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주요 포트폴리오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755" y="377309"/>
            <a:ext cx="393992" cy="39237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4085FFC-261A-4D65-B6ED-D3523120A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492" y="1369095"/>
            <a:ext cx="4476510" cy="168712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104AC81-0586-4F12-B9C5-CAD6D84A94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492" y="3084797"/>
            <a:ext cx="3238514" cy="208687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B5ADE8A-956E-4627-BAA7-2B2A91FFE9B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5841" r="26844"/>
          <a:stretch/>
        </p:blipFill>
        <p:spPr>
          <a:xfrm>
            <a:off x="6069520" y="3998557"/>
            <a:ext cx="4170734" cy="117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82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41347-EA2F-00A9-36EA-F9068EB49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018" y="334209"/>
            <a:ext cx="6014581" cy="478578"/>
          </a:xfrm>
        </p:spPr>
        <p:txBody>
          <a:bodyPr/>
          <a:lstStyle/>
          <a:p>
            <a:r>
              <a:rPr lang="en-US" altLang="ko-KR" dirty="0" smtClean="0"/>
              <a:t>(2) </a:t>
            </a:r>
            <a:r>
              <a:rPr lang="ko-KR" altLang="en-US" dirty="0" smtClean="0"/>
              <a:t>영수증을 부탁해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6F862F-D8AF-417D-A6D8-322626DA5D6C}"/>
              </a:ext>
            </a:extLst>
          </p:cNvPr>
          <p:cNvSpPr txBox="1"/>
          <p:nvPr/>
        </p:nvSpPr>
        <p:spPr>
          <a:xfrm>
            <a:off x="716983" y="946348"/>
            <a:ext cx="4007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개발 시 어려웠던 부분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A8EDC6-8F53-AACB-A9CB-0CA31C8C6625}"/>
              </a:ext>
            </a:extLst>
          </p:cNvPr>
          <p:cNvSpPr txBox="1"/>
          <p:nvPr/>
        </p:nvSpPr>
        <p:spPr>
          <a:xfrm>
            <a:off x="6966619" y="4986729"/>
            <a:ext cx="4005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1pPr>
          </a:lstStyle>
          <a:p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[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그림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1. </a:t>
            </a:r>
            <a:r>
              <a:rPr lang="ko-KR" altLang="en-US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영수증을 부탁해</a:t>
            </a:r>
            <a:r>
              <a:rPr lang="en-US" altLang="ko-KR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테스트 결과 이미지</a:t>
            </a:r>
            <a:r>
              <a:rPr lang="en-US" altLang="ko-KR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]</a:t>
            </a:r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9C73B8-1F29-06EF-DF11-9328AA5AA4F2}"/>
              </a:ext>
            </a:extLst>
          </p:cNvPr>
          <p:cNvSpPr txBox="1"/>
          <p:nvPr/>
        </p:nvSpPr>
        <p:spPr>
          <a:xfrm>
            <a:off x="716983" y="1667723"/>
            <a:ext cx="5020877" cy="297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ko-KR" altLang="en-US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다음은 </a:t>
            </a:r>
            <a:r>
              <a:rPr lang="ko-KR" altLang="en-US" sz="12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개발 시 어려움을 겪었던 부분입니다</a:t>
            </a:r>
            <a:r>
              <a:rPr lang="en-US" altLang="ko-KR" sz="12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pPr algn="just">
              <a:lnSpc>
                <a:spcPct val="130000"/>
              </a:lnSpc>
            </a:pPr>
            <a:endParaRPr lang="en-US" altLang="ko-KR" sz="1200" kern="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just">
              <a:lnSpc>
                <a:spcPct val="130000"/>
              </a:lnSpc>
            </a:pPr>
            <a:r>
              <a:rPr lang="en-US" altLang="ko-KR" sz="12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OCR</a:t>
            </a:r>
            <a:r>
              <a:rPr lang="ko-KR" altLang="en-US" sz="12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를 활용하여 영수증의 문자를 추출한 결과</a:t>
            </a:r>
            <a:r>
              <a:rPr lang="en-US" altLang="ko-KR" sz="12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2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추출된 문자의 정확도가 그리 높지 않았습니다</a:t>
            </a:r>
            <a:r>
              <a:rPr lang="en-US" altLang="ko-KR" sz="12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</a:t>
            </a:r>
            <a:r>
              <a:rPr lang="ko-KR" altLang="en-US" sz="12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하지만 저희의 목표는 정확도 </a:t>
            </a:r>
            <a:r>
              <a:rPr lang="en-US" altLang="ko-KR" sz="12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90% </a:t>
            </a:r>
            <a:r>
              <a:rPr lang="ko-KR" altLang="en-US" sz="12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이상이었기 때문에</a:t>
            </a:r>
            <a:r>
              <a:rPr lang="en-US" altLang="ko-KR" sz="12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2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해당 요구사항을 만족시키기 위해 노력했습니다</a:t>
            </a:r>
            <a:r>
              <a:rPr lang="en-US" altLang="ko-KR" sz="12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pPr algn="just">
              <a:lnSpc>
                <a:spcPct val="130000"/>
              </a:lnSpc>
            </a:pPr>
            <a:endParaRPr lang="en-US" altLang="ko-KR" sz="1200" kern="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just">
              <a:lnSpc>
                <a:spcPct val="130000"/>
              </a:lnSpc>
            </a:pPr>
            <a:r>
              <a:rPr lang="ko-KR" altLang="en-US" sz="12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먼저 </a:t>
            </a:r>
            <a:r>
              <a:rPr lang="en-US" altLang="ko-KR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OCR </a:t>
            </a:r>
            <a:r>
              <a:rPr lang="ko-KR" altLang="en-US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기능의 정확도를 높이기 위해</a:t>
            </a:r>
            <a:r>
              <a:rPr lang="en-US" altLang="ko-KR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en-US" altLang="ko-KR" sz="1200" kern="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Jtessboxeditor</a:t>
            </a:r>
            <a:r>
              <a:rPr lang="ko-KR" altLang="en-US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을 사용하여 직접 학습 데이터를 만들어서 </a:t>
            </a:r>
            <a:r>
              <a:rPr lang="en-US" altLang="ko-KR" sz="1200" kern="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ocr</a:t>
            </a:r>
            <a:r>
              <a:rPr lang="ko-KR" altLang="en-US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을 학습시켰습니다</a:t>
            </a:r>
            <a:r>
              <a:rPr lang="en-US" altLang="ko-KR" sz="12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</a:t>
            </a:r>
            <a:r>
              <a:rPr lang="ko-KR" altLang="en-US" sz="12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하지만</a:t>
            </a:r>
            <a:r>
              <a:rPr lang="en-US" altLang="ko-KR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기존의 </a:t>
            </a:r>
            <a:r>
              <a:rPr lang="en-US" altLang="ko-KR" sz="12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OCR </a:t>
            </a:r>
            <a:r>
              <a:rPr lang="ko-KR" altLang="en-US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기능이 </a:t>
            </a:r>
            <a:r>
              <a:rPr lang="ko-KR" altLang="en-US" sz="1200" kern="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최신화가</a:t>
            </a:r>
            <a:r>
              <a:rPr lang="ko-KR" altLang="en-US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되어있어 오히려 정확도가 더 낮아지는 것을 볼 수 있었습니다</a:t>
            </a:r>
            <a:r>
              <a:rPr lang="en-US" altLang="ko-KR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pPr algn="just">
              <a:lnSpc>
                <a:spcPct val="130000"/>
              </a:lnSpc>
            </a:pPr>
            <a:endParaRPr lang="en-US" altLang="ko-KR" sz="1200" kern="100" dirty="0" smtClean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just">
              <a:lnSpc>
                <a:spcPct val="130000"/>
              </a:lnSpc>
            </a:pPr>
            <a:r>
              <a:rPr lang="ko-KR" altLang="en-US" sz="12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이에 저희는 이 외 방법인</a:t>
            </a:r>
            <a:r>
              <a:rPr lang="ko-KR" altLang="en-US" sz="1200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Grayscale, 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이진화</a:t>
            </a:r>
            <a: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기울기 </a:t>
            </a:r>
            <a:r>
              <a:rPr lang="ko-KR" altLang="en-US" sz="1200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보정 방법 등을 통해 </a:t>
            </a:r>
            <a:r>
              <a:rPr lang="en-US" altLang="ko-KR" sz="1200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OCR</a:t>
            </a:r>
            <a:r>
              <a:rPr lang="ko-KR" altLang="en-US" sz="1200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로 문자 </a:t>
            </a:r>
            <a:r>
              <a:rPr lang="ko-KR" altLang="en-US" sz="1200" dirty="0" err="1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추출시</a:t>
            </a:r>
            <a:r>
              <a:rPr lang="ko-KR" altLang="en-US" sz="1200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정확도를 </a:t>
            </a:r>
            <a:r>
              <a:rPr lang="en-US" altLang="ko-KR" sz="1200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15% </a:t>
            </a:r>
            <a:r>
              <a:rPr lang="ko-KR" altLang="en-US" sz="1200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가량 올릴 수 있었습니다</a:t>
            </a:r>
            <a:r>
              <a:rPr lang="en-US" altLang="ko-KR" sz="1200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  <a:endParaRPr lang="en-US" altLang="ko-KR" sz="1200" kern="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59808E-908B-A57B-6AD0-168981CDD6C2}"/>
              </a:ext>
            </a:extLst>
          </p:cNvPr>
          <p:cNvSpPr txBox="1"/>
          <p:nvPr/>
        </p:nvSpPr>
        <p:spPr>
          <a:xfrm>
            <a:off x="8737600" y="334208"/>
            <a:ext cx="3046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7. </a:t>
            </a:r>
            <a:r>
              <a:rPr lang="ko-KR" altLang="en-US" sz="1400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주요 포트폴리오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755" y="377309"/>
            <a:ext cx="393992" cy="39237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490" y="1195608"/>
            <a:ext cx="6126199" cy="368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58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0BE685A0-46EC-ABB1-E7F2-9108D6C90D63}"/>
              </a:ext>
            </a:extLst>
          </p:cNvPr>
          <p:cNvSpPr/>
          <p:nvPr/>
        </p:nvSpPr>
        <p:spPr>
          <a:xfrm>
            <a:off x="1026833" y="1607820"/>
            <a:ext cx="4162387" cy="4297680"/>
          </a:xfrm>
          <a:prstGeom prst="roundRect">
            <a:avLst>
              <a:gd name="adj" fmla="val 94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EF41347-EA2F-00A9-36EA-F9068EB49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(2) </a:t>
            </a:r>
            <a:r>
              <a:rPr lang="ko-KR" altLang="en-US" dirty="0" smtClean="0"/>
              <a:t>영수증을 부탁해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6F862F-D8AF-417D-A6D8-322626DA5D6C}"/>
              </a:ext>
            </a:extLst>
          </p:cNvPr>
          <p:cNvSpPr txBox="1"/>
          <p:nvPr/>
        </p:nvSpPr>
        <p:spPr>
          <a:xfrm>
            <a:off x="883777" y="1013047"/>
            <a:ext cx="3802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느낀 점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회고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)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88AACF9-87AD-F55E-8210-56D118569266}"/>
              </a:ext>
            </a:extLst>
          </p:cNvPr>
          <p:cNvSpPr/>
          <p:nvPr/>
        </p:nvSpPr>
        <p:spPr>
          <a:xfrm>
            <a:off x="1245626" y="1732050"/>
            <a:ext cx="3558541" cy="4173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ko-KR" altLang="en-US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저희 조는 매주 수업이 끝난 이후 비대면 </a:t>
            </a:r>
            <a:r>
              <a:rPr lang="en-US" altLang="ko-KR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OR </a:t>
            </a:r>
            <a:r>
              <a:rPr lang="ko-KR" altLang="en-US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대면 회의를 통해 발표 당시 받은 피드백을 반영하여 개발 상황을 조정하였고</a:t>
            </a:r>
            <a:r>
              <a:rPr lang="en-US" altLang="ko-KR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해당 주차의 과제를 수행 및 역할 분담</a:t>
            </a:r>
            <a:r>
              <a:rPr lang="en-US" altLang="ko-KR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각자 맡은 개발 진행 상황 브리핑 등을 수행하였습니다</a:t>
            </a:r>
            <a:r>
              <a:rPr lang="en-US" altLang="ko-KR" sz="12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pPr algn="just">
              <a:lnSpc>
                <a:spcPct val="130000"/>
              </a:lnSpc>
            </a:pPr>
            <a:endParaRPr lang="en-US" altLang="ko-KR" sz="1200" kern="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just">
              <a:lnSpc>
                <a:spcPct val="130000"/>
              </a:lnSpc>
            </a:pPr>
            <a:r>
              <a:rPr lang="ko-KR" altLang="en-US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또한</a:t>
            </a:r>
            <a:r>
              <a:rPr lang="en-US" altLang="ko-KR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회의록 작성자를 지정하여 매주 회의했던 내용을 </a:t>
            </a:r>
            <a:r>
              <a:rPr lang="ko-KR" altLang="en-US" sz="12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정리하고 각자의 </a:t>
            </a:r>
            <a:r>
              <a:rPr lang="ko-KR" altLang="en-US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진행상황을 한눈에 파악할 수 있도록 </a:t>
            </a:r>
            <a:r>
              <a:rPr lang="ko-KR" altLang="en-US" sz="1200" kern="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깃허브의</a:t>
            </a:r>
            <a:r>
              <a:rPr lang="ko-KR" altLang="en-US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200" kern="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칸반</a:t>
            </a:r>
            <a:r>
              <a:rPr lang="ko-KR" altLang="en-US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보드를 활용하였고</a:t>
            </a:r>
            <a:r>
              <a:rPr lang="en-US" altLang="ko-KR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원활한 소통을 위해 </a:t>
            </a:r>
            <a:r>
              <a:rPr lang="ko-KR" altLang="en-US" sz="1200" kern="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카카오톡</a:t>
            </a:r>
            <a:r>
              <a:rPr lang="ko-KR" altLang="en-US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단체 </a:t>
            </a:r>
            <a:r>
              <a:rPr lang="ko-KR" altLang="en-US" sz="1200" kern="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채팅방을</a:t>
            </a:r>
            <a:r>
              <a:rPr lang="ko-KR" altLang="en-US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사용하여 의견 조율을 하였습니다</a:t>
            </a:r>
            <a:r>
              <a:rPr lang="en-US" altLang="ko-KR" sz="12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pPr algn="just">
              <a:lnSpc>
                <a:spcPct val="130000"/>
              </a:lnSpc>
            </a:pPr>
            <a:endParaRPr lang="en-US" altLang="ko-KR" sz="1200" kern="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just">
              <a:lnSpc>
                <a:spcPct val="130000"/>
              </a:lnSpc>
            </a:pPr>
            <a:r>
              <a:rPr lang="ko-KR" altLang="en-US" sz="1200" kern="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칸반</a:t>
            </a:r>
            <a:r>
              <a:rPr lang="ko-KR" altLang="en-US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보드를 활용함으로써 서로 맡은 사항이 어디까지 진행되었는지</a:t>
            </a:r>
            <a:r>
              <a:rPr lang="en-US" altLang="ko-KR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각자가 진행해야 할 과제가 무엇인지 잘 파악할 수 있었고 계획대로 개발이 큰 어려움 없이 잘 진행되었습니다</a:t>
            </a:r>
            <a:r>
              <a:rPr lang="en-US" altLang="ko-KR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pPr algn="just">
              <a:lnSpc>
                <a:spcPct val="130000"/>
              </a:lnSpc>
            </a:pPr>
            <a:endParaRPr lang="ko-KR" altLang="en-US" sz="1200" kern="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BCAC19-662E-3EB2-1D81-502B4721363A}"/>
              </a:ext>
            </a:extLst>
          </p:cNvPr>
          <p:cNvSpPr txBox="1"/>
          <p:nvPr/>
        </p:nvSpPr>
        <p:spPr>
          <a:xfrm>
            <a:off x="6948051" y="5423059"/>
            <a:ext cx="4005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1pPr>
          </a:lstStyle>
          <a:p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[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그림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1. </a:t>
            </a:r>
            <a:r>
              <a:rPr lang="ko-KR" altLang="en-US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영수증을 부탁해 프로젝트 </a:t>
            </a:r>
            <a:r>
              <a:rPr lang="ko-KR" altLang="en-US" dirty="0" err="1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단톡방</a:t>
            </a:r>
            <a:r>
              <a:rPr lang="en-US" altLang="ko-KR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]</a:t>
            </a:r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6F7F70-3154-A79B-3C79-7679DDDD3774}"/>
              </a:ext>
            </a:extLst>
          </p:cNvPr>
          <p:cNvSpPr txBox="1"/>
          <p:nvPr/>
        </p:nvSpPr>
        <p:spPr>
          <a:xfrm>
            <a:off x="8737600" y="334208"/>
            <a:ext cx="3046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7. </a:t>
            </a:r>
            <a:r>
              <a:rPr lang="ko-KR" altLang="en-US" sz="1400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주요 포트폴리오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393" y="1607820"/>
            <a:ext cx="6510688" cy="297821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74ABCB7-5450-4C77-AA72-DC97488D4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9122" y="2723467"/>
            <a:ext cx="1364553" cy="2283218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9755" y="377309"/>
            <a:ext cx="393992" cy="39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45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335622-09EF-06BF-7963-B17F319C3B24}"/>
              </a:ext>
            </a:extLst>
          </p:cNvPr>
          <p:cNvSpPr txBox="1"/>
          <p:nvPr/>
        </p:nvSpPr>
        <p:spPr>
          <a:xfrm>
            <a:off x="844820" y="650086"/>
            <a:ext cx="2520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END</a:t>
            </a:r>
            <a:endParaRPr lang="ko-KR" altLang="en-US" sz="3600" dirty="0">
              <a:solidFill>
                <a:schemeClr val="tx1">
                  <a:lumMod val="95000"/>
                  <a:lumOff val="5000"/>
                </a:schemeClr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C8F0AD-BE7F-D77B-657D-165D69353E79}"/>
              </a:ext>
            </a:extLst>
          </p:cNvPr>
          <p:cNvSpPr txBox="1"/>
          <p:nvPr/>
        </p:nvSpPr>
        <p:spPr>
          <a:xfrm>
            <a:off x="8019594" y="3882131"/>
            <a:ext cx="3483429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손 현 석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  <a:p>
            <a:pPr algn="r">
              <a:lnSpc>
                <a:spcPct val="130000"/>
              </a:lnSpc>
            </a:pP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Tel: 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010-9144-2948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r">
              <a:lnSpc>
                <a:spcPct val="130000"/>
              </a:lnSpc>
            </a:pP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Email: 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snrnakat@naver.com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r">
              <a:lnSpc>
                <a:spcPct val="130000"/>
              </a:lnSpc>
            </a:pP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Github: 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hlinkClick r:id="rId2"/>
              </a:rPr>
              <a:t>hyeonseok0912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r">
              <a:lnSpc>
                <a:spcPct val="130000"/>
              </a:lnSpc>
            </a:pP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Blog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hlinkClick r:id="rId3"/>
              </a:rPr>
              <a:t>https://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hlinkClick r:id="rId3"/>
              </a:rPr>
              <a:t>blog.naver.com/snrnakat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771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A1179D43-58D7-4FD8-AF87-116B9D455DEB}"/>
              </a:ext>
            </a:extLst>
          </p:cNvPr>
          <p:cNvSpPr/>
          <p:nvPr/>
        </p:nvSpPr>
        <p:spPr>
          <a:xfrm>
            <a:off x="6966975" y="1738812"/>
            <a:ext cx="3637162" cy="3794760"/>
          </a:xfrm>
          <a:prstGeom prst="rect">
            <a:avLst/>
          </a:prstGeom>
          <a:solidFill>
            <a:srgbClr val="AABBC5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21B7FE8-77A5-4C8C-9053-2D0FEAA11844}"/>
              </a:ext>
            </a:extLst>
          </p:cNvPr>
          <p:cNvSpPr/>
          <p:nvPr/>
        </p:nvSpPr>
        <p:spPr>
          <a:xfrm>
            <a:off x="6980184" y="4390572"/>
            <a:ext cx="362593" cy="1143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ABBFFE-D00A-4487-A3D8-046C563AE319}"/>
              </a:ext>
            </a:extLst>
          </p:cNvPr>
          <p:cNvSpPr txBox="1"/>
          <p:nvPr/>
        </p:nvSpPr>
        <p:spPr>
          <a:xfrm>
            <a:off x="7948977" y="2279832"/>
            <a:ext cx="251997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16000">
              <a:lnSpc>
                <a:spcPct val="150000"/>
              </a:lnSpc>
              <a:buAutoNum type="arabicPeriod"/>
            </a:pP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자기소개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 indent="-216000">
              <a:lnSpc>
                <a:spcPct val="150000"/>
              </a:lnSpc>
              <a:buAutoNum type="arabicPeriod"/>
            </a:pPr>
            <a:r>
              <a:rPr lang="ko-KR" alt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경험기술서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 indent="-216000">
              <a:lnSpc>
                <a:spcPct val="150000"/>
              </a:lnSpc>
              <a:buFontTx/>
              <a:buAutoNum type="arabicPeriod"/>
            </a:pP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기술 보유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 indent="-216000">
              <a:lnSpc>
                <a:spcPct val="150000"/>
              </a:lnSpc>
              <a:buAutoNum type="arabicPeriod"/>
            </a:pP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참여 프로젝트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목록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 indent="-216000">
              <a:lnSpc>
                <a:spcPct val="150000"/>
              </a:lnSpc>
              <a:buAutoNum type="arabicPeriod"/>
            </a:pP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주요 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포트폴리오</a:t>
            </a:r>
          </a:p>
          <a:p>
            <a:pPr lvl="1" indent="-2160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학원 실무 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프로젝트</a:t>
            </a:r>
            <a:endParaRPr lang="en-US" altLang="ko-KR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 indent="-216000">
              <a:lnSpc>
                <a:spcPct val="150000"/>
              </a:lnSpc>
              <a:buAutoNum type="arabicPeriod"/>
            </a:pP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영수증을 부탁해</a:t>
            </a:r>
            <a:endParaRPr lang="en-US" altLang="ko-KR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4E2AC3-BF26-49AB-834B-CE8814B1ED51}"/>
              </a:ext>
            </a:extLst>
          </p:cNvPr>
          <p:cNvSpPr txBox="1"/>
          <p:nvPr/>
        </p:nvSpPr>
        <p:spPr>
          <a:xfrm>
            <a:off x="493553" y="456873"/>
            <a:ext cx="2960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CONTENTS</a:t>
            </a:r>
            <a:endParaRPr lang="ko-KR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432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41347-EA2F-00A9-36EA-F9068EB49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자기소개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B1A8A88-03B8-4FFC-AE1C-859DE75F4002}"/>
              </a:ext>
            </a:extLst>
          </p:cNvPr>
          <p:cNvGrpSpPr/>
          <p:nvPr/>
        </p:nvGrpSpPr>
        <p:grpSpPr>
          <a:xfrm>
            <a:off x="1432917" y="1106454"/>
            <a:ext cx="1829588" cy="2174226"/>
            <a:chOff x="1458906" y="1391932"/>
            <a:chExt cx="1829588" cy="2174226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9BC8E5F-2AAD-3932-417E-6DA8B63BA994}"/>
                </a:ext>
              </a:extLst>
            </p:cNvPr>
            <p:cNvSpPr/>
            <p:nvPr/>
          </p:nvSpPr>
          <p:spPr>
            <a:xfrm>
              <a:off x="1458906" y="1391932"/>
              <a:ext cx="1829588" cy="182958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C2E74DD-D31F-C6BF-483E-EE295210E263}"/>
                </a:ext>
              </a:extLst>
            </p:cNvPr>
            <p:cNvSpPr txBox="1"/>
            <p:nvPr/>
          </p:nvSpPr>
          <p:spPr>
            <a:xfrm>
              <a:off x="1633126" y="3275950"/>
              <a:ext cx="1481147" cy="2902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just">
                <a:lnSpc>
                  <a:spcPct val="130000"/>
                </a:lnSpc>
                <a:defRPr sz="1400" kern="10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defRPr>
              </a:lvl1pPr>
            </a:lstStyle>
            <a:p>
              <a:pPr algn="ctr"/>
              <a:r>
                <a:rPr lang="en-US" altLang="ko-KR" sz="1100" dirty="0" smtClean="0">
                  <a:latin typeface="Pretendard SemiBold" panose="02000703000000020004" pitchFamily="50" charset="-127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Son </a:t>
              </a:r>
              <a:r>
                <a:rPr lang="en-US" altLang="ko-KR" sz="1100" dirty="0" err="1" smtClean="0">
                  <a:latin typeface="Pretendard SemiBold" panose="02000703000000020004" pitchFamily="50" charset="-127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Hyeon</a:t>
              </a:r>
              <a:r>
                <a:rPr lang="en-US" altLang="ko-KR" sz="1100" dirty="0" smtClean="0">
                  <a:latin typeface="Pretendard SemiBold" panose="02000703000000020004" pitchFamily="50" charset="-127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 </a:t>
              </a:r>
              <a:r>
                <a:rPr lang="en-US" altLang="ko-KR" sz="1100" dirty="0" err="1" smtClean="0">
                  <a:latin typeface="Pretendard SemiBold" panose="02000703000000020004" pitchFamily="50" charset="-127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Seok</a:t>
              </a:r>
              <a:endParaRPr lang="ko-KR" altLang="en-US" sz="11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B67A7C8-AA8C-4F95-8FBA-5BE0769C1293}"/>
              </a:ext>
            </a:extLst>
          </p:cNvPr>
          <p:cNvSpPr txBox="1"/>
          <p:nvPr/>
        </p:nvSpPr>
        <p:spPr>
          <a:xfrm>
            <a:off x="3806918" y="1341757"/>
            <a:ext cx="7052852" cy="1300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32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Pretendard" panose="02000503000000020004" pitchFamily="2" charset="-127"/>
                <a:cs typeface="Pretendard" panose="02000503000000020004" pitchFamily="2" charset="-127"/>
              </a:rPr>
              <a:t>안녕하세요</a:t>
            </a:r>
            <a:r>
              <a:rPr lang="en-US" altLang="ko-KR" sz="32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Pretendard" panose="02000503000000020004" pitchFamily="2" charset="-127"/>
                <a:cs typeface="Pretendard" panose="02000503000000020004" pitchFamily="2" charset="-127"/>
              </a:rPr>
              <a:t>.  </a:t>
            </a:r>
            <a:r>
              <a:rPr lang="ko-KR" altLang="en-US" sz="3200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Pretendard" panose="02000503000000020004" pitchFamily="2" charset="-127"/>
                <a:cs typeface="Pretendard" panose="02000503000000020004" pitchFamily="2" charset="-127"/>
              </a:rPr>
              <a:t>끊임없이 성장하는 개발자</a:t>
            </a:r>
            <a:endParaRPr lang="en-US" altLang="ko-KR" sz="3200" spc="-150" dirty="0" smtClean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3200" spc="-15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Pretendard" panose="02000503000000020004" pitchFamily="2" charset="-127"/>
                <a:cs typeface="Pretendard" panose="02000503000000020004" pitchFamily="2" charset="-127"/>
              </a:rPr>
              <a:t>손현석</a:t>
            </a:r>
            <a:r>
              <a:rPr lang="ko-KR" altLang="en-US" sz="3200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Pretendard" panose="02000503000000020004" pitchFamily="2" charset="-127"/>
                <a:cs typeface="Pretendard" panose="02000503000000020004" pitchFamily="2" charset="-127"/>
              </a:rPr>
              <a:t> 입니</a:t>
            </a:r>
            <a:r>
              <a:rPr lang="ko-KR" altLang="en-US" sz="3200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Pretendard" panose="02000503000000020004" pitchFamily="2" charset="-127"/>
                <a:cs typeface="Nirmala UI Semilight" panose="020B0402040204020203" pitchFamily="34" charset="0"/>
              </a:rPr>
              <a:t>다</a:t>
            </a:r>
            <a:r>
              <a:rPr lang="en-US" altLang="ko-KR" sz="3200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  <a:endParaRPr lang="en-US" altLang="ko-KR" sz="3200" spc="-15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09E0C2A-703C-3E50-1654-D69F6C2C7A9B}"/>
              </a:ext>
            </a:extLst>
          </p:cNvPr>
          <p:cNvGrpSpPr/>
          <p:nvPr/>
        </p:nvGrpSpPr>
        <p:grpSpPr>
          <a:xfrm>
            <a:off x="1432917" y="3620017"/>
            <a:ext cx="2814345" cy="2245700"/>
            <a:chOff x="1429995" y="3974581"/>
            <a:chExt cx="2814345" cy="224570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8CDEA7E-2412-339C-29ED-80F2508862F9}"/>
                </a:ext>
              </a:extLst>
            </p:cNvPr>
            <p:cNvSpPr txBox="1"/>
            <p:nvPr/>
          </p:nvSpPr>
          <p:spPr>
            <a:xfrm>
              <a:off x="1429996" y="3974581"/>
              <a:ext cx="23529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다양한 인턴 및 프로젝트 경험</a:t>
              </a:r>
              <a:endPara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15694B2-D798-1EBE-2DFC-809DA370A342}"/>
                </a:ext>
              </a:extLst>
            </p:cNvPr>
            <p:cNvSpPr/>
            <p:nvPr/>
          </p:nvSpPr>
          <p:spPr>
            <a:xfrm>
              <a:off x="1429995" y="4207422"/>
              <a:ext cx="2814345" cy="201285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ko-KR" altLang="en-US" sz="12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제조 및 항공 분야 회사에서의 </a:t>
              </a:r>
              <a:r>
                <a:rPr lang="en-US" altLang="ko-KR" sz="12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2</a:t>
              </a:r>
              <a:r>
                <a:rPr lang="ko-KR" altLang="en-US" sz="12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회의 인턴 경험을 통해 사회성과 효율성의 중요성에 대해 느끼고 체득했습니다</a:t>
              </a:r>
              <a:r>
                <a:rPr lang="en-US" altLang="ko-KR" sz="12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. </a:t>
              </a:r>
              <a:r>
                <a:rPr lang="ko-KR" altLang="en-US" sz="12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또한 앱 개발 프로젝트를 시작으로 위성 통신 프로그램을 거쳐 웹 개발 및 </a:t>
              </a:r>
              <a:r>
                <a:rPr lang="en-US" altLang="ko-KR" sz="12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API </a:t>
              </a:r>
              <a:r>
                <a:rPr lang="ko-KR" altLang="en-US" sz="12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연동 프로젝트까지 이어지는 다양한 경험을 통해 다양한 파트에 대한 관심과 그를 기반으로 한 역량을 지니고 있습니다</a:t>
              </a:r>
              <a:r>
                <a:rPr lang="en-US" altLang="ko-KR" sz="12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.</a:t>
              </a:r>
              <a:endParaRPr lang="ko-KR" altLang="en-US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F248699-D118-FE22-FB0A-FA4C7C313748}"/>
              </a:ext>
            </a:extLst>
          </p:cNvPr>
          <p:cNvGrpSpPr/>
          <p:nvPr/>
        </p:nvGrpSpPr>
        <p:grpSpPr>
          <a:xfrm>
            <a:off x="4804167" y="3574297"/>
            <a:ext cx="2814345" cy="2771551"/>
            <a:chOff x="4804167" y="3928861"/>
            <a:chExt cx="2814345" cy="277155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F8CC58E-2B15-C190-275C-EB6B0204981E}"/>
                </a:ext>
              </a:extLst>
            </p:cNvPr>
            <p:cNvSpPr txBox="1"/>
            <p:nvPr/>
          </p:nvSpPr>
          <p:spPr>
            <a:xfrm>
              <a:off x="4804167" y="3928861"/>
              <a:ext cx="23529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교육 기관 이수를 통한 </a:t>
              </a:r>
              <a:r>
                <a:rPr lang="ko-KR" altLang="en-US" sz="120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스텝업</a:t>
              </a:r>
              <a:endPara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B119077-7917-2344-92BE-6791659A77F8}"/>
                </a:ext>
              </a:extLst>
            </p:cNvPr>
            <p:cNvSpPr/>
            <p:nvPr/>
          </p:nvSpPr>
          <p:spPr>
            <a:xfrm>
              <a:off x="4804167" y="4207422"/>
              <a:ext cx="2814345" cy="24929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ko-KR" altLang="en-US" sz="12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대학 </a:t>
              </a:r>
              <a:r>
                <a:rPr lang="ko-KR" altLang="en-US" sz="1200" kern="100" dirty="0" err="1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전공때</a:t>
              </a:r>
              <a:r>
                <a:rPr lang="ko-KR" altLang="en-US" sz="12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했던 프로젝트 경험만으로는 다양한 기술 스택을 활용해보지 못해서 아쉽다 판단했습니다</a:t>
              </a:r>
              <a:r>
                <a:rPr lang="en-US" altLang="ko-KR" sz="12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. </a:t>
              </a:r>
              <a:r>
                <a:rPr lang="ko-KR" altLang="en-US" sz="12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그래서 개인 역량도 함양시키고 프로젝트도 더 해보고자 싶어서 독학과 동시에 교육기관을 알아보았습니다</a:t>
              </a:r>
              <a:r>
                <a:rPr lang="en-US" altLang="ko-KR" sz="12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.</a:t>
              </a:r>
              <a:r>
                <a:rPr lang="ko-KR" altLang="en-US" sz="12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마침내 국비지원 </a:t>
              </a:r>
              <a:r>
                <a:rPr lang="en-US" altLang="ko-KR" sz="12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JAVA </a:t>
              </a:r>
              <a:r>
                <a:rPr lang="ko-KR" altLang="en-US" sz="12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기반 </a:t>
              </a:r>
              <a:r>
                <a:rPr lang="ko-KR" altLang="en-US" sz="1200" kern="100" dirty="0" err="1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풀스택</a:t>
              </a:r>
              <a:r>
                <a:rPr lang="ko-KR" altLang="en-US" sz="12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개발자 과정을 통해 각종 언어와 프레임워크</a:t>
              </a:r>
              <a:r>
                <a:rPr lang="en-US" altLang="ko-KR" sz="12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, </a:t>
              </a:r>
              <a:r>
                <a:rPr lang="ko-KR" altLang="en-US" sz="12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기술 스택 등에 대해 익히면서 한층 더 개발자가 되기 위해 나아가는 중입니다</a:t>
              </a:r>
              <a:r>
                <a:rPr lang="en-US" altLang="ko-KR" sz="12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.</a:t>
              </a:r>
              <a:endParaRPr lang="ko-KR" altLang="en-US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33DF296-D844-A3F6-3633-C1BD577FCF61}"/>
              </a:ext>
            </a:extLst>
          </p:cNvPr>
          <p:cNvGrpSpPr/>
          <p:nvPr/>
        </p:nvGrpSpPr>
        <p:grpSpPr>
          <a:xfrm>
            <a:off x="8287316" y="3612397"/>
            <a:ext cx="2814345" cy="2493385"/>
            <a:chOff x="8287316" y="3966961"/>
            <a:chExt cx="2814345" cy="249338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5BE9893-71C1-1D4A-750B-4F7B90BDFED0}"/>
                </a:ext>
              </a:extLst>
            </p:cNvPr>
            <p:cNvSpPr txBox="1"/>
            <p:nvPr/>
          </p:nvSpPr>
          <p:spPr>
            <a:xfrm>
              <a:off x="8287316" y="3966961"/>
              <a:ext cx="23529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항상 배우고 성장하려는 의지</a:t>
              </a:r>
              <a:endPara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08132AD-E08D-FB5A-A806-30E116DB8F2F}"/>
                </a:ext>
              </a:extLst>
            </p:cNvPr>
            <p:cNvSpPr/>
            <p:nvPr/>
          </p:nvSpPr>
          <p:spPr>
            <a:xfrm>
              <a:off x="8287316" y="4207422"/>
              <a:ext cx="2814345" cy="22529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ko-KR" altLang="en-US" sz="12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처음부터 코딩</a:t>
              </a:r>
              <a:r>
                <a:rPr lang="en-US" altLang="ko-KR" sz="12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, </a:t>
              </a:r>
              <a:r>
                <a:rPr lang="ko-KR" altLang="en-US" sz="12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나아가 프로그래밍에 대해 자신이 있었던 것은 아니었습니다</a:t>
              </a:r>
              <a:r>
                <a:rPr lang="en-US" altLang="ko-KR" sz="12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.</a:t>
              </a:r>
              <a:r>
                <a:rPr lang="en-US" altLang="ko-KR" sz="1200" kern="1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</a:t>
              </a:r>
              <a:r>
                <a:rPr lang="ko-KR" altLang="en-US" sz="12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오히려</a:t>
              </a:r>
              <a:r>
                <a:rPr lang="en-US" altLang="ko-KR" sz="12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</a:t>
              </a:r>
              <a:r>
                <a:rPr lang="ko-KR" altLang="en-US" sz="12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생소한 언어들과 프로그래밍은 그를 주저하게 만들었습니다</a:t>
              </a:r>
              <a:r>
                <a:rPr lang="en-US" altLang="ko-KR" sz="12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. </a:t>
              </a:r>
              <a:r>
                <a:rPr lang="ko-KR" altLang="en-US" sz="12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하지만 </a:t>
              </a:r>
              <a:r>
                <a:rPr lang="ko-KR" altLang="en-US" sz="1200" kern="1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효율성을 추구하고 새로운 것에 </a:t>
              </a:r>
              <a:r>
                <a:rPr lang="ko-KR" altLang="en-US" sz="12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흥미를 많이 느끼는 저였기에 프로젝트를 하면서 마주했던 문제들은 되려 저를 끊임없이 노력하게 만들었고</a:t>
              </a:r>
              <a:r>
                <a:rPr lang="en-US" altLang="ko-KR" sz="12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, </a:t>
              </a:r>
              <a:r>
                <a:rPr lang="ko-KR" altLang="en-US" sz="12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그 결과 눈부신 성장을 이룰 수 있었습니다</a:t>
              </a:r>
              <a:r>
                <a:rPr lang="en-US" altLang="ko-KR" sz="12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.</a:t>
              </a:r>
              <a:endParaRPr lang="ko-KR" altLang="en-US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650" y="1201892"/>
            <a:ext cx="1254119" cy="167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7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41347-EA2F-00A9-36EA-F9068EB49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경험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3AC57E6-B5F0-40A2-9CC5-7D92E2B71AE3}"/>
              </a:ext>
            </a:extLst>
          </p:cNvPr>
          <p:cNvGrpSpPr/>
          <p:nvPr/>
        </p:nvGrpSpPr>
        <p:grpSpPr>
          <a:xfrm>
            <a:off x="4034336" y="1723207"/>
            <a:ext cx="3162469" cy="1391150"/>
            <a:chOff x="4191760" y="1058793"/>
            <a:chExt cx="3162469" cy="139115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63BB374-6DFC-A244-93CD-82580FB37B4A}"/>
                </a:ext>
              </a:extLst>
            </p:cNvPr>
            <p:cNvSpPr/>
            <p:nvPr/>
          </p:nvSpPr>
          <p:spPr>
            <a:xfrm>
              <a:off x="4191760" y="1397347"/>
              <a:ext cx="3162469" cy="10525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indent="-171450" algn="just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sz="1200" kern="1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2016 </a:t>
              </a:r>
              <a:r>
                <a:rPr lang="ko-KR" altLang="en-US" sz="12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경상대학교 항공우주소프트웨어공학</a:t>
              </a:r>
              <a:endParaRPr lang="en-US" altLang="ko-KR" sz="12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pPr algn="just">
                <a:lnSpc>
                  <a:spcPct val="130000"/>
                </a:lnSpc>
              </a:pPr>
              <a:r>
                <a:rPr lang="ko-KR" altLang="en-US" sz="1200" kern="1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</a:t>
              </a:r>
              <a:r>
                <a:rPr lang="ko-KR" altLang="en-US" sz="12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    과 전공</a:t>
              </a:r>
              <a:endParaRPr lang="en-US" altLang="ko-KR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pPr marL="171450" indent="-171450" algn="just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sz="12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2023 </a:t>
              </a:r>
              <a:r>
                <a:rPr lang="ko-KR" altLang="en-US" sz="12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국비지원  자바</a:t>
              </a:r>
              <a:r>
                <a:rPr lang="en-US" altLang="ko-KR" sz="12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(JAVA)</a:t>
              </a:r>
              <a:r>
                <a:rPr lang="ko-KR" altLang="en-US" sz="12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기반 </a:t>
              </a:r>
              <a:r>
                <a:rPr lang="ko-KR" altLang="en-US" sz="1200" kern="100" dirty="0" err="1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풀스택</a:t>
              </a:r>
              <a:r>
                <a:rPr lang="ko-KR" altLang="en-US" sz="12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개발자 취업과정 이수</a:t>
              </a:r>
              <a:endParaRPr lang="en-US" altLang="ko-KR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80011D5-BBB3-9F04-2142-DEAC43CA3B7A}"/>
                </a:ext>
              </a:extLst>
            </p:cNvPr>
            <p:cNvSpPr txBox="1"/>
            <p:nvPr/>
          </p:nvSpPr>
          <p:spPr>
            <a:xfrm>
              <a:off x="4191760" y="1058793"/>
              <a:ext cx="16710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EDUCATION</a:t>
              </a:r>
              <a:endPara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9BC3B304-6689-499E-80AE-7C4CD19494F8}"/>
              </a:ext>
            </a:extLst>
          </p:cNvPr>
          <p:cNvGrpSpPr/>
          <p:nvPr/>
        </p:nvGrpSpPr>
        <p:grpSpPr>
          <a:xfrm>
            <a:off x="4034336" y="3523377"/>
            <a:ext cx="3465399" cy="1261884"/>
            <a:chOff x="4182235" y="2931662"/>
            <a:chExt cx="3465399" cy="126188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4EDBA9E-1208-F55D-D5AD-AB35144D0A61}"/>
                </a:ext>
              </a:extLst>
            </p:cNvPr>
            <p:cNvSpPr/>
            <p:nvPr/>
          </p:nvSpPr>
          <p:spPr>
            <a:xfrm>
              <a:off x="4182235" y="3270216"/>
              <a:ext cx="3465399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2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2017.04 ~ 2019.03 </a:t>
              </a:r>
              <a:r>
                <a:rPr lang="ko-KR" altLang="en-US" sz="12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트리엔㈜ 근무</a:t>
              </a:r>
              <a:endParaRPr lang="en-US" altLang="ko-KR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2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2021.01 ~ 2021.01 </a:t>
              </a:r>
              <a:r>
                <a:rPr lang="ko-KR" altLang="en-US" sz="12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한국항공우주연구원 인턴</a:t>
              </a:r>
              <a:endParaRPr lang="en-US" altLang="ko-KR" sz="12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2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2021.06 ~ 2021.08 </a:t>
              </a:r>
              <a:r>
                <a:rPr lang="ko-KR" altLang="en-US" sz="12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한국표면처리㈜ 인턴</a:t>
              </a:r>
              <a:endParaRPr lang="ko-KR" altLang="en-US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F420F9E-DE8F-BA25-77CA-10139A7DBD41}"/>
                </a:ext>
              </a:extLst>
            </p:cNvPr>
            <p:cNvSpPr txBox="1"/>
            <p:nvPr/>
          </p:nvSpPr>
          <p:spPr>
            <a:xfrm>
              <a:off x="4182235" y="2931662"/>
              <a:ext cx="16710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CAREER</a:t>
              </a:r>
              <a:endPara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F2F2EC9-B4FE-4FF9-9701-F5B0FBD6E77D}"/>
              </a:ext>
            </a:extLst>
          </p:cNvPr>
          <p:cNvGrpSpPr/>
          <p:nvPr/>
        </p:nvGrpSpPr>
        <p:grpSpPr>
          <a:xfrm>
            <a:off x="7647634" y="3523377"/>
            <a:ext cx="3465399" cy="1802527"/>
            <a:chOff x="7871614" y="1077687"/>
            <a:chExt cx="3465399" cy="1802527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59EC50F-15AD-124F-4CE5-5CADBD6C089D}"/>
                </a:ext>
              </a:extLst>
            </p:cNvPr>
            <p:cNvSpPr/>
            <p:nvPr/>
          </p:nvSpPr>
          <p:spPr>
            <a:xfrm>
              <a:off x="7871614" y="1402886"/>
              <a:ext cx="3465399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교내 프로젝트 참여</a:t>
              </a:r>
              <a:r>
                <a:rPr lang="en-US" altLang="ko-KR" sz="12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(</a:t>
              </a:r>
              <a:r>
                <a:rPr lang="ko-KR" altLang="en-US" sz="12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앱 개발</a:t>
              </a:r>
              <a:r>
                <a:rPr lang="en-US" altLang="ko-KR" sz="12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)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한국항공우주연구원 위성 통신 프로그램 참여</a:t>
              </a:r>
              <a:endParaRPr lang="en-US" altLang="ko-KR" sz="12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교내 프로젝트 종합설계</a:t>
              </a:r>
              <a:r>
                <a:rPr lang="en-US" altLang="ko-KR" sz="1200" kern="1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</a:t>
              </a:r>
              <a:r>
                <a:rPr lang="ko-KR" altLang="en-US" sz="12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참여</a:t>
              </a:r>
              <a:endParaRPr lang="en-US" altLang="ko-KR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학원 실무 프로젝트</a:t>
              </a:r>
              <a:r>
                <a:rPr lang="en-US" altLang="ko-KR" sz="12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1 </a:t>
              </a:r>
              <a:r>
                <a:rPr lang="ko-KR" altLang="en-US" sz="12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참여</a:t>
              </a:r>
              <a:endParaRPr lang="en-US" altLang="ko-KR" sz="12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학원 실무 프로젝트</a:t>
              </a:r>
              <a:r>
                <a:rPr lang="en-US" altLang="ko-KR" sz="12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2 </a:t>
              </a:r>
              <a:r>
                <a:rPr lang="ko-KR" altLang="en-US" sz="12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참여</a:t>
              </a:r>
              <a:r>
                <a:rPr lang="en-US" altLang="ko-KR" sz="12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(</a:t>
              </a:r>
              <a:r>
                <a:rPr lang="ko-KR" altLang="en-US" sz="12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진행중</a:t>
              </a:r>
              <a:r>
                <a:rPr lang="en-US" altLang="ko-KR" sz="12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)</a:t>
              </a:r>
              <a:endParaRPr lang="en-US" altLang="ko-KR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EF0DE22-A08B-A89C-F0C0-F643B4103D40}"/>
                </a:ext>
              </a:extLst>
            </p:cNvPr>
            <p:cNvSpPr txBox="1"/>
            <p:nvPr/>
          </p:nvSpPr>
          <p:spPr>
            <a:xfrm>
              <a:off x="7871614" y="1077687"/>
              <a:ext cx="16710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EXPERIENCE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0BB0DFCB-45C8-4A50-BDC4-E8AED9A10EE8}"/>
              </a:ext>
            </a:extLst>
          </p:cNvPr>
          <p:cNvGrpSpPr/>
          <p:nvPr/>
        </p:nvGrpSpPr>
        <p:grpSpPr>
          <a:xfrm>
            <a:off x="7647634" y="1723207"/>
            <a:ext cx="3322524" cy="641914"/>
            <a:chOff x="4182235" y="4661791"/>
            <a:chExt cx="3322524" cy="64191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6652387-F3F5-B19F-5484-4C7FCC990866}"/>
                </a:ext>
              </a:extLst>
            </p:cNvPr>
            <p:cNvSpPr/>
            <p:nvPr/>
          </p:nvSpPr>
          <p:spPr>
            <a:xfrm>
              <a:off x="4182235" y="4934373"/>
              <a:ext cx="332252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kern="1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정보처리기사 </a:t>
              </a:r>
              <a:r>
                <a:rPr lang="en-US" altLang="ko-KR" sz="1200" kern="1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(</a:t>
              </a:r>
              <a:r>
                <a:rPr lang="en-US" altLang="ko-KR" sz="12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2023.06 </a:t>
              </a:r>
              <a:r>
                <a:rPr lang="ko-KR" altLang="en-US" sz="1200" kern="1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취득</a:t>
              </a:r>
              <a:r>
                <a:rPr lang="en-US" altLang="ko-KR" sz="1200" kern="10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)</a:t>
              </a:r>
              <a:endParaRPr lang="en-US" altLang="ko-KR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F64B90E-0E47-8001-55F1-5E3B7C9FAAB0}"/>
                </a:ext>
              </a:extLst>
            </p:cNvPr>
            <p:cNvSpPr txBox="1"/>
            <p:nvPr/>
          </p:nvSpPr>
          <p:spPr>
            <a:xfrm>
              <a:off x="4182235" y="4661791"/>
              <a:ext cx="16710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LICENSE</a:t>
              </a:r>
              <a:endPara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17D2B6C-6861-8F93-DB42-81DF4FA71A0E}"/>
              </a:ext>
            </a:extLst>
          </p:cNvPr>
          <p:cNvSpPr txBox="1"/>
          <p:nvPr/>
        </p:nvSpPr>
        <p:spPr>
          <a:xfrm>
            <a:off x="1271131" y="2985091"/>
            <a:ext cx="964030" cy="34445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just">
              <a:lnSpc>
                <a:spcPct val="130000"/>
              </a:lnSpc>
              <a:defRPr sz="1400" kern="10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pPr algn="ctr"/>
            <a:r>
              <a:rPr lang="ko-KR" altLang="en-US" dirty="0" smtClean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손 현 석</a:t>
            </a:r>
            <a:endParaRPr lang="ko-KR" altLang="en-US" dirty="0"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086" y="1347604"/>
            <a:ext cx="1254119" cy="167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62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41347-EA2F-00A9-36EA-F9068EB49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Skill Set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63BB374-6DFC-A244-93CD-82580FB37B4A}"/>
              </a:ext>
            </a:extLst>
          </p:cNvPr>
          <p:cNvSpPr/>
          <p:nvPr/>
        </p:nvSpPr>
        <p:spPr>
          <a:xfrm>
            <a:off x="310019" y="1391580"/>
            <a:ext cx="2791400" cy="3684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Language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OS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Framework + Library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Database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Development Tool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ETC</a:t>
            </a:r>
            <a:endParaRPr lang="en-US" altLang="ko-KR" sz="2000" b="1" kern="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63BB374-6DFC-A244-93CD-82580FB37B4A}"/>
              </a:ext>
            </a:extLst>
          </p:cNvPr>
          <p:cNvSpPr/>
          <p:nvPr/>
        </p:nvSpPr>
        <p:spPr>
          <a:xfrm>
            <a:off x="3101419" y="1391580"/>
            <a:ext cx="831444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ko-KR" sz="20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JAVA, JavaScript, </a:t>
            </a:r>
            <a:r>
              <a:rPr lang="en-US" altLang="ko-KR" sz="2000" kern="100" dirty="0" err="1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Kotlin</a:t>
            </a:r>
            <a:endParaRPr lang="en-US" altLang="ko-KR" sz="2000" kern="100" dirty="0" smtClean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just">
              <a:lnSpc>
                <a:spcPct val="200000"/>
              </a:lnSpc>
            </a:pPr>
            <a:r>
              <a:rPr lang="en-US" altLang="ko-KR" sz="20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Window, Linux(Ubuntu 22.04 LTS)</a:t>
            </a:r>
          </a:p>
          <a:p>
            <a:pPr algn="just">
              <a:lnSpc>
                <a:spcPct val="200000"/>
              </a:lnSpc>
            </a:pPr>
            <a:r>
              <a:rPr lang="en-US" altLang="ko-KR" sz="20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JQuery, Ajax, Spring, </a:t>
            </a:r>
            <a:r>
              <a:rPr lang="en-US" altLang="ko-KR" sz="2000" kern="100" dirty="0" err="1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SpringBoot</a:t>
            </a:r>
            <a:r>
              <a:rPr lang="en-US" altLang="ko-KR" sz="20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en-US" altLang="ko-KR" sz="2000" kern="100" dirty="0" err="1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MyBatis</a:t>
            </a:r>
            <a:r>
              <a:rPr lang="en-US" altLang="ko-KR" sz="20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Bootstrap, Node.js, vue.js</a:t>
            </a:r>
          </a:p>
          <a:p>
            <a:pPr algn="just">
              <a:lnSpc>
                <a:spcPct val="200000"/>
              </a:lnSpc>
            </a:pPr>
            <a:r>
              <a:rPr lang="en-US" altLang="ko-KR" sz="20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Oracle, </a:t>
            </a:r>
            <a:r>
              <a:rPr lang="en-US" altLang="ko-KR" sz="2000" kern="100" dirty="0" err="1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MariaDB</a:t>
            </a:r>
            <a:r>
              <a:rPr lang="en-US" altLang="ko-KR" sz="20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PostgreSQL, MySQL</a:t>
            </a:r>
          </a:p>
          <a:p>
            <a:pPr algn="just">
              <a:lnSpc>
                <a:spcPct val="200000"/>
              </a:lnSpc>
            </a:pPr>
            <a:r>
              <a:rPr lang="en-US" altLang="ko-KR" sz="20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Eclipse, </a:t>
            </a:r>
            <a:r>
              <a:rPr lang="en-US" altLang="ko-KR" sz="2000" kern="100" dirty="0" err="1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HeidiSQL</a:t>
            </a:r>
            <a:r>
              <a:rPr lang="en-US" altLang="ko-KR" sz="20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en-US" altLang="ko-KR" sz="2000" kern="100" dirty="0" err="1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eGovFrameDev</a:t>
            </a:r>
            <a:r>
              <a:rPr lang="en-US" altLang="ko-KR" sz="20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Visual Studio, Android Studio, Docker</a:t>
            </a:r>
          </a:p>
          <a:p>
            <a:pPr algn="just">
              <a:lnSpc>
                <a:spcPct val="200000"/>
              </a:lnSpc>
            </a:pPr>
            <a:r>
              <a:rPr lang="en-US" altLang="ko-KR" sz="20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HTML5, CSS3, JSP, </a:t>
            </a:r>
            <a:r>
              <a:rPr lang="en-US" altLang="ko-KR" sz="2000" kern="100" dirty="0" err="1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Thymeleaf</a:t>
            </a:r>
            <a:r>
              <a:rPr lang="en-US" altLang="ko-KR" sz="20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en-US" altLang="ko-KR" sz="2000" kern="100" dirty="0" err="1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Git</a:t>
            </a:r>
            <a:r>
              <a:rPr lang="en-US" altLang="ko-KR" sz="20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Apache Tomcat, AWS(Amazon Web Services), </a:t>
            </a:r>
            <a:r>
              <a:rPr lang="en-US" altLang="ko-KR" sz="2000" kern="100" dirty="0" err="1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OpenLayers</a:t>
            </a:r>
            <a:r>
              <a:rPr lang="en-US" altLang="ko-KR" sz="20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</a:t>
            </a:r>
          </a:p>
          <a:p>
            <a:pPr algn="just">
              <a:lnSpc>
                <a:spcPct val="200000"/>
              </a:lnSpc>
            </a:pPr>
            <a:r>
              <a:rPr lang="en-US" altLang="ko-KR" sz="20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QGIS, </a:t>
            </a:r>
            <a:r>
              <a:rPr lang="en-US" altLang="ko-KR" sz="2000" kern="100" dirty="0" err="1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GeoServer</a:t>
            </a:r>
            <a:endParaRPr lang="en-US" altLang="ko-KR" sz="2000" kern="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109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41347-EA2F-00A9-36EA-F9068EB49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참여 프로젝트</a:t>
            </a:r>
            <a:r>
              <a:rPr lang="en-US" altLang="ko-KR" dirty="0"/>
              <a:t> </a:t>
            </a:r>
            <a:r>
              <a:rPr lang="ko-KR" altLang="en-US" dirty="0"/>
              <a:t>목록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DE6FE72F-AAFB-4363-C89F-EA3430A1D3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678965"/>
              </p:ext>
            </p:extLst>
          </p:nvPr>
        </p:nvGraphicFramePr>
        <p:xfrm>
          <a:off x="1055687" y="1537639"/>
          <a:ext cx="10080626" cy="32664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4672">
                  <a:extLst>
                    <a:ext uri="{9D8B030D-6E8A-4147-A177-3AD203B41FA5}">
                      <a16:colId xmlns:a16="http://schemas.microsoft.com/office/drawing/2014/main" val="3420031800"/>
                    </a:ext>
                  </a:extLst>
                </a:gridCol>
                <a:gridCol w="1370537">
                  <a:extLst>
                    <a:ext uri="{9D8B030D-6E8A-4147-A177-3AD203B41FA5}">
                      <a16:colId xmlns:a16="http://schemas.microsoft.com/office/drawing/2014/main" val="1477545939"/>
                    </a:ext>
                  </a:extLst>
                </a:gridCol>
                <a:gridCol w="2848144">
                  <a:extLst>
                    <a:ext uri="{9D8B030D-6E8A-4147-A177-3AD203B41FA5}">
                      <a16:colId xmlns:a16="http://schemas.microsoft.com/office/drawing/2014/main" val="2024137551"/>
                    </a:ext>
                  </a:extLst>
                </a:gridCol>
                <a:gridCol w="3577273">
                  <a:extLst>
                    <a:ext uri="{9D8B030D-6E8A-4147-A177-3AD203B41FA5}">
                      <a16:colId xmlns:a16="http://schemas.microsoft.com/office/drawing/2014/main" val="837014404"/>
                    </a:ext>
                  </a:extLst>
                </a:gridCol>
              </a:tblGrid>
              <a:tr h="5232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Pretendard ExtraBold" panose="02000903000000020004" pitchFamily="2" charset="-127"/>
                          <a:ea typeface="Pretendard ExtraBold" panose="02000903000000020004" pitchFamily="2" charset="-127"/>
                          <a:cs typeface="Pretendard ExtraBold" panose="02000903000000020004" pitchFamily="2" charset="-127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Pretendard ExtraBold" panose="02000903000000020004" pitchFamily="2" charset="-127"/>
                          <a:ea typeface="Pretendard ExtraBold" panose="02000903000000020004" pitchFamily="2" charset="-127"/>
                          <a:cs typeface="Pretendard ExtraBold" panose="02000903000000020004" pitchFamily="2" charset="-127"/>
                        </a:rPr>
                        <a:t>프로젝트 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Pretendard ExtraBold" panose="02000903000000020004" pitchFamily="2" charset="-127"/>
                          <a:ea typeface="Pretendard ExtraBold" panose="02000903000000020004" pitchFamily="2" charset="-127"/>
                          <a:cs typeface="Pretendard ExtraBold" panose="02000903000000020004" pitchFamily="2" charset="-127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Pretendard ExtraBold" panose="02000903000000020004" pitchFamily="2" charset="-127"/>
                          <a:ea typeface="Pretendard ExtraBold" panose="02000903000000020004" pitchFamily="2" charset="-127"/>
                          <a:cs typeface="Pretendard ExtraBold" panose="02000903000000020004" pitchFamily="2" charset="-127"/>
                        </a:rPr>
                        <a:t>담당역할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138115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ko-KR" altLang="en-US" sz="1200" dirty="0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영수증을 부탁해</a:t>
                      </a:r>
                      <a:endParaRPr lang="ko-KR" altLang="en-US" sz="12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1200" dirty="0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2021.09 ~ 2021.12</a:t>
                      </a:r>
                      <a:endParaRPr lang="ko-KR" altLang="en-US" sz="12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소비 기한을 사용하여 식품을 관리하는 서비스를 제공</a:t>
                      </a:r>
                      <a:r>
                        <a:rPr lang="en-US" altLang="ko-KR" sz="1200" dirty="0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</a:t>
                      </a:r>
                      <a:r>
                        <a:rPr lang="en-US" altLang="ko-KR" sz="1200" baseline="0" dirty="0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불필요한 지출 및 식품 폐기물 감소</a:t>
                      </a:r>
                      <a:endParaRPr lang="ko-KR" altLang="en-US" sz="12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ko-KR" altLang="en-US" sz="1200" dirty="0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품목 추출 및 </a:t>
                      </a:r>
                      <a:r>
                        <a:rPr lang="en-US" altLang="ko-KR" sz="1200" dirty="0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OCR</a:t>
                      </a:r>
                      <a:r>
                        <a:rPr lang="en-US" altLang="ko-KR" sz="1200" baseline="0" dirty="0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전처리 담당</a:t>
                      </a:r>
                      <a:endParaRPr lang="ko-KR" altLang="en-US" sz="12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683802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en-US" altLang="ko-KR" sz="1200" dirty="0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SDR</a:t>
                      </a:r>
                      <a:r>
                        <a:rPr lang="en-US" altLang="ko-KR" sz="1200" baseline="0" dirty="0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통신 실습</a:t>
                      </a:r>
                      <a:endParaRPr lang="ko-KR" altLang="en-US" sz="12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1200" dirty="0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2022.01</a:t>
                      </a:r>
                      <a:r>
                        <a:rPr lang="en-US" altLang="ko-KR" sz="1200" baseline="0" dirty="0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~ 2022.01</a:t>
                      </a:r>
                      <a:endParaRPr lang="ko-KR" altLang="en-US" sz="12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위성신호를</a:t>
                      </a:r>
                      <a:r>
                        <a:rPr lang="ko-KR" altLang="en-US" sz="1200" dirty="0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수신하여 해당 데이터 값을 이미지 파일로 변환</a:t>
                      </a:r>
                      <a:endParaRPr lang="ko-KR" altLang="en-US" sz="12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en-US" altLang="ko-KR" sz="1200" dirty="0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YAGI </a:t>
                      </a:r>
                      <a:r>
                        <a:rPr lang="ko-KR" altLang="en-US" sz="1200" dirty="0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안테나 제작 및 </a:t>
                      </a:r>
                      <a:r>
                        <a:rPr lang="ko-KR" altLang="en-US" sz="1200" dirty="0" err="1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신호해석</a:t>
                      </a:r>
                      <a:r>
                        <a:rPr lang="ko-KR" altLang="en-US" sz="1200" dirty="0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툴인 </a:t>
                      </a:r>
                      <a:r>
                        <a:rPr lang="en-US" altLang="ko-KR" sz="1200" dirty="0" err="1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GNURadio</a:t>
                      </a:r>
                      <a:r>
                        <a:rPr lang="ko-KR" altLang="en-US" sz="1200" dirty="0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를 이용하여 </a:t>
                      </a:r>
                      <a:r>
                        <a:rPr lang="en-US" altLang="ko-KR" sz="1200" dirty="0" err="1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GNURadio</a:t>
                      </a:r>
                      <a:r>
                        <a:rPr lang="en-US" altLang="ko-KR" sz="1200" dirty="0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components</a:t>
                      </a:r>
                      <a:r>
                        <a:rPr lang="en-US" altLang="ko-KR" sz="1200" baseline="0" dirty="0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ko-KR" altLang="en-US" sz="1200" baseline="0" dirty="0" err="1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로직</a:t>
                      </a:r>
                      <a:r>
                        <a:rPr lang="ko-KR" altLang="en-US" sz="1200" baseline="0" dirty="0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제작</a:t>
                      </a:r>
                      <a:endParaRPr lang="ko-KR" altLang="en-US" sz="12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1487065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ko-KR" altLang="en-US" sz="1200" dirty="0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버드스트라이크 방지</a:t>
                      </a:r>
                      <a:r>
                        <a:rPr lang="ko-KR" altLang="en-US" sz="1200" baseline="0" dirty="0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ko-KR" altLang="en-US" sz="1200" baseline="0" dirty="0" err="1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드론</a:t>
                      </a:r>
                      <a:r>
                        <a:rPr lang="ko-KR" altLang="en-US" sz="1200" baseline="0" dirty="0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제작</a:t>
                      </a:r>
                      <a:endParaRPr lang="ko-KR" altLang="en-US" sz="12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1200" dirty="0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2022.03 ~ 2022.06</a:t>
                      </a:r>
                      <a:endParaRPr lang="ko-KR" altLang="en-US" sz="12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비행체의</a:t>
                      </a:r>
                      <a:r>
                        <a:rPr lang="ko-KR" altLang="en-US" sz="1200" baseline="0" dirty="0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비행 시의 위험 감지 및 후속 상황에 대한 예방 기술 개발</a:t>
                      </a:r>
                      <a:endParaRPr lang="ko-KR" altLang="en-US" sz="12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ko-KR" altLang="en-US" sz="1200" dirty="0" err="1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드론</a:t>
                      </a:r>
                      <a:r>
                        <a:rPr lang="ko-KR" altLang="en-US" sz="1200" dirty="0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제작 참여 및 조류 인식 프로그램 구현</a:t>
                      </a:r>
                      <a:endParaRPr lang="ko-KR" altLang="en-US" sz="12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2508482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ko-KR" altLang="en-US" sz="1200" dirty="0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지리 정보 시스템 프로젝트</a:t>
                      </a:r>
                      <a:endParaRPr lang="en-US" altLang="ko-KR" sz="1200" dirty="0" smtClean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en-US" altLang="ko-KR" sz="1200" dirty="0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lang="ko-KR" altLang="en-US" sz="1200" dirty="0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학원 실무 프로젝트</a:t>
                      </a:r>
                      <a:r>
                        <a:rPr lang="en-US" altLang="ko-KR" sz="1200" dirty="0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1)</a:t>
                      </a:r>
                      <a:endParaRPr lang="ko-KR" altLang="en-US" sz="12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1200" dirty="0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2024.03 ~ 2024.04</a:t>
                      </a:r>
                      <a:endParaRPr lang="ko-KR" altLang="en-US" sz="12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도시 및 지역의 공간 단위에서 전력 사용량을 파악함으로써 탄력적인 에너지 효율화를 실현하기 위함이다</a:t>
                      </a:r>
                      <a:endParaRPr lang="ko-KR" altLang="en-US" sz="12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ko-KR" altLang="en-US" sz="1200" dirty="0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선택 지역의 전력 사용량 표출 및 범례 구현</a:t>
                      </a:r>
                      <a:r>
                        <a:rPr lang="en-US" altLang="ko-KR" sz="1200" dirty="0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</a:t>
                      </a:r>
                    </a:p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ko-KR" altLang="en-US" sz="1200" dirty="0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사용자의 데이터 </a:t>
                      </a:r>
                      <a:r>
                        <a:rPr lang="en-US" altLang="ko-KR" sz="1200" dirty="0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DB</a:t>
                      </a:r>
                      <a:r>
                        <a:rPr lang="ko-KR" altLang="en-US" sz="1200" dirty="0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에 삽입</a:t>
                      </a:r>
                      <a:r>
                        <a:rPr lang="en-US" altLang="ko-KR" sz="1200" dirty="0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</a:t>
                      </a:r>
                    </a:p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ko-KR" altLang="en-US" sz="1200" dirty="0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시</a:t>
                      </a:r>
                      <a:r>
                        <a:rPr lang="en-US" altLang="ko-KR" sz="1200" dirty="0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/</a:t>
                      </a:r>
                      <a:r>
                        <a:rPr lang="ko-KR" altLang="en-US" sz="1200" dirty="0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도 별 전력 사용량 </a:t>
                      </a:r>
                      <a:r>
                        <a:rPr lang="ko-KR" altLang="en-US" sz="1200" dirty="0" err="1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차트화</a:t>
                      </a:r>
                      <a:endParaRPr lang="ko-KR" altLang="en-US" sz="12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863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18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D8ACE393-DB02-9734-FBBA-872DC61DF04A}"/>
              </a:ext>
            </a:extLst>
          </p:cNvPr>
          <p:cNvGrpSpPr/>
          <p:nvPr/>
        </p:nvGrpSpPr>
        <p:grpSpPr>
          <a:xfrm>
            <a:off x="2235555" y="2281947"/>
            <a:ext cx="4391488" cy="1785105"/>
            <a:chOff x="7083368" y="2615035"/>
            <a:chExt cx="4391488" cy="178510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F521080-D087-18F4-ABED-6D39633A7375}"/>
                </a:ext>
              </a:extLst>
            </p:cNvPr>
            <p:cNvSpPr txBox="1"/>
            <p:nvPr/>
          </p:nvSpPr>
          <p:spPr>
            <a:xfrm>
              <a:off x="7083368" y="2615035"/>
              <a:ext cx="42643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7. </a:t>
              </a:r>
              <a:r>
                <a:rPr lang="ko-KR" altLang="en-US" sz="3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주요 포트폴리오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673E2A8-92FF-4DDC-A170-4875CC84B94A}"/>
                </a:ext>
              </a:extLst>
            </p:cNvPr>
            <p:cNvSpPr txBox="1"/>
            <p:nvPr/>
          </p:nvSpPr>
          <p:spPr>
            <a:xfrm>
              <a:off x="7392085" y="3199811"/>
              <a:ext cx="408277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69800" lvl="1" indent="-228600">
                <a:lnSpc>
                  <a:spcPct val="150000"/>
                </a:lnSpc>
                <a:buAutoNum type="arabicParenBoth"/>
              </a:pPr>
              <a:r>
                <a:rPr lang="ko-KR" alt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지리 정보 시스템 </a:t>
              </a:r>
              <a:r>
                <a:rPr lang="ko-KR" alt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프로젝트</a:t>
              </a:r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(</a:t>
              </a:r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  <a:hlinkClick r:id="rId2"/>
                </a:rPr>
                <a:t>https://github.com/hyeonseok0912/project_SD.git</a:t>
              </a:r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)</a:t>
              </a:r>
              <a:endPara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pPr marL="469800" lvl="1" indent="-228600">
                <a:lnSpc>
                  <a:spcPct val="150000"/>
                </a:lnSpc>
                <a:buAutoNum type="arabicParenBoth"/>
              </a:pPr>
              <a:r>
                <a:rPr lang="ko-KR" alt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영수증을 </a:t>
              </a:r>
              <a:r>
                <a:rPr lang="ko-KR" alt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부탁해</a:t>
              </a:r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/>
              </a:r>
              <a:b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</a:br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(</a:t>
              </a:r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  <a:hlinkClick r:id="rId3"/>
                </a:rPr>
                <a:t>https://github.com/LumiereKANG/SW_development.git</a:t>
              </a:r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)</a:t>
              </a:r>
              <a:endPara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780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41347-EA2F-00A9-36EA-F9068EB49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019" y="334209"/>
            <a:ext cx="3757156" cy="478578"/>
          </a:xfrm>
        </p:spPr>
        <p:txBody>
          <a:bodyPr/>
          <a:lstStyle/>
          <a:p>
            <a:r>
              <a:rPr lang="en-US" altLang="ko-KR" dirty="0" smtClean="0"/>
              <a:t>(1</a:t>
            </a:r>
            <a:r>
              <a:rPr lang="en-US" altLang="ko-KR" smtClean="0"/>
              <a:t>) </a:t>
            </a:r>
            <a:r>
              <a:rPr lang="ko-KR" altLang="en-US" dirty="0" smtClean="0"/>
              <a:t>지리 정보 시스템 프로젝트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A2774D-D6A5-8059-ADD6-FA956468FBB4}"/>
              </a:ext>
            </a:extLst>
          </p:cNvPr>
          <p:cNvSpPr txBox="1"/>
          <p:nvPr/>
        </p:nvSpPr>
        <p:spPr>
          <a:xfrm>
            <a:off x="680884" y="1259564"/>
            <a:ext cx="4007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프로젝트 기본정보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2E434B4-39E6-972D-90B7-07ED0304FC81}"/>
              </a:ext>
            </a:extLst>
          </p:cNvPr>
          <p:cNvGrpSpPr/>
          <p:nvPr/>
        </p:nvGrpSpPr>
        <p:grpSpPr>
          <a:xfrm>
            <a:off x="6511074" y="1423670"/>
            <a:ext cx="5614251" cy="4263298"/>
            <a:chOff x="6965924" y="1423670"/>
            <a:chExt cx="4005943" cy="426329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E0805EC-7AC5-5AB0-FDC1-518D11E3D878}"/>
                </a:ext>
              </a:extLst>
            </p:cNvPr>
            <p:cNvSpPr/>
            <p:nvPr/>
          </p:nvSpPr>
          <p:spPr>
            <a:xfrm>
              <a:off x="7038454" y="1423670"/>
              <a:ext cx="3860883" cy="4010660"/>
            </a:xfrm>
            <a:prstGeom prst="rect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92F780F-6406-3FC0-6F7A-770CBBC5FDDA}"/>
                </a:ext>
              </a:extLst>
            </p:cNvPr>
            <p:cNvSpPr txBox="1"/>
            <p:nvPr/>
          </p:nvSpPr>
          <p:spPr>
            <a:xfrm>
              <a:off x="6965924" y="5440747"/>
              <a:ext cx="40059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1000"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defRPr>
              </a:lvl1pPr>
            </a:lstStyle>
            <a:p>
              <a:r>
                <a:rPr lang="en-US" altLang="ko-KR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[</a:t>
              </a:r>
              <a:r>
                <a:rPr lang="ko-KR" altLang="en-US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그림</a:t>
              </a:r>
              <a:r>
                <a:rPr lang="en-US" altLang="ko-KR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1. </a:t>
              </a:r>
              <a:r>
                <a:rPr lang="ko-KR" altLang="en-US" dirty="0" smtClean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레이어 및 팝업 표시 화면</a:t>
              </a:r>
              <a:r>
                <a:rPr lang="en-US" altLang="ko-KR" dirty="0" smtClean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]</a:t>
              </a:r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graphicFrame>
        <p:nvGraphicFramePr>
          <p:cNvPr id="6" name="표 13">
            <a:extLst>
              <a:ext uri="{FF2B5EF4-FFF2-40B4-BE49-F238E27FC236}">
                <a16:creationId xmlns:a16="http://schemas.microsoft.com/office/drawing/2014/main" id="{FC0D257B-33FB-BE07-4522-020F475E1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889439"/>
              </p:ext>
            </p:extLst>
          </p:nvPr>
        </p:nvGraphicFramePr>
        <p:xfrm>
          <a:off x="923495" y="1680740"/>
          <a:ext cx="4934380" cy="248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5754">
                  <a:extLst>
                    <a:ext uri="{9D8B030D-6E8A-4147-A177-3AD203B41FA5}">
                      <a16:colId xmlns:a16="http://schemas.microsoft.com/office/drawing/2014/main" val="3630330491"/>
                    </a:ext>
                  </a:extLst>
                </a:gridCol>
                <a:gridCol w="3388626">
                  <a:extLst>
                    <a:ext uri="{9D8B030D-6E8A-4147-A177-3AD203B41FA5}">
                      <a16:colId xmlns:a16="http://schemas.microsoft.com/office/drawing/2014/main" val="15404223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프로젝트명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smtClean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학원 실무 프로젝트</a:t>
                      </a:r>
                      <a:r>
                        <a:rPr lang="en-US" altLang="ko-KR" sz="1200" kern="100" dirty="0" smtClean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</a:t>
                      </a:r>
                      <a:endParaRPr lang="en-US" altLang="ko-KR" sz="1200" kern="100" dirty="0"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686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프로젝트기간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2024.03</a:t>
                      </a:r>
                      <a:r>
                        <a:rPr lang="en-US" altLang="ko-KR" sz="1200" kern="100" baseline="0" dirty="0" smtClean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~ 2024.04</a:t>
                      </a:r>
                      <a:endParaRPr lang="en-US" altLang="ko-KR" sz="1200" kern="100" dirty="0"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8749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프로젝트인원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200" kern="100" dirty="0" smtClean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5</a:t>
                      </a:r>
                      <a:r>
                        <a:rPr lang="ko-KR" altLang="en-US" sz="1200" kern="100" dirty="0" smtClean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명</a:t>
                      </a:r>
                      <a:endParaRPr lang="ko-KR" altLang="en-US" sz="12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3621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smtClean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배경 지도 표출</a:t>
                      </a:r>
                      <a:r>
                        <a:rPr lang="en-US" altLang="ko-KR" sz="1200" kern="100" dirty="0" smtClean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시도</a:t>
                      </a:r>
                      <a:r>
                        <a:rPr lang="en-US" altLang="ko-KR" sz="1200" kern="100" dirty="0" smtClean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/</a:t>
                      </a:r>
                      <a:r>
                        <a:rPr lang="ko-KR" altLang="en-US" sz="1200" kern="100" dirty="0" err="1" smtClean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시군구</a:t>
                      </a:r>
                      <a:r>
                        <a:rPr lang="en-US" altLang="ko-KR" sz="1200" kern="100" dirty="0" smtClean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/</a:t>
                      </a:r>
                      <a:r>
                        <a:rPr lang="ko-KR" altLang="en-US" sz="1200" kern="100" dirty="0" smtClean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범례 선택 시 지도 확대 및 레이어 표출</a:t>
                      </a:r>
                      <a:r>
                        <a:rPr lang="en-US" altLang="ko-KR" sz="1200" kern="100" dirty="0" smtClean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레이어 선택 시 해당 레이어의 전력 사용량 조회 팝업</a:t>
                      </a:r>
                      <a:r>
                        <a:rPr lang="en-US" altLang="ko-KR" sz="1200" kern="100" dirty="0" smtClean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파일 업로드 기능</a:t>
                      </a:r>
                      <a:r>
                        <a:rPr lang="en-US" altLang="ko-KR" sz="1200" kern="100" dirty="0" smtClean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업로드 상태에 따른 </a:t>
                      </a:r>
                      <a:r>
                        <a:rPr lang="ko-KR" altLang="en-US" sz="1200" kern="100" dirty="0" err="1" smtClean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스낵바</a:t>
                      </a:r>
                      <a:r>
                        <a:rPr lang="en-US" altLang="ko-KR" sz="1200" kern="100" dirty="0" smtClean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시도</a:t>
                      </a:r>
                      <a:r>
                        <a:rPr lang="en-US" altLang="ko-KR" sz="1200" kern="100" dirty="0" smtClean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/</a:t>
                      </a:r>
                      <a:r>
                        <a:rPr lang="ko-KR" altLang="en-US" sz="1200" kern="100" dirty="0" err="1" smtClean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시군구</a:t>
                      </a:r>
                      <a:r>
                        <a:rPr lang="ko-KR" altLang="en-US" sz="1200" kern="100" dirty="0" smtClean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별 통계 그래프 표출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548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담당역할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ko-KR" altLang="en-US" sz="1200" dirty="0" err="1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전기지도</a:t>
                      </a:r>
                      <a:r>
                        <a:rPr lang="en-US" altLang="ko-KR" sz="1200" dirty="0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lang="ko-KR" altLang="en-US" sz="1200" dirty="0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레이어</a:t>
                      </a:r>
                      <a:r>
                        <a:rPr lang="en-US" altLang="ko-KR" sz="1200" dirty="0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팝업</a:t>
                      </a:r>
                      <a:r>
                        <a:rPr lang="en-US" altLang="ko-KR" sz="1200" dirty="0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</a:t>
                      </a:r>
                      <a:r>
                        <a:rPr lang="en-US" altLang="ko-KR" sz="1200" baseline="0" dirty="0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ko-KR" altLang="en-US" sz="1200" baseline="0" dirty="0" err="1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필터링</a:t>
                      </a:r>
                      <a:r>
                        <a:rPr lang="en-US" altLang="ko-KR" sz="1200" dirty="0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  <a:r>
                        <a:rPr lang="ko-KR" altLang="en-US" sz="1200" dirty="0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ko-KR" altLang="en-US" sz="1200" dirty="0" err="1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및통계</a:t>
                      </a:r>
                      <a:r>
                        <a:rPr lang="ko-KR" altLang="en-US" sz="1200" dirty="0" smtClean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부분 담당</a:t>
                      </a:r>
                      <a:endParaRPr lang="ko-KR" altLang="en-US" sz="12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478822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97BC355-4A48-49F4-9D28-E9FA71BBBFA8}"/>
              </a:ext>
            </a:extLst>
          </p:cNvPr>
          <p:cNvSpPr txBox="1"/>
          <p:nvPr/>
        </p:nvSpPr>
        <p:spPr>
          <a:xfrm>
            <a:off x="680884" y="4280600"/>
            <a:ext cx="4007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개발 주요사항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C18B42-657D-52D0-3991-1D6CA2935597}"/>
              </a:ext>
            </a:extLst>
          </p:cNvPr>
          <p:cNvSpPr txBox="1"/>
          <p:nvPr/>
        </p:nvSpPr>
        <p:spPr>
          <a:xfrm>
            <a:off x="819150" y="4619154"/>
            <a:ext cx="5553658" cy="225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MyBatis</a:t>
            </a:r>
            <a:r>
              <a:rPr lang="en-US" altLang="ko-KR" sz="1200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200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활용 및 </a:t>
            </a:r>
            <a:r>
              <a:rPr lang="en-US" altLang="ko-KR" sz="1200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SQL </a:t>
            </a:r>
            <a: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Query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를 실행하여 </a:t>
            </a:r>
            <a:r>
              <a:rPr lang="en-US" altLang="ko-KR" sz="1200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DB</a:t>
            </a:r>
            <a:r>
              <a:rPr lang="ko-KR" altLang="en-US" sz="1200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로부터 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필요한 값을 </a:t>
            </a:r>
            <a: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Map 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형식으로 </a:t>
            </a:r>
            <a:r>
              <a:rPr lang="ko-KR" altLang="en-US" sz="1200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받아 </a:t>
            </a:r>
            <a:r>
              <a:rPr lang="en-US" altLang="ko-KR" sz="1200" dirty="0" err="1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Json</a:t>
            </a:r>
            <a:r>
              <a:rPr lang="en-US" altLang="ko-KR" sz="1200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200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타입으로 </a:t>
            </a:r>
            <a:r>
              <a:rPr lang="en-US" altLang="ko-KR" sz="1200" dirty="0" err="1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jsp</a:t>
            </a:r>
            <a:r>
              <a:rPr lang="ko-KR" altLang="en-US" sz="1200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에 넘겨줌</a:t>
            </a:r>
            <a:endParaRPr lang="en-US" altLang="ko-KR" sz="1200" dirty="0" smtClean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171450" indent="-1714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Vworld</a:t>
            </a:r>
            <a:r>
              <a:rPr lang="en-US" altLang="ko-KR" sz="1200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API</a:t>
            </a:r>
            <a:r>
              <a:rPr lang="ko-KR" altLang="en-US" sz="1200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를 활용한 </a:t>
            </a:r>
            <a:r>
              <a:rPr lang="ko-KR" altLang="en-US" sz="1200" dirty="0" err="1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배경지도</a:t>
            </a:r>
            <a:r>
              <a:rPr lang="ko-KR" altLang="en-US" sz="1200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표출</a:t>
            </a:r>
            <a:endParaRPr lang="en-US" altLang="ko-KR" sz="1200" dirty="0" smtClean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171450" indent="-1714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GeoServer</a:t>
            </a:r>
            <a:r>
              <a:rPr lang="ko-KR" altLang="en-US" sz="1200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와 </a:t>
            </a:r>
            <a:r>
              <a:rPr lang="en-US" altLang="ko-KR" sz="1200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QGIS</a:t>
            </a:r>
            <a:r>
              <a:rPr lang="ko-KR" altLang="en-US" sz="1200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를 사용하여 지도 위에 레이어 표출</a:t>
            </a:r>
            <a:endParaRPr lang="en-US" altLang="ko-KR" sz="1200" dirty="0" smtClean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PostgreSQL DBMS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로 </a:t>
            </a:r>
            <a:r>
              <a:rPr lang="ko-KR" altLang="en-US" sz="1200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프로젝트 서비스 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구현을 위한 </a:t>
            </a:r>
            <a:r>
              <a:rPr lang="ko-KR" altLang="en-US" sz="1200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데이터베이스 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구축</a:t>
            </a:r>
            <a:endParaRPr lang="en-US" altLang="ko-KR" sz="1200" dirty="0" smtClean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Map 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객체를 통해 데이터 </a:t>
            </a:r>
            <a:r>
              <a:rPr lang="ko-KR" altLang="en-US" sz="1200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전송</a:t>
            </a:r>
            <a:endParaRPr lang="en-US" altLang="ko-KR" sz="1200" dirty="0" smtClean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JSP</a:t>
            </a:r>
            <a:r>
              <a:rPr lang="ko-KR" altLang="en-US" sz="1200" dirty="0"/>
              <a:t>에서 </a:t>
            </a:r>
            <a:r>
              <a:rPr lang="en-US" altLang="ko-KR" sz="1200" dirty="0"/>
              <a:t>HTML, CSS, JavaScript, JQuery, Bootstrap </a:t>
            </a:r>
            <a:r>
              <a:rPr lang="ko-KR" altLang="en-US" sz="1200" dirty="0"/>
              <a:t>등을 활용해 화면 </a:t>
            </a:r>
            <a:r>
              <a:rPr lang="ko-KR" altLang="en-US" sz="1200" dirty="0" smtClean="0"/>
              <a:t>구축</a:t>
            </a:r>
            <a:endParaRPr lang="en-US" altLang="ko-KR" sz="1200" dirty="0" smtClean="0"/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Modal, </a:t>
            </a:r>
            <a:r>
              <a:rPr lang="en-US" altLang="ko-KR" sz="12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Swal</a:t>
            </a:r>
            <a: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en-US" altLang="ko-KR" sz="12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SweetAlert</a:t>
            </a:r>
            <a: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등 </a:t>
            </a:r>
            <a:r>
              <a:rPr lang="ko-KR" altLang="en-US" sz="1200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화면에 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필요한 디자인적 </a:t>
            </a:r>
            <a:r>
              <a:rPr lang="ko-KR" altLang="en-US" sz="1200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요소를 사용해 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더욱 편리하고 </a:t>
            </a:r>
            <a:r>
              <a:rPr lang="ko-KR" altLang="en-US" sz="1200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깔끔한 화면 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구성</a:t>
            </a:r>
            <a:endParaRPr lang="en-US" altLang="ko-KR" sz="1200" dirty="0" smtClean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5939B0-F99D-255A-4B03-A4D8078C48E4}"/>
              </a:ext>
            </a:extLst>
          </p:cNvPr>
          <p:cNvSpPr txBox="1"/>
          <p:nvPr/>
        </p:nvSpPr>
        <p:spPr>
          <a:xfrm>
            <a:off x="8737600" y="334208"/>
            <a:ext cx="3046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7. </a:t>
            </a:r>
            <a:r>
              <a:rPr lang="ko-KR" altLang="en-US" sz="1400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주요 포트폴리오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2249" y="1442720"/>
            <a:ext cx="5391902" cy="398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81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155BAEE6-5C66-4EA1-A596-3C1FB90628F9}"/>
              </a:ext>
            </a:extLst>
          </p:cNvPr>
          <p:cNvSpPr txBox="1"/>
          <p:nvPr/>
        </p:nvSpPr>
        <p:spPr>
          <a:xfrm>
            <a:off x="796630" y="1207007"/>
            <a:ext cx="4007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기술 스택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6F862F-D8AF-417D-A6D8-322626DA5D6C}"/>
              </a:ext>
            </a:extLst>
          </p:cNvPr>
          <p:cNvSpPr txBox="1"/>
          <p:nvPr/>
        </p:nvSpPr>
        <p:spPr>
          <a:xfrm>
            <a:off x="796630" y="3291776"/>
            <a:ext cx="4007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설명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1DE5A7-6692-8235-DD04-CAF66F4F367B}"/>
              </a:ext>
            </a:extLst>
          </p:cNvPr>
          <p:cNvSpPr txBox="1"/>
          <p:nvPr/>
        </p:nvSpPr>
        <p:spPr>
          <a:xfrm>
            <a:off x="1097078" y="3603060"/>
            <a:ext cx="5200650" cy="2733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ko-KR" altLang="en-US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서비스의 메인 화면에서는 </a:t>
            </a:r>
            <a:r>
              <a:rPr lang="ko-KR" altLang="en-US" sz="12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크게 세가지 기능으로 </a:t>
            </a:r>
            <a:r>
              <a:rPr lang="ko-KR" altLang="en-US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나뉘어져 있습니다</a:t>
            </a:r>
            <a:r>
              <a:rPr lang="en-US" altLang="ko-KR" sz="12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pPr algn="just">
              <a:lnSpc>
                <a:spcPct val="130000"/>
              </a:lnSpc>
            </a:pPr>
            <a:r>
              <a:rPr lang="en-US" altLang="ko-KR" sz="12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endParaRPr lang="en-US" altLang="ko-KR" sz="1200" kern="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just">
              <a:lnSpc>
                <a:spcPct val="130000"/>
              </a:lnSpc>
            </a:pPr>
            <a:r>
              <a:rPr lang="ko-KR" altLang="en-US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첫 번째는 지도 영역을 선택하여 해당 영역의 </a:t>
            </a:r>
            <a:r>
              <a:rPr lang="ko-KR" altLang="en-US" sz="12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범위와 범례</a:t>
            </a:r>
            <a:r>
              <a:rPr lang="en-US" altLang="ko-KR" sz="12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2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영역 및 팝업을 통한 전력사용량을 </a:t>
            </a:r>
            <a:r>
              <a:rPr lang="ko-KR" altLang="en-US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확인할 수 </a:t>
            </a:r>
            <a:r>
              <a:rPr lang="ko-KR" altLang="en-US" sz="12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있는 지역 </a:t>
            </a:r>
            <a:r>
              <a:rPr lang="ko-KR" altLang="en-US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선택 기능입니다</a:t>
            </a:r>
            <a:r>
              <a:rPr lang="en-US" altLang="ko-KR" sz="12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pPr algn="just">
              <a:lnSpc>
                <a:spcPct val="130000"/>
              </a:lnSpc>
            </a:pPr>
            <a:endParaRPr lang="en-US" altLang="ko-KR" sz="1200" kern="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just">
              <a:lnSpc>
                <a:spcPct val="130000"/>
              </a:lnSpc>
            </a:pPr>
            <a:r>
              <a:rPr lang="ko-KR" altLang="en-US" sz="12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두 </a:t>
            </a:r>
            <a:r>
              <a:rPr lang="ko-KR" altLang="en-US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번째는 </a:t>
            </a:r>
            <a:r>
              <a:rPr lang="en-US" altLang="ko-KR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txt </a:t>
            </a:r>
            <a:r>
              <a:rPr lang="ko-KR" altLang="en-US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파일을 업로드할 수 있는 </a:t>
            </a:r>
            <a:r>
              <a:rPr lang="ko-KR" altLang="en-US" sz="12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파일 업로드 </a:t>
            </a:r>
            <a:r>
              <a:rPr lang="ko-KR" altLang="en-US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기능이며</a:t>
            </a:r>
            <a:r>
              <a:rPr lang="en-US" altLang="ko-KR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en-US" altLang="ko-KR" sz="12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txt </a:t>
            </a:r>
            <a:r>
              <a:rPr lang="ko-KR" altLang="en-US" sz="12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파일만 업로드 할 수 있습니다</a:t>
            </a:r>
            <a:r>
              <a:rPr lang="en-US" altLang="ko-KR" sz="12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</a:t>
            </a:r>
            <a:r>
              <a:rPr lang="en-US" altLang="ko-KR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</a:t>
            </a:r>
            <a:r>
              <a:rPr lang="en-US" altLang="ko-KR" sz="12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xt </a:t>
            </a:r>
            <a:r>
              <a:rPr lang="ko-KR" altLang="en-US" sz="12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파일이 아닌 경우는 예외처리를 통해 업로드 기능이 실행되지 않도록 하였습니다</a:t>
            </a:r>
            <a:r>
              <a:rPr lang="en-US" altLang="ko-KR" sz="12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pPr algn="just">
              <a:lnSpc>
                <a:spcPct val="130000"/>
              </a:lnSpc>
            </a:pPr>
            <a:endParaRPr lang="en-US" altLang="ko-KR" sz="1200" kern="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just">
              <a:lnSpc>
                <a:spcPct val="130000"/>
              </a:lnSpc>
            </a:pPr>
            <a:r>
              <a:rPr lang="ko-KR" altLang="en-US" sz="12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마지막으로 </a:t>
            </a:r>
            <a:r>
              <a:rPr lang="ko-KR" altLang="en-US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각 구역이 사용하는 전력량의 값을 차트 </a:t>
            </a:r>
            <a:r>
              <a:rPr lang="ko-KR" altLang="en-US" sz="1200" kern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및 테이블로 </a:t>
            </a:r>
            <a:r>
              <a:rPr lang="ko-KR" altLang="en-US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표시하여 나타내주는 그래프 기능이 있습니다</a:t>
            </a:r>
            <a:r>
              <a:rPr lang="en-US" altLang="ko-KR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  <a:endParaRPr lang="ko-KR" altLang="en-US" sz="1200" kern="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67342FA-F93A-1280-70B1-F178CFA758D8}"/>
              </a:ext>
            </a:extLst>
          </p:cNvPr>
          <p:cNvGrpSpPr/>
          <p:nvPr/>
        </p:nvGrpSpPr>
        <p:grpSpPr>
          <a:xfrm>
            <a:off x="6645009" y="1207007"/>
            <a:ext cx="5546992" cy="4263298"/>
            <a:chOff x="6965924" y="1423670"/>
            <a:chExt cx="4005943" cy="4263298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DA26F0C-6286-5B25-A357-ABEFB754B5E5}"/>
                </a:ext>
              </a:extLst>
            </p:cNvPr>
            <p:cNvSpPr/>
            <p:nvPr/>
          </p:nvSpPr>
          <p:spPr>
            <a:xfrm>
              <a:off x="7038454" y="1423670"/>
              <a:ext cx="3860883" cy="4010660"/>
            </a:xfrm>
            <a:prstGeom prst="rect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80E3C35-BAA6-B067-8969-7D3AB8C0B842}"/>
                </a:ext>
              </a:extLst>
            </p:cNvPr>
            <p:cNvSpPr txBox="1"/>
            <p:nvPr/>
          </p:nvSpPr>
          <p:spPr>
            <a:xfrm>
              <a:off x="6965924" y="5440747"/>
              <a:ext cx="40059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1000"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defRPr>
              </a:lvl1pPr>
            </a:lstStyle>
            <a:p>
              <a:r>
                <a:rPr lang="en-US" altLang="ko-KR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[</a:t>
              </a:r>
              <a:r>
                <a:rPr lang="ko-KR" altLang="en-US" dirty="0" smtClean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그림</a:t>
              </a:r>
              <a:r>
                <a:rPr lang="en-US" altLang="ko-KR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2</a:t>
              </a:r>
              <a:r>
                <a:rPr lang="en-US" altLang="ko-KR" dirty="0" smtClean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.</a:t>
              </a:r>
              <a:r>
                <a:rPr lang="ko-KR" altLang="en-US" dirty="0" smtClean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통계 기능 그래프 및 테이블</a:t>
              </a:r>
              <a:r>
                <a:rPr lang="en-US" altLang="ko-KR" dirty="0" smtClean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]</a:t>
              </a:r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8A53A73-9CB0-94C0-06A0-F55B786F5A04}"/>
              </a:ext>
            </a:extLst>
          </p:cNvPr>
          <p:cNvSpPr txBox="1"/>
          <p:nvPr/>
        </p:nvSpPr>
        <p:spPr>
          <a:xfrm>
            <a:off x="8737600" y="334208"/>
            <a:ext cx="3046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7. </a:t>
            </a:r>
            <a:r>
              <a:rPr lang="ko-KR" altLang="en-US" sz="1400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주요 포트폴리오</a:t>
            </a: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FEF41347-EA2F-00A9-36EA-F9068EB497D1}"/>
              </a:ext>
            </a:extLst>
          </p:cNvPr>
          <p:cNvSpPr txBox="1">
            <a:spLocks/>
          </p:cNvSpPr>
          <p:nvPr/>
        </p:nvSpPr>
        <p:spPr>
          <a:xfrm>
            <a:off x="310019" y="334209"/>
            <a:ext cx="3757156" cy="47857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130000"/>
              </a:lnSpc>
              <a:spcBef>
                <a:spcPct val="0"/>
              </a:spcBef>
              <a:buNone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defRPr>
            </a:lvl1pPr>
          </a:lstStyle>
          <a:p>
            <a:r>
              <a:rPr lang="en-US" altLang="ko-KR" smtClean="0"/>
              <a:t>(1) </a:t>
            </a:r>
            <a:r>
              <a:rPr lang="ko-KR" altLang="en-US" smtClean="0"/>
              <a:t>지리 정보 시스템 프로젝트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4491" y="1235582"/>
            <a:ext cx="5327079" cy="398208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904" y="1496801"/>
            <a:ext cx="4036708" cy="182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9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3481"/>
        </a:solidFill>
        <a:ln w="635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>
              <a:lumMod val="85000"/>
              <a:lumOff val="15000"/>
            </a:schemeClr>
          </a:solidFill>
          <a:prstDash val="dash"/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19968</TotalTime>
  <Words>2026</Words>
  <Application>Microsoft Office PowerPoint</Application>
  <PresentationFormat>와이드스크린</PresentationFormat>
  <Paragraphs>248</Paragraphs>
  <Slides>19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Pretendard</vt:lpstr>
      <vt:lpstr>Pretendard ExtraBold</vt:lpstr>
      <vt:lpstr>Pretendard SemiBold</vt:lpstr>
      <vt:lpstr>맑은 고딕</vt:lpstr>
      <vt:lpstr>Arial</vt:lpstr>
      <vt:lpstr>Nirmala UI Semilight</vt:lpstr>
      <vt:lpstr>Office 테마</vt:lpstr>
      <vt:lpstr>PowerPoint 프레젠테이션</vt:lpstr>
      <vt:lpstr>PowerPoint 프레젠테이션</vt:lpstr>
      <vt:lpstr>자기소개</vt:lpstr>
      <vt:lpstr>경험</vt:lpstr>
      <vt:lpstr>Skill Set</vt:lpstr>
      <vt:lpstr>참여 프로젝트 목록</vt:lpstr>
      <vt:lpstr>PowerPoint 프레젠테이션</vt:lpstr>
      <vt:lpstr>(1) 지리 정보 시스템 프로젝트</vt:lpstr>
      <vt:lpstr>PowerPoint 프레젠테이션</vt:lpstr>
      <vt:lpstr>(1) 지리 정보 시스템 프로젝트</vt:lpstr>
      <vt:lpstr>(1) 지리 정보 시스템 프로젝트</vt:lpstr>
      <vt:lpstr>(1) 지리 정보 시스템 프로젝트</vt:lpstr>
      <vt:lpstr>(1) 지리 정보 시스템 프로젝트</vt:lpstr>
      <vt:lpstr>(2) 영수증을 부탁해</vt:lpstr>
      <vt:lpstr>(2) 영수증을 부탁해</vt:lpstr>
      <vt:lpstr>(2) 영수증을 부탁해</vt:lpstr>
      <vt:lpstr>(2) 영수증을 부탁해</vt:lpstr>
      <vt:lpstr>(2) 영수증을 부탁해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cs.hong</dc:creator>
  <cp:lastModifiedBy>user</cp:lastModifiedBy>
  <cp:revision>1440</cp:revision>
  <dcterms:created xsi:type="dcterms:W3CDTF">2022-02-02T04:32:22Z</dcterms:created>
  <dcterms:modified xsi:type="dcterms:W3CDTF">2024-04-30T09:24:26Z</dcterms:modified>
</cp:coreProperties>
</file>