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2" r:id="rId2"/>
    <p:sldId id="304" r:id="rId3"/>
    <p:sldId id="305" r:id="rId4"/>
    <p:sldId id="339" r:id="rId5"/>
    <p:sldId id="335" r:id="rId6"/>
    <p:sldId id="341" r:id="rId7"/>
    <p:sldId id="358" r:id="rId8"/>
    <p:sldId id="342" r:id="rId9"/>
    <p:sldId id="359" r:id="rId10"/>
    <p:sldId id="343" r:id="rId11"/>
    <p:sldId id="344" r:id="rId12"/>
    <p:sldId id="345" r:id="rId13"/>
    <p:sldId id="346" r:id="rId14"/>
    <p:sldId id="347" r:id="rId15"/>
    <p:sldId id="336" r:id="rId16"/>
    <p:sldId id="360" r:id="rId17"/>
    <p:sldId id="337" r:id="rId18"/>
    <p:sldId id="361" r:id="rId19"/>
    <p:sldId id="306" r:id="rId20"/>
    <p:sldId id="351" r:id="rId21"/>
    <p:sldId id="352" r:id="rId22"/>
    <p:sldId id="348" r:id="rId23"/>
    <p:sldId id="353" r:id="rId24"/>
    <p:sldId id="350" r:id="rId25"/>
    <p:sldId id="354" r:id="rId26"/>
    <p:sldId id="349" r:id="rId27"/>
    <p:sldId id="355" r:id="rId28"/>
    <p:sldId id="356" r:id="rId29"/>
    <p:sldId id="357" r:id="rId30"/>
    <p:sldId id="328" r:id="rId31"/>
    <p:sldId id="325" r:id="rId32"/>
    <p:sldId id="326" r:id="rId33"/>
    <p:sldId id="330" r:id="rId34"/>
    <p:sldId id="331" r:id="rId35"/>
    <p:sldId id="340" r:id="rId36"/>
    <p:sldId id="363" r:id="rId37"/>
    <p:sldId id="362" r:id="rId38"/>
    <p:sldId id="364" r:id="rId39"/>
    <p:sldId id="30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A5D"/>
    <a:srgbClr val="F3F3F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992F70C-BFC2-40DF-9884-E6C57FCF52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05CEF-10BE-4018-811C-9F2C506444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B7D9-AFFF-4167-9B0E-74CCDAED3713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3449CC-A799-49A9-AC18-E10B5B6EF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DCB049-AC2C-4814-AEE6-E1BD15F0C8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82B2-039D-4218-810F-FB15DDD07D8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609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4FE18-A9EF-4F74-99B7-CBF907BE12AB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333D-F3DE-4413-AE06-C063CEA956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04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8094" y="1772656"/>
            <a:ext cx="10706602" cy="515790"/>
          </a:xfrm>
        </p:spPr>
        <p:txBody>
          <a:bodyPr anchor="ctr">
            <a:noAutofit/>
          </a:bodyPr>
          <a:lstStyle>
            <a:lvl1pPr algn="l"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81958" y="2357584"/>
            <a:ext cx="10132737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F6F030-BFA3-4E8A-93A9-EB384F1AF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16997" r="11712" b="34061"/>
          <a:stretch/>
        </p:blipFill>
        <p:spPr>
          <a:xfrm>
            <a:off x="9008746" y="5336287"/>
            <a:ext cx="2791616" cy="1224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A137CF-D4A0-4111-8C42-1D3CB3971C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7673" r="43143" b="-5709"/>
          <a:stretch/>
        </p:blipFill>
        <p:spPr>
          <a:xfrm>
            <a:off x="211947" y="6473930"/>
            <a:ext cx="242225" cy="24548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315F91F-B247-48E9-A7F4-6E1FEF7A0F80}"/>
              </a:ext>
            </a:extLst>
          </p:cNvPr>
          <p:cNvCxnSpPr>
            <a:cxnSpLocks/>
          </p:cNvCxnSpPr>
          <p:nvPr userDrawn="1"/>
        </p:nvCxnSpPr>
        <p:spPr>
          <a:xfrm>
            <a:off x="429948" y="6628585"/>
            <a:ext cx="114693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7C3F989-3CB6-46E8-88BB-FFA7082BEE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7673" r="43143" b="-5709"/>
          <a:stretch/>
        </p:blipFill>
        <p:spPr>
          <a:xfrm rot="11933809">
            <a:off x="11672141" y="139275"/>
            <a:ext cx="242225" cy="24548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C1610F-C852-4A92-9B28-6DD6B8D0668D}"/>
              </a:ext>
            </a:extLst>
          </p:cNvPr>
          <p:cNvCxnSpPr>
            <a:cxnSpLocks/>
          </p:cNvCxnSpPr>
          <p:nvPr userDrawn="1"/>
        </p:nvCxnSpPr>
        <p:spPr>
          <a:xfrm>
            <a:off x="230100" y="296720"/>
            <a:ext cx="114693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6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CE23570A-2899-4D12-A51D-23EFF2B8FB4D}"/>
              </a:ext>
            </a:extLst>
          </p:cNvPr>
          <p:cNvSpPr>
            <a:spLocks noGrp="1"/>
          </p:cNvSpPr>
          <p:nvPr userDrawn="1"/>
        </p:nvSpPr>
        <p:spPr bwMode="auto">
          <a:xfrm>
            <a:off x="1001516" y="2985979"/>
            <a:ext cx="7871317" cy="112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rgbClr val="003A5D"/>
                </a:solidFill>
                <a:latin typeface="Arial"/>
                <a:ea typeface="Geneva" charset="0"/>
                <a:cs typeface="Arial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A5D"/>
                </a:solidFill>
                <a:latin typeface="Arial" charset="0"/>
                <a:ea typeface="Geneva" charset="0"/>
                <a:cs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A5D"/>
                </a:solidFill>
                <a:latin typeface="Arial" charset="0"/>
                <a:ea typeface="Geneva" charset="0"/>
                <a:cs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A5D"/>
                </a:solidFill>
                <a:latin typeface="Arial" charset="0"/>
                <a:ea typeface="Geneva" charset="0"/>
                <a:cs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3A5D"/>
                </a:solidFill>
                <a:latin typeface="Arial" charset="0"/>
                <a:ea typeface="Geneva" charset="0"/>
                <a:cs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Bold" charset="0"/>
                <a:ea typeface="맑은 고딕" charset="0"/>
                <a:cs typeface="맑은 고딕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Bold" charset="0"/>
                <a:ea typeface="맑은 고딕" charset="0"/>
                <a:cs typeface="맑은 고딕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Bold" charset="0"/>
                <a:ea typeface="맑은 고딕" charset="0"/>
                <a:cs typeface="맑은 고딕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Bold" charset="0"/>
                <a:ea typeface="맑은 고딕" charset="0"/>
                <a:cs typeface="맑은 고딕" charset="0"/>
              </a:defRPr>
            </a:lvl9pPr>
          </a:lstStyle>
          <a:p>
            <a:r>
              <a:rPr lang="en-US" altLang="ko-KR" sz="9600" dirty="0"/>
              <a:t>Thank You</a:t>
            </a:r>
            <a:endParaRPr lang="en-US" sz="9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A1E697-C332-4127-AD5E-946CCF205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16997" r="11712" b="34061"/>
          <a:stretch/>
        </p:blipFill>
        <p:spPr>
          <a:xfrm>
            <a:off x="7783780" y="671146"/>
            <a:ext cx="3703748" cy="16252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7C4E9-278B-4D61-A9DB-72DC9B02117F}"/>
              </a:ext>
            </a:extLst>
          </p:cNvPr>
          <p:cNvSpPr/>
          <p:nvPr userDrawn="1"/>
        </p:nvSpPr>
        <p:spPr>
          <a:xfrm>
            <a:off x="1513906" y="5680180"/>
            <a:ext cx="10678093" cy="117782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6EA9CB-2F08-4465-9056-015D1CDD95D4}"/>
              </a:ext>
            </a:extLst>
          </p:cNvPr>
          <p:cNvSpPr/>
          <p:nvPr userDrawn="1"/>
        </p:nvSpPr>
        <p:spPr>
          <a:xfrm>
            <a:off x="90835" y="5680180"/>
            <a:ext cx="1344350" cy="1177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982FCFEA-0B40-4E83-ABEB-D992A1960642}"/>
              </a:ext>
            </a:extLst>
          </p:cNvPr>
          <p:cNvSpPr txBox="1">
            <a:spLocks/>
          </p:cNvSpPr>
          <p:nvPr userDrawn="1"/>
        </p:nvSpPr>
        <p:spPr>
          <a:xfrm>
            <a:off x="1785073" y="6492875"/>
            <a:ext cx="10259782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본 사</a:t>
            </a:r>
            <a:r>
              <a:rPr kumimoji="0" lang="en-US" altLang="ko-KR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: </a:t>
            </a:r>
            <a:r>
              <a:rPr kumimoji="0" lang="ko-KR" altLang="en-US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대전광역시 유성구 테크노 중앙로 </a:t>
            </a:r>
            <a:r>
              <a:rPr kumimoji="0" lang="en-US" altLang="ko-KR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47, 512</a:t>
            </a:r>
            <a:r>
              <a:rPr kumimoji="0" lang="ko-KR" altLang="en-US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호                                                                                      기업부설연구소</a:t>
            </a:r>
            <a:r>
              <a:rPr kumimoji="0" lang="en-US" altLang="ko-KR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: </a:t>
            </a:r>
            <a:r>
              <a:rPr kumimoji="0" lang="ko-KR" altLang="en-US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대전광역시 서구 둔산로 </a:t>
            </a:r>
            <a:r>
              <a:rPr kumimoji="0" lang="en-US" altLang="ko-KR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133 </a:t>
            </a:r>
            <a:r>
              <a:rPr kumimoji="0" lang="ko-KR" altLang="en-US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현대이텔 </a:t>
            </a:r>
            <a:r>
              <a:rPr kumimoji="0" lang="en-US" altLang="ko-KR" sz="1100" b="0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501</a:t>
            </a:r>
            <a:endParaRPr kumimoji="0" lang="ko-KR" altLang="en-US" sz="1100" b="0" dirty="0">
              <a:solidFill>
                <a:schemeClr val="bg1"/>
              </a:solidFill>
              <a:ea typeface="맑은 고딕" charset="0"/>
              <a:cs typeface="맑은 고딕" charset="0"/>
            </a:endParaRPr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2BD875B4-A166-49CA-8158-531FAC64DA8B}"/>
              </a:ext>
            </a:extLst>
          </p:cNvPr>
          <p:cNvSpPr txBox="1">
            <a:spLocks/>
          </p:cNvSpPr>
          <p:nvPr userDrawn="1"/>
        </p:nvSpPr>
        <p:spPr>
          <a:xfrm>
            <a:off x="1513906" y="5762625"/>
            <a:ext cx="10678093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2000" b="1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www.codejone.com</a:t>
            </a:r>
            <a:endParaRPr kumimoji="0" lang="ko-KR" altLang="en-US" sz="2000" b="1" dirty="0">
              <a:solidFill>
                <a:schemeClr val="bg1"/>
              </a:solidFill>
              <a:ea typeface="맑은 고딕" charset="0"/>
              <a:cs typeface="맑은 고딕" charset="0"/>
            </a:endParaRPr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C5DE0160-166C-4E2A-9141-D04D1177035E}"/>
              </a:ext>
            </a:extLst>
          </p:cNvPr>
          <p:cNvSpPr txBox="1">
            <a:spLocks/>
          </p:cNvSpPr>
          <p:nvPr userDrawn="1"/>
        </p:nvSpPr>
        <p:spPr>
          <a:xfrm>
            <a:off x="1513906" y="6127750"/>
            <a:ext cx="10678093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800" b="1" dirty="0">
                <a:solidFill>
                  <a:schemeClr val="bg1"/>
                </a:solidFill>
                <a:ea typeface="맑은 고딕" charset="0"/>
                <a:cs typeface="맑은 고딕" charset="0"/>
              </a:rPr>
              <a:t>zeromin@codejone.com</a:t>
            </a:r>
            <a:endParaRPr kumimoji="0" lang="ko-KR" altLang="en-US" sz="1800" b="1" dirty="0">
              <a:solidFill>
                <a:schemeClr val="bg1"/>
              </a:solidFill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6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19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140" y="276993"/>
            <a:ext cx="11366416" cy="354886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063" y="794222"/>
            <a:ext cx="11045467" cy="55059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142EC3-1ED8-4DB8-B282-0190BC5735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673" r="43143" b="-5709"/>
          <a:stretch/>
        </p:blipFill>
        <p:spPr>
          <a:xfrm>
            <a:off x="211947" y="509135"/>
            <a:ext cx="242225" cy="24548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F039DA7-2B17-4680-BB88-84F96741F60B}"/>
              </a:ext>
            </a:extLst>
          </p:cNvPr>
          <p:cNvCxnSpPr>
            <a:cxnSpLocks/>
          </p:cNvCxnSpPr>
          <p:nvPr userDrawn="1"/>
        </p:nvCxnSpPr>
        <p:spPr>
          <a:xfrm>
            <a:off x="429948" y="663790"/>
            <a:ext cx="114693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1A6A1ED-4636-40CF-A079-38176D135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/>
          <a:stretch/>
        </p:blipFill>
        <p:spPr>
          <a:xfrm>
            <a:off x="505140" y="6356350"/>
            <a:ext cx="914059" cy="321318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C0C67EA-634F-4EA4-A9B6-46A9543F68A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88423" y="6356350"/>
            <a:ext cx="2815952" cy="3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900" dirty="0">
                <a:solidFill>
                  <a:srgbClr val="003A5D"/>
                </a:solidFill>
                <a:ea typeface="Arial" charset="0"/>
                <a:cs typeface="Arial" charset="0"/>
              </a:rPr>
              <a:t>Strictly confidential</a:t>
            </a:r>
            <a:endParaRPr kumimoji="0" lang="ko-KR" altLang="en-US" sz="900" dirty="0">
              <a:solidFill>
                <a:srgbClr val="003A5D"/>
              </a:solidFill>
              <a:ea typeface="맑은 고딕" charset="0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E70B22F3-1ABC-4B52-BBC5-4B023D98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7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4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9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7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07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0966885-2DE3-4D0C-8908-7B861B77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40" y="276993"/>
            <a:ext cx="11366416" cy="354886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117F2-6FF6-4C0F-AE33-EFCA589C8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673" r="43143" b="-5709"/>
          <a:stretch/>
        </p:blipFill>
        <p:spPr>
          <a:xfrm>
            <a:off x="211947" y="509135"/>
            <a:ext cx="242225" cy="2454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2A53EA-3A42-456A-8FDA-13DEBB51257A}"/>
              </a:ext>
            </a:extLst>
          </p:cNvPr>
          <p:cNvCxnSpPr>
            <a:cxnSpLocks/>
          </p:cNvCxnSpPr>
          <p:nvPr userDrawn="1"/>
        </p:nvCxnSpPr>
        <p:spPr>
          <a:xfrm>
            <a:off x="429948" y="663790"/>
            <a:ext cx="114693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8BA4F83-DA99-4CE0-ACAE-5438E57A3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/>
          <a:stretch/>
        </p:blipFill>
        <p:spPr>
          <a:xfrm>
            <a:off x="505140" y="6356350"/>
            <a:ext cx="914059" cy="321318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5D5743-2BC6-4C6B-B54D-C9BF67D97B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888423" y="6356350"/>
            <a:ext cx="2815952" cy="37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algn="l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900" dirty="0">
                <a:solidFill>
                  <a:srgbClr val="003A5D"/>
                </a:solidFill>
                <a:ea typeface="Arial" charset="0"/>
                <a:cs typeface="Arial" charset="0"/>
              </a:rPr>
              <a:t>Strictly confidential</a:t>
            </a:r>
            <a:endParaRPr kumimoji="0" lang="ko-KR" altLang="en-US" sz="900" dirty="0">
              <a:solidFill>
                <a:srgbClr val="003A5D"/>
              </a:solidFill>
              <a:ea typeface="맑은 고딕" charset="0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DA0436D-65C6-497B-9A09-B06546BD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92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0B73-483B-494F-8E87-16A48A79F074}" type="datetimeFigureOut">
              <a:rPr lang="ko-KR" altLang="en-US" smtClean="0"/>
              <a:t>2024-07-31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C862-9567-4BE3-9182-7F8ACCA162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2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3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21FA2-E80B-45E6-ACFC-E2D94ACCC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SNMP </a:t>
            </a:r>
            <a:r>
              <a:rPr lang="ko-KR" altLang="en-US" dirty="0"/>
              <a:t>수집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88E8F-4E07-47F8-A0CC-E8306113924E}"/>
              </a:ext>
            </a:extLst>
          </p:cNvPr>
          <p:cNvSpPr txBox="1"/>
          <p:nvPr/>
        </p:nvSpPr>
        <p:spPr>
          <a:xfrm>
            <a:off x="660887" y="6405147"/>
            <a:ext cx="64509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57200" latinLnBrk="0"/>
            <a:r>
              <a:rPr lang="en-US" altLang="ko-KR" sz="1400" b="1" i="1" dirty="0">
                <a:solidFill>
                  <a:schemeClr val="bg1">
                    <a:lumMod val="65000"/>
                  </a:schemeClr>
                </a:solidFill>
                <a:cs typeface="Malgun Gothic"/>
              </a:rPr>
              <a:t>2024.07.31 | </a:t>
            </a:r>
            <a:r>
              <a:rPr lang="ko-KR" altLang="en-US" sz="1400" b="1" i="1" dirty="0">
                <a:solidFill>
                  <a:schemeClr val="bg1">
                    <a:lumMod val="65000"/>
                  </a:schemeClr>
                </a:solidFill>
                <a:cs typeface="Malgun Gothic"/>
              </a:rPr>
              <a:t>㈜코드제이 배훈규</a:t>
            </a:r>
            <a:r>
              <a:rPr lang="en-US" altLang="ko-KR" sz="1400" b="1" i="1" dirty="0">
                <a:solidFill>
                  <a:schemeClr val="bg1">
                    <a:lumMod val="65000"/>
                  </a:schemeClr>
                </a:solidFill>
                <a:cs typeface="Malgun Gothic"/>
              </a:rPr>
              <a:t>,</a:t>
            </a:r>
            <a:r>
              <a:rPr lang="ko-KR" altLang="en-US" sz="1400" b="1" i="1" dirty="0">
                <a:solidFill>
                  <a:schemeClr val="bg1">
                    <a:lumMod val="65000"/>
                  </a:schemeClr>
                </a:solidFill>
                <a:cs typeface="Malgun Gothic"/>
              </a:rPr>
              <a:t> 양현성</a:t>
            </a:r>
            <a:endParaRPr lang="en-US" altLang="ko-KR" sz="1400" b="1" i="1" dirty="0">
              <a:solidFill>
                <a:schemeClr val="bg1">
                  <a:lumMod val="65000"/>
                </a:schemeClr>
              </a:solidFill>
              <a:cs typeface="Malgun Gothic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505C20-12AC-2CB6-324A-DC12C4B61914}"/>
              </a:ext>
            </a:extLst>
          </p:cNvPr>
          <p:cNvGrpSpPr/>
          <p:nvPr/>
        </p:nvGrpSpPr>
        <p:grpSpPr>
          <a:xfrm>
            <a:off x="7225968" y="3128227"/>
            <a:ext cx="3219639" cy="1863651"/>
            <a:chOff x="7225968" y="2848309"/>
            <a:chExt cx="3219639" cy="18636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A2FFB06-FA7C-4D1C-871C-66E1FE01D291}"/>
                </a:ext>
              </a:extLst>
            </p:cNvPr>
            <p:cNvGrpSpPr/>
            <p:nvPr/>
          </p:nvGrpSpPr>
          <p:grpSpPr>
            <a:xfrm>
              <a:off x="7225968" y="2848309"/>
              <a:ext cx="3219639" cy="1863651"/>
              <a:chOff x="7225968" y="2848309"/>
              <a:chExt cx="3219639" cy="1863651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96FBA6E-6A9D-4A34-A97F-B6FB6A42471C}"/>
                  </a:ext>
                </a:extLst>
              </p:cNvPr>
              <p:cNvSpPr/>
              <p:nvPr/>
            </p:nvSpPr>
            <p:spPr>
              <a:xfrm>
                <a:off x="7225968" y="3081670"/>
                <a:ext cx="3219639" cy="1630290"/>
              </a:xfrm>
              <a:prstGeom prst="roundRect">
                <a:avLst>
                  <a:gd name="adj" fmla="val 4007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noFill/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93A2BCFD-53C1-73D5-5DFA-63795849CDBF}"/>
                  </a:ext>
                </a:extLst>
              </p:cNvPr>
              <p:cNvGrpSpPr/>
              <p:nvPr/>
            </p:nvGrpSpPr>
            <p:grpSpPr>
              <a:xfrm>
                <a:off x="8287284" y="2848309"/>
                <a:ext cx="1040669" cy="374104"/>
                <a:chOff x="8287284" y="2848309"/>
                <a:chExt cx="1040669" cy="374104"/>
              </a:xfrm>
            </p:grpSpPr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E47534B4-EA6B-4CA8-92FF-F61162DCDFCF}"/>
                    </a:ext>
                  </a:extLst>
                </p:cNvPr>
                <p:cNvSpPr/>
                <p:nvPr/>
              </p:nvSpPr>
              <p:spPr>
                <a:xfrm>
                  <a:off x="8287284" y="2848309"/>
                  <a:ext cx="1040669" cy="35242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noFill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2D65EFC-46B2-4FBF-9361-3058B28F6EF5}"/>
                    </a:ext>
                  </a:extLst>
                </p:cNvPr>
                <p:cNvSpPr txBox="1"/>
                <p:nvPr/>
              </p:nvSpPr>
              <p:spPr>
                <a:xfrm>
                  <a:off x="8446120" y="2853081"/>
                  <a:ext cx="728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>
                      <a:solidFill>
                        <a:schemeClr val="accent4">
                          <a:lumMod val="25000"/>
                        </a:schemeClr>
                      </a:solidFill>
                      <a:latin typeface="+mn-ea"/>
                      <a:ea typeface="+mn-ea"/>
                    </a:rPr>
                    <a:t>목 차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D61892-BA4B-4A4E-98D7-52134744E45A}"/>
                </a:ext>
              </a:extLst>
            </p:cNvPr>
            <p:cNvSpPr txBox="1"/>
            <p:nvPr/>
          </p:nvSpPr>
          <p:spPr>
            <a:xfrm>
              <a:off x="7392566" y="3297883"/>
              <a:ext cx="3053041" cy="1164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4">
                    <a:lumMod val="25000"/>
                  </a:schemeClr>
                </a:buClr>
                <a:buAutoNum type="romanUcPeriod"/>
              </a:pPr>
              <a:r>
                <a:rPr lang="ko-KR" altLang="en-US" sz="1200" b="1" dirty="0">
                  <a:solidFill>
                    <a:schemeClr val="accent4">
                      <a:lumMod val="25000"/>
                    </a:schemeClr>
                  </a:solidFill>
                  <a:latin typeface="+mn-ea"/>
                </a:rPr>
                <a:t>주요 개발 기능</a:t>
              </a:r>
              <a:endParaRPr lang="en-US" altLang="ko-KR" sz="1200" b="1" dirty="0">
                <a:solidFill>
                  <a:schemeClr val="accent4">
                    <a:lumMod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4">
                    <a:lumMod val="25000"/>
                  </a:schemeClr>
                </a:buClr>
                <a:buAutoNum type="romanUcPeriod"/>
              </a:pPr>
              <a:r>
                <a:rPr lang="ko-KR" altLang="en-US" sz="1200" b="1" dirty="0">
                  <a:solidFill>
                    <a:schemeClr val="accent4">
                      <a:lumMod val="25000"/>
                    </a:schemeClr>
                  </a:solidFill>
                  <a:latin typeface="+mn-ea"/>
                </a:rPr>
                <a:t>아키텍처</a:t>
              </a:r>
              <a:endParaRPr lang="en-US" altLang="ko-KR" sz="1200" b="1" dirty="0">
                <a:solidFill>
                  <a:schemeClr val="accent4">
                    <a:lumMod val="25000"/>
                  </a:schemeClr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4">
                    <a:lumMod val="25000"/>
                  </a:schemeClr>
                </a:buClr>
                <a:buAutoNum type="romanUcPeriod"/>
              </a:pPr>
              <a:r>
                <a:rPr lang="en-US" altLang="ko-KR" sz="1200" b="1" dirty="0">
                  <a:solidFill>
                    <a:schemeClr val="accent4">
                      <a:lumMod val="25000"/>
                    </a:schemeClr>
                  </a:solidFill>
                  <a:latin typeface="+mn-ea"/>
                </a:rPr>
                <a:t>ERD 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4">
                    <a:lumMod val="25000"/>
                  </a:schemeClr>
                </a:buClr>
                <a:buAutoNum type="romanUcPeriod"/>
              </a:pPr>
              <a:r>
                <a:rPr lang="ko-KR" altLang="en-US" sz="1200" b="1" dirty="0">
                  <a:solidFill>
                    <a:schemeClr val="accent4">
                      <a:lumMod val="25000"/>
                    </a:schemeClr>
                  </a:solidFill>
                  <a:latin typeface="+mn-ea"/>
                </a:rPr>
                <a:t>구현</a:t>
              </a:r>
              <a:endParaRPr lang="en-US" altLang="ko-KR" sz="1200" b="1" dirty="0">
                <a:solidFill>
                  <a:schemeClr val="accent4">
                    <a:lumMod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부제목 9">
            <a:extLst>
              <a:ext uri="{FF2B5EF4-FFF2-40B4-BE49-F238E27FC236}">
                <a16:creationId xmlns:a16="http://schemas.microsoft.com/office/drawing/2014/main" id="{F0D04D57-1CBC-6670-860F-83A7B4F69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24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Queue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Code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CBC54A-CCDE-8A19-9521-48F6F8F2B2E4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E7E1AA2-E694-8B69-6443-A85BA9A9C6AF}"/>
                </a:ext>
              </a:extLst>
            </p:cNvPr>
            <p:cNvGrpSpPr/>
            <p:nvPr/>
          </p:nvGrpSpPr>
          <p:grpSpPr>
            <a:xfrm>
              <a:off x="429208" y="1683160"/>
              <a:ext cx="3741155" cy="1898771"/>
              <a:chOff x="429208" y="1626260"/>
              <a:chExt cx="3741155" cy="189877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7D8EC38-43DB-8CEC-2538-3D5FBF9E1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208" y="1991506"/>
                <a:ext cx="3741155" cy="153352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BDA19-9432-FFB2-BC0A-B957C4F39F55}"/>
                  </a:ext>
                </a:extLst>
              </p:cNvPr>
              <p:cNvSpPr txBox="1"/>
              <p:nvPr/>
            </p:nvSpPr>
            <p:spPr>
              <a:xfrm>
                <a:off x="962651" y="1626260"/>
                <a:ext cx="2213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MessageConsumer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E20845A-90A5-8DF3-129A-0E3546519A8E}"/>
                </a:ext>
              </a:extLst>
            </p:cNvPr>
            <p:cNvGrpSpPr/>
            <p:nvPr/>
          </p:nvGrpSpPr>
          <p:grpSpPr>
            <a:xfrm>
              <a:off x="4154426" y="1679074"/>
              <a:ext cx="7608366" cy="4190797"/>
              <a:chOff x="4165305" y="1622174"/>
              <a:chExt cx="8105775" cy="44647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08E9CF-484F-C289-E155-F912482CDBA8}"/>
                  </a:ext>
                </a:extLst>
              </p:cNvPr>
              <p:cNvSpPr txBox="1"/>
              <p:nvPr/>
            </p:nvSpPr>
            <p:spPr>
              <a:xfrm>
                <a:off x="6188348" y="1622174"/>
                <a:ext cx="2606829" cy="393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TrafficMessageService</a:t>
                </a: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2CEC3FC-7D7D-9FD4-EA0A-50AE60D96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2284" y="2112042"/>
                <a:ext cx="6191250" cy="80962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E9BAA8D-0241-BCB9-D72B-B448951C0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305" y="2981801"/>
                <a:ext cx="8105775" cy="3105150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4C96AF8-F323-7BDA-9DAB-544F93398734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68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ipIfIndexQueue</a:t>
            </a:r>
            <a:r>
              <a:rPr lang="ko-KR" altLang="en-US" sz="2000" b="1" dirty="0"/>
              <a:t>의 메시지 정보</a:t>
            </a:r>
            <a:endParaRPr lang="en-US" altLang="ko-KR" sz="20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CCD57A-77E7-FF83-D75B-4CA00A5F3FAC}"/>
              </a:ext>
            </a:extLst>
          </p:cNvPr>
          <p:cNvGrpSpPr/>
          <p:nvPr/>
        </p:nvGrpSpPr>
        <p:grpSpPr>
          <a:xfrm>
            <a:off x="267432" y="1412138"/>
            <a:ext cx="11560838" cy="4953827"/>
            <a:chOff x="267432" y="1412138"/>
            <a:chExt cx="11560838" cy="4953827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1C3324-1232-7F22-A87D-B6840896AF4E}"/>
                </a:ext>
              </a:extLst>
            </p:cNvPr>
            <p:cNvGrpSpPr/>
            <p:nvPr/>
          </p:nvGrpSpPr>
          <p:grpSpPr>
            <a:xfrm>
              <a:off x="1371436" y="1412138"/>
              <a:ext cx="9769315" cy="4900857"/>
              <a:chOff x="1371436" y="1412138"/>
              <a:chExt cx="9769315" cy="49008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2BFEF7-B470-457C-A59B-B432701EF906}"/>
                  </a:ext>
                </a:extLst>
              </p:cNvPr>
              <p:cNvSpPr txBox="1"/>
              <p:nvPr/>
            </p:nvSpPr>
            <p:spPr>
              <a:xfrm>
                <a:off x="1371436" y="1412138"/>
                <a:ext cx="609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연결된 </a:t>
                </a:r>
                <a:r>
                  <a:rPr lang="en-US" altLang="ko-KR" dirty="0"/>
                  <a:t>Ip </a:t>
                </a:r>
                <a:r>
                  <a:rPr lang="ko-KR" altLang="en-US" dirty="0"/>
                  <a:t>정보들과 </a:t>
                </a:r>
                <a:r>
                  <a:rPr lang="en-US" altLang="ko-KR" dirty="0"/>
                  <a:t>ifIndex</a:t>
                </a:r>
                <a:r>
                  <a:rPr lang="ko-KR" altLang="en-US" dirty="0"/>
                  <a:t>정보 수집</a:t>
                </a:r>
                <a:r>
                  <a:rPr lang="en-US" altLang="ko-KR" dirty="0"/>
                  <a:t>: ipIfIndex </a:t>
                </a:r>
                <a:r>
                  <a:rPr lang="ko-KR" altLang="en-US" dirty="0"/>
                  <a:t>큐</a:t>
                </a:r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0492D6-7F95-D627-D2F6-BE563F17752D}"/>
                  </a:ext>
                </a:extLst>
              </p:cNvPr>
              <p:cNvSpPr txBox="1"/>
              <p:nvPr/>
            </p:nvSpPr>
            <p:spPr>
              <a:xfrm>
                <a:off x="1371436" y="233379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  =&gt;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현재 연결된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Ip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38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개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 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911825D-64AD-2204-CB42-1FE1BB2EB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36781" y="2756942"/>
                <a:ext cx="9403970" cy="355605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7295E95-9445-1752-98DA-3ABBDA81B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846" y="1809920"/>
                <a:ext cx="9058275" cy="523875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88BE2C-A887-814A-ED3C-77ADAF19A07B}"/>
                </a:ext>
              </a:extLst>
            </p:cNvPr>
            <p:cNvSpPr/>
            <p:nvPr/>
          </p:nvSpPr>
          <p:spPr>
            <a:xfrm>
              <a:off x="267432" y="1412138"/>
              <a:ext cx="11560838" cy="495382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97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ipIfIndexQueue</a:t>
            </a:r>
            <a:r>
              <a:rPr lang="ko-KR" altLang="en-US" sz="2000" b="1" dirty="0"/>
              <a:t>의 메시지 데이터 형식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CA4901-1624-8106-4413-1BD2E7C3071F}"/>
              </a:ext>
            </a:extLst>
          </p:cNvPr>
          <p:cNvGrpSpPr/>
          <p:nvPr/>
        </p:nvGrpSpPr>
        <p:grpSpPr>
          <a:xfrm>
            <a:off x="267432" y="1412138"/>
            <a:ext cx="11560838" cy="4953827"/>
            <a:chOff x="267432" y="1412138"/>
            <a:chExt cx="11560838" cy="49538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0145FB2-7CC5-2CCC-30B7-BE6BBED419C4}"/>
                </a:ext>
              </a:extLst>
            </p:cNvPr>
            <p:cNvGrpSpPr/>
            <p:nvPr/>
          </p:nvGrpSpPr>
          <p:grpSpPr>
            <a:xfrm>
              <a:off x="442228" y="2064487"/>
              <a:ext cx="11307544" cy="3381375"/>
              <a:chOff x="442228" y="2064487"/>
              <a:chExt cx="11307544" cy="338137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3DBB4E-9F41-0797-1453-C09E32829442}"/>
                  </a:ext>
                </a:extLst>
              </p:cNvPr>
              <p:cNvSpPr txBox="1"/>
              <p:nvPr/>
            </p:nvSpPr>
            <p:spPr>
              <a:xfrm>
                <a:off x="5189280" y="2103423"/>
                <a:ext cx="47664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Message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의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Key: </a:t>
                </a: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fields, name, tags, timestamp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0B1E7-6536-9576-2213-861C01D33CDD}"/>
                  </a:ext>
                </a:extLst>
              </p:cNvPr>
              <p:cNvSpPr txBox="1"/>
              <p:nvPr/>
            </p:nvSpPr>
            <p:spPr>
              <a:xfrm>
                <a:off x="5189281" y="2773487"/>
                <a:ext cx="656049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</a:t>
                </a: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ields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value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의 각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Key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ipAdEntIfIndex: IP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주소</a:t>
                </a:r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ipNetToMediaIfIndex: IP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주소가 연결되어 있는 인터페이스 인덱스</a:t>
                </a:r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timestamp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: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큐에 해당 데이터가 들어간 시점의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Unix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시간</a:t>
                </a:r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C775C7F-76F4-56C2-7E6E-3E6021622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2228" y="2064487"/>
                <a:ext cx="4371975" cy="3381375"/>
              </a:xfrm>
              <a:prstGeom prst="rect">
                <a:avLst/>
              </a:prstGeom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9E418F-2608-2CDC-956C-88EF03863C98}"/>
                </a:ext>
              </a:extLst>
            </p:cNvPr>
            <p:cNvSpPr/>
            <p:nvPr/>
          </p:nvSpPr>
          <p:spPr>
            <a:xfrm>
              <a:off x="267432" y="1412138"/>
              <a:ext cx="11560838" cy="495382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23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385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ipIfIndexQueue</a:t>
            </a:r>
            <a:r>
              <a:rPr lang="ko-KR" altLang="en-US" sz="2000" b="1" dirty="0"/>
              <a:t>의 흐름도</a:t>
            </a:r>
            <a:r>
              <a:rPr lang="en-US" altLang="ko-KR" sz="2000" b="1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4A2CD0-CD35-2F8E-468D-27155307F99B}"/>
              </a:ext>
            </a:extLst>
          </p:cNvPr>
          <p:cNvGrpSpPr/>
          <p:nvPr/>
        </p:nvGrpSpPr>
        <p:grpSpPr>
          <a:xfrm>
            <a:off x="267432" y="1412138"/>
            <a:ext cx="11560838" cy="4953827"/>
            <a:chOff x="267432" y="1412138"/>
            <a:chExt cx="11560838" cy="495382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7F76B60-3E4E-71DA-5ECB-8763C92ED5D7}"/>
                </a:ext>
              </a:extLst>
            </p:cNvPr>
            <p:cNvGrpSpPr/>
            <p:nvPr/>
          </p:nvGrpSpPr>
          <p:grpSpPr>
            <a:xfrm>
              <a:off x="363730" y="2117844"/>
              <a:ext cx="11272241" cy="3774293"/>
              <a:chOff x="363730" y="2117844"/>
              <a:chExt cx="11272241" cy="3774293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DCD0FC2-251D-5596-82B2-B51CB63F055B}"/>
                  </a:ext>
                </a:extLst>
              </p:cNvPr>
              <p:cNvSpPr/>
              <p:nvPr/>
            </p:nvSpPr>
            <p:spPr>
              <a:xfrm>
                <a:off x="9563293" y="3322160"/>
                <a:ext cx="2072678" cy="64633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b="1" dirty="0">
                    <a:latin typeface="맑은고딕"/>
                  </a:rPr>
                  <a:t>current_ip_status</a:t>
                </a:r>
              </a:p>
              <a:p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2EF7F0-3F91-648E-0345-10E97BBD55A2}"/>
                  </a:ext>
                </a:extLst>
              </p:cNvPr>
              <p:cNvSpPr txBox="1"/>
              <p:nvPr/>
            </p:nvSpPr>
            <p:spPr>
              <a:xfrm>
                <a:off x="363730" y="2224144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MessageConumser Class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E6E378-72B7-3A44-2030-E9167C62C1DC}"/>
                  </a:ext>
                </a:extLst>
              </p:cNvPr>
              <p:cNvSpPr txBox="1"/>
              <p:nvPr/>
            </p:nvSpPr>
            <p:spPr>
              <a:xfrm>
                <a:off x="3426768" y="2224142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MappingMessage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635303-3566-42F7-5E58-909E3CDBE365}"/>
                  </a:ext>
                </a:extLst>
              </p:cNvPr>
              <p:cNvSpPr txBox="1"/>
              <p:nvPr/>
            </p:nvSpPr>
            <p:spPr>
              <a:xfrm>
                <a:off x="6817078" y="2224141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Mapping</a:t>
                </a: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6E7C202-D50D-7060-1795-8196F5513930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2436408" y="2547308"/>
                <a:ext cx="990360" cy="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E8696798-9673-042F-FC60-2B1FDB5A70FD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5499446" y="2547307"/>
                <a:ext cx="1317632" cy="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E1CFF6-5591-E70E-1CBF-CCBAFF0684DB}"/>
                  </a:ext>
                </a:extLst>
              </p:cNvPr>
              <p:cNvSpPr txBox="1"/>
              <p:nvPr/>
            </p:nvSpPr>
            <p:spPr>
              <a:xfrm>
                <a:off x="2412658" y="2117844"/>
                <a:ext cx="10928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Message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4C4654-9AEC-50AE-B0F1-E58E681E553C}"/>
                  </a:ext>
                </a:extLst>
              </p:cNvPr>
              <p:cNvSpPr txBox="1"/>
              <p:nvPr/>
            </p:nvSpPr>
            <p:spPr>
              <a:xfrm>
                <a:off x="5799270" y="2154892"/>
                <a:ext cx="1754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Line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9FCFC-A994-449A-9B95-5E58D8C31439}"/>
                  </a:ext>
                </a:extLst>
              </p:cNvPr>
              <p:cNvSpPr txBox="1"/>
              <p:nvPr/>
            </p:nvSpPr>
            <p:spPr>
              <a:xfrm>
                <a:off x="458794" y="2998995"/>
                <a:ext cx="20726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Traffic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메시지 수신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(Json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문자열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D1EF54-726D-13BF-B024-F9339FDAD0D2}"/>
                  </a:ext>
                </a:extLst>
              </p:cNvPr>
              <p:cNvSpPr txBox="1"/>
              <p:nvPr/>
            </p:nvSpPr>
            <p:spPr>
              <a:xfrm>
                <a:off x="3379779" y="2998995"/>
                <a:ext cx="24543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메시지의 각 줄을 </a:t>
                </a:r>
                <a:b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역직렬화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(Map)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C3E43-79F6-7A39-A52B-2377D0A36DA5}"/>
                  </a:ext>
                </a:extLst>
              </p:cNvPr>
              <p:cNvSpPr txBox="1"/>
              <p:nvPr/>
            </p:nvSpPr>
            <p:spPr>
              <a:xfrm>
                <a:off x="6817078" y="5245806"/>
                <a:ext cx="37825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current_ip_status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테이블을 바탕으로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ip_status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테이블 업데이트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EFA37A56-1B04-3930-D1DD-D3329EF10172}"/>
                  </a:ext>
                </a:extLst>
              </p:cNvPr>
              <p:cNvCxnSpPr>
                <a:cxnSpLocks/>
                <a:stCxn id="10" idx="3"/>
                <a:endCxn id="7" idx="1"/>
              </p:cNvCxnSpPr>
              <p:nvPr/>
            </p:nvCxnSpPr>
            <p:spPr>
              <a:xfrm>
                <a:off x="5499446" y="2547308"/>
                <a:ext cx="1317632" cy="232849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5282A2-D10C-FC33-E2FE-2FF930DE7912}"/>
                  </a:ext>
                </a:extLst>
              </p:cNvPr>
              <p:cNvSpPr txBox="1"/>
              <p:nvPr/>
            </p:nvSpPr>
            <p:spPr>
              <a:xfrm>
                <a:off x="6817078" y="4552635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StatusUpdate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BDD936-FB7E-2E56-E967-456B17C8B915}"/>
                  </a:ext>
                </a:extLst>
              </p:cNvPr>
              <p:cNvSpPr txBox="1"/>
              <p:nvPr/>
            </p:nvSpPr>
            <p:spPr>
              <a:xfrm>
                <a:off x="3892565" y="4260900"/>
                <a:ext cx="2924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맑은고딕"/>
                  </a:rPr>
                  <a:t>모든 </a:t>
                </a:r>
                <a:r>
                  <a:rPr lang="en-US" altLang="ko-KR" dirty="0">
                    <a:latin typeface="맑은고딕"/>
                  </a:rPr>
                  <a:t>Line</a:t>
                </a:r>
                <a:r>
                  <a:rPr lang="ko-KR" altLang="en-US" dirty="0">
                    <a:latin typeface="맑은고딕"/>
                  </a:rPr>
                  <a:t> 처리 완료 시 </a:t>
                </a:r>
                <a:endParaRPr lang="en-US" dirty="0">
                  <a:latin typeface="맑은고딕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0F855BE-406E-0267-B5AD-5924E2912482}"/>
                  </a:ext>
                </a:extLst>
              </p:cNvPr>
              <p:cNvCxnSpPr>
                <a:cxnSpLocks/>
                <a:stCxn id="11" idx="3"/>
                <a:endCxn id="42" idx="1"/>
              </p:cNvCxnSpPr>
              <p:nvPr/>
            </p:nvCxnSpPr>
            <p:spPr>
              <a:xfrm>
                <a:off x="8889756" y="2547307"/>
                <a:ext cx="673537" cy="109801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A6C416-0D6B-7EE0-60A6-EB8A6C735243}"/>
                  </a:ext>
                </a:extLst>
              </p:cNvPr>
              <p:cNvSpPr txBox="1"/>
              <p:nvPr/>
            </p:nvSpPr>
            <p:spPr>
              <a:xfrm>
                <a:off x="9239733" y="2450831"/>
                <a:ext cx="19917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맑은고딕"/>
                  </a:rPr>
                  <a:t>현재 연결된 </a:t>
                </a:r>
                <a:r>
                  <a:rPr lang="en-US" altLang="ko-KR" dirty="0">
                    <a:latin typeface="맑은고딕"/>
                  </a:rPr>
                  <a:t>Ip </a:t>
                </a:r>
                <a:r>
                  <a:rPr lang="ko-KR" altLang="en-US" dirty="0">
                    <a:latin typeface="맑은고딕"/>
                  </a:rPr>
                  <a:t>주소와 상태 저장</a:t>
                </a:r>
                <a:endParaRPr lang="en-US" dirty="0">
                  <a:latin typeface="맑은고딕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49455C8-ED71-94A4-1DE7-C06C815AA108}"/>
                  </a:ext>
                </a:extLst>
              </p:cNvPr>
              <p:cNvSpPr txBox="1"/>
              <p:nvPr/>
            </p:nvSpPr>
            <p:spPr>
              <a:xfrm>
                <a:off x="6746177" y="2870472"/>
                <a:ext cx="22708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if_index</a:t>
                </a:r>
                <a:r>
                  <a:rPr lang="ko-KR" altLang="en-US" dirty="0">
                    <a:latin typeface="맑은고딕"/>
                  </a:rPr>
                  <a:t>를 바탕으로 </a:t>
                </a:r>
                <a:r>
                  <a:rPr lang="en-US" altLang="ko-KR" dirty="0">
                    <a:latin typeface="맑은고딕"/>
                  </a:rPr>
                  <a:t>IP</a:t>
                </a:r>
                <a:r>
                  <a:rPr lang="ko-KR" altLang="en-US" dirty="0">
                    <a:latin typeface="맑은고딕"/>
                  </a:rPr>
                  <a:t>와 </a:t>
                </a:r>
                <a:r>
                  <a:rPr lang="en-US" altLang="ko-KR" dirty="0">
                    <a:latin typeface="맑은고딕"/>
                  </a:rPr>
                  <a:t>ifDescr</a:t>
                </a:r>
                <a:br>
                  <a:rPr lang="en-US" altLang="ko-KR" dirty="0">
                    <a:latin typeface="맑은고딕"/>
                  </a:rPr>
                </a:br>
                <a:r>
                  <a:rPr lang="ko-KR" altLang="en-US" dirty="0">
                    <a:latin typeface="맑은고딕"/>
                  </a:rPr>
                  <a:t>매핑하여 저장</a:t>
                </a:r>
                <a:r>
                  <a:rPr lang="en-US" altLang="ko-KR" dirty="0">
                    <a:latin typeface="맑은고딕"/>
                  </a:rPr>
                  <a:t> </a:t>
                </a:r>
                <a:endParaRPr lang="en-US" dirty="0">
                  <a:latin typeface="맑은고딕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812EA7-5A57-AED6-9E60-1D9DF856E2BB}"/>
                </a:ext>
              </a:extLst>
            </p:cNvPr>
            <p:cNvSpPr/>
            <p:nvPr/>
          </p:nvSpPr>
          <p:spPr>
            <a:xfrm>
              <a:off x="267432" y="1412138"/>
              <a:ext cx="11560838" cy="495382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52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ipIfIndexQueue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Code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548C19-2A90-FF78-A1C7-AA0ECE3D4808}"/>
              </a:ext>
            </a:extLst>
          </p:cNvPr>
          <p:cNvGrpSpPr/>
          <p:nvPr/>
        </p:nvGrpSpPr>
        <p:grpSpPr>
          <a:xfrm>
            <a:off x="267432" y="1412138"/>
            <a:ext cx="11560838" cy="4953827"/>
            <a:chOff x="267432" y="1412138"/>
            <a:chExt cx="11560838" cy="495382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146800-0A5C-48E5-28E0-83751272F3A7}"/>
                </a:ext>
              </a:extLst>
            </p:cNvPr>
            <p:cNvGrpSpPr/>
            <p:nvPr/>
          </p:nvGrpSpPr>
          <p:grpSpPr>
            <a:xfrm>
              <a:off x="608403" y="1524939"/>
              <a:ext cx="4059827" cy="2019313"/>
              <a:chOff x="608403" y="1524939"/>
              <a:chExt cx="4059827" cy="201931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F779A-FD18-2539-548C-4BF4046094D8}"/>
                  </a:ext>
                </a:extLst>
              </p:cNvPr>
              <p:cNvSpPr txBox="1"/>
              <p:nvPr/>
            </p:nvSpPr>
            <p:spPr>
              <a:xfrm>
                <a:off x="608403" y="1524939"/>
                <a:ext cx="2213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MessageConsumer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031B299-3FCD-8DE4-0B98-6CDC55573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780" y="2115502"/>
                <a:ext cx="3981450" cy="1428750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CAD5331-4AFF-48CF-3BC6-DD049685D58F}"/>
                </a:ext>
              </a:extLst>
            </p:cNvPr>
            <p:cNvGrpSpPr/>
            <p:nvPr/>
          </p:nvGrpSpPr>
          <p:grpSpPr>
            <a:xfrm>
              <a:off x="5165955" y="1524939"/>
              <a:ext cx="6232743" cy="4689248"/>
              <a:chOff x="5165955" y="1524939"/>
              <a:chExt cx="6232743" cy="46892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B5DA7C-4D96-4A1C-C9EE-FA40276400AB}"/>
                  </a:ext>
                </a:extLst>
              </p:cNvPr>
              <p:cNvSpPr txBox="1"/>
              <p:nvPr/>
            </p:nvSpPr>
            <p:spPr>
              <a:xfrm>
                <a:off x="5165955" y="1524939"/>
                <a:ext cx="2828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MappingMessageService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4E3BC57-1F6B-A1FD-E4B2-961D076977AD}"/>
                  </a:ext>
                </a:extLst>
              </p:cNvPr>
              <p:cNvGrpSpPr/>
              <p:nvPr/>
            </p:nvGrpSpPr>
            <p:grpSpPr>
              <a:xfrm>
                <a:off x="5165955" y="2115502"/>
                <a:ext cx="6232743" cy="4098685"/>
                <a:chOff x="5165955" y="1835584"/>
                <a:chExt cx="6848475" cy="4503594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DAFB4541-F648-162C-4CE4-E0D0FA6B8F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5955" y="1835584"/>
                  <a:ext cx="6648450" cy="2105025"/>
                </a:xfrm>
                <a:prstGeom prst="rect">
                  <a:avLst/>
                </a:prstGeom>
              </p:spPr>
            </p:pic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CC13C112-9DD8-2116-81B0-D640833551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65955" y="4062703"/>
                  <a:ext cx="6848475" cy="2276475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A88221-74BB-4C97-010C-AD72F04E1BAA}"/>
                </a:ext>
              </a:extLst>
            </p:cNvPr>
            <p:cNvSpPr/>
            <p:nvPr/>
          </p:nvSpPr>
          <p:spPr>
            <a:xfrm>
              <a:off x="267432" y="1412138"/>
              <a:ext cx="11560838" cy="495382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895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1-2) Syslog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244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Log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template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319A40-BD58-D0C4-6D5E-4C866AE0501A}"/>
              </a:ext>
            </a:extLst>
          </p:cNvPr>
          <p:cNvGrpSpPr/>
          <p:nvPr/>
        </p:nvGrpSpPr>
        <p:grpSpPr>
          <a:xfrm>
            <a:off x="267432" y="1412139"/>
            <a:ext cx="11560838" cy="4503469"/>
            <a:chOff x="267432" y="1412138"/>
            <a:chExt cx="11560838" cy="45034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236E29-B08C-1D5B-5C08-59D508993232}"/>
                </a:ext>
              </a:extLst>
            </p:cNvPr>
            <p:cNvSpPr/>
            <p:nvPr/>
          </p:nvSpPr>
          <p:spPr>
            <a:xfrm>
              <a:off x="267432" y="1412138"/>
              <a:ext cx="11560838" cy="45034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27199B6-2F1A-9D3B-2977-98FFCD3BB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86"/>
            <a:stretch/>
          </p:blipFill>
          <p:spPr>
            <a:xfrm>
              <a:off x="1573743" y="1791478"/>
              <a:ext cx="8948216" cy="17168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77FA8F-7A21-9006-4FA3-6E2FA27C4940}"/>
                </a:ext>
              </a:extLst>
            </p:cNvPr>
            <p:cNvSpPr txBox="1"/>
            <p:nvPr/>
          </p:nvSpPr>
          <p:spPr>
            <a:xfrm>
              <a:off x="2428111" y="4092626"/>
              <a:ext cx="77444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logCaptureTimeStamp	</a:t>
              </a:r>
              <a:r>
                <a:rPr lang="en-US" altLang="ko-KR" spc="-300" dirty="0"/>
                <a:t>=&gt;</a:t>
              </a:r>
              <a:r>
                <a:rPr lang="en-US" altLang="ko-KR" dirty="0"/>
                <a:t>    </a:t>
              </a:r>
              <a:r>
                <a:rPr lang="ko-KR" altLang="en-US" dirty="0"/>
                <a:t>로그 시간</a:t>
              </a:r>
              <a:endParaRPr lang="en-US" altLang="ko-KR" dirty="0"/>
            </a:p>
            <a:p>
              <a:r>
                <a:rPr lang="en-US" altLang="ko-KR" dirty="0"/>
                <a:t>logCaptureHostName	</a:t>
              </a:r>
              <a:r>
                <a:rPr lang="en-US" altLang="ko-KR" spc="-300" dirty="0"/>
                <a:t>=&gt;</a:t>
              </a:r>
              <a:r>
                <a:rPr lang="en-US" altLang="ko-KR" dirty="0"/>
                <a:t>    </a:t>
              </a:r>
              <a:r>
                <a:rPr lang="ko-KR" altLang="en-US" dirty="0"/>
                <a:t>호스트 이름</a:t>
              </a:r>
              <a:endParaRPr lang="en-US" altLang="ko-KR" dirty="0"/>
            </a:p>
            <a:p>
              <a:r>
                <a:rPr lang="en-US" altLang="ko-KR" dirty="0"/>
                <a:t>logCaptureSyslogTag	</a:t>
              </a:r>
              <a:r>
                <a:rPr lang="en-US" altLang="ko-KR" spc="-300" dirty="0"/>
                <a:t>=&gt;</a:t>
              </a:r>
              <a:r>
                <a:rPr lang="en-US" altLang="ko-KR" dirty="0"/>
                <a:t>    </a:t>
              </a:r>
              <a:r>
                <a:rPr lang="ko-KR" altLang="en-US" dirty="0"/>
                <a:t>로그가 발생한 프로세스 이름 및 아이디</a:t>
              </a:r>
              <a:endParaRPr lang="en-US" altLang="ko-KR" dirty="0"/>
            </a:p>
            <a:p>
              <a:r>
                <a:rPr lang="en-US" altLang="ko-KR" dirty="0"/>
                <a:t>logCaptureMsg		</a:t>
              </a:r>
              <a:r>
                <a:rPr lang="en-US" altLang="ko-KR" spc="-300" dirty="0"/>
                <a:t>=&gt;</a:t>
              </a:r>
              <a:r>
                <a:rPr lang="en-US" altLang="ko-KR" dirty="0"/>
                <a:t>    </a:t>
              </a:r>
              <a:r>
                <a:rPr lang="ko-KR" altLang="en-US" dirty="0"/>
                <a:t>로그 내용</a:t>
              </a:r>
              <a:endParaRPr lang="en-US" altLang="ko-KR" dirty="0"/>
            </a:p>
            <a:p>
              <a:r>
                <a:rPr lang="en-US" altLang="ko-KR" dirty="0"/>
                <a:t>logCaptureSeverity	</a:t>
              </a:r>
              <a:r>
                <a:rPr lang="en-US" altLang="ko-KR" spc="-300" dirty="0"/>
                <a:t>=&gt;</a:t>
              </a:r>
              <a:r>
                <a:rPr lang="en-US" altLang="ko-KR" dirty="0"/>
                <a:t>    </a:t>
              </a:r>
              <a:r>
                <a:rPr lang="ko-KR" altLang="en-US" dirty="0"/>
                <a:t>로그의 심각도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61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1-2) Syslog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303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Log template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38BA00-7D3D-E283-23EF-E2E67EEF658D}"/>
              </a:ext>
            </a:extLst>
          </p:cNvPr>
          <p:cNvSpPr/>
          <p:nvPr/>
        </p:nvSpPr>
        <p:spPr>
          <a:xfrm>
            <a:off x="267432" y="1315615"/>
            <a:ext cx="11560838" cy="495273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08A1A45-6AA9-EE56-785E-51FB66D9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71" y="2137312"/>
            <a:ext cx="90042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&lt;logCaptureIP&gt;/192.168.0.232:40952&lt;/logCaptureIP&gt;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&lt;logCaptureTimeStamp&gt;2024-07-26 09:59:16&lt;/logCaptureTimeStamp&gt;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&lt;logCaptureHostName&gt;codej232&lt;/logCaptureHostName&gt;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&lt;logCaptureSyslogTag&gt;systemd[1]:&lt;/logCaptureSyslogTag&gt;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&lt;logCaptureMsg&gt;rabbitmq-server.service: Scheduled restart job, restart counter is at 53374.&lt;/logCaptureMsg&gt;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&lt;logCaptureSeverity&gt;info&lt;/logCaptureSeverity&gt;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FCADD44-AFA0-A753-C351-8BCAD524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70" y="3872920"/>
            <a:ext cx="58780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&lt;logCaptureIP&gt;/192.168.0.232:40952&lt;/logCaptureIP&gt;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&lt;logCaptureTimeStamp&gt;2024-07-26 09:59:16&lt;/logCaptureTimeStamp&gt;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&lt;logCaptureHostName&gt;codej232&lt;/logCaptureHostName&gt;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&lt;logCaptureSyslogTag&gt;systemd[1]:&lt;/logCaptureSyslogTag&gt;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&lt;logCaptureMsg&gt;Stopped RabbitMQ broker.&lt;/logCaptureMsg&gt;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48484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484848"/>
                </a:solidFill>
                <a:effectLst/>
                <a:latin typeface="Arial Unicode MS"/>
              </a:rPr>
              <a:t>&lt;logCaptureSeverity&gt;info&lt;/logCaptureSeverity&gt;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BF1D3-66E1-92C2-BAED-B2842C846A39}"/>
              </a:ext>
            </a:extLst>
          </p:cNvPr>
          <p:cNvSpPr txBox="1"/>
          <p:nvPr/>
        </p:nvSpPr>
        <p:spPr>
          <a:xfrm>
            <a:off x="785370" y="1635569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수집한 </a:t>
            </a:r>
            <a:r>
              <a:rPr lang="en-US" altLang="ko-KR" dirty="0"/>
              <a:t>syslog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82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1-2) Syslog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Syslog </a:t>
            </a:r>
            <a:r>
              <a:rPr lang="ko-KR" altLang="en-US" sz="2000" b="1" dirty="0"/>
              <a:t>수집</a:t>
            </a:r>
            <a:endParaRPr lang="en-US" altLang="ko-KR" sz="20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B03E8B-6865-B597-B61E-BF54D44CD28A}"/>
              </a:ext>
            </a:extLst>
          </p:cNvPr>
          <p:cNvGrpSpPr/>
          <p:nvPr/>
        </p:nvGrpSpPr>
        <p:grpSpPr>
          <a:xfrm>
            <a:off x="267432" y="1315615"/>
            <a:ext cx="11560838" cy="4952737"/>
            <a:chOff x="267432" y="1315615"/>
            <a:chExt cx="11560838" cy="49527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38BA00-7D3D-E283-23EF-E2E67EEF658D}"/>
                </a:ext>
              </a:extLst>
            </p:cNvPr>
            <p:cNvSpPr/>
            <p:nvPr/>
          </p:nvSpPr>
          <p:spPr>
            <a:xfrm>
              <a:off x="267432" y="1315615"/>
              <a:ext cx="11560838" cy="495273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85FFE1-7646-F4F0-0B1A-560326FD1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2805" y="1905800"/>
              <a:ext cx="6911086" cy="424130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DC2E75-DFCE-B44D-4F7F-2165DC0B4065}"/>
                </a:ext>
              </a:extLst>
            </p:cNvPr>
            <p:cNvSpPr txBox="1"/>
            <p:nvPr/>
          </p:nvSpPr>
          <p:spPr>
            <a:xfrm>
              <a:off x="4878502" y="1426042"/>
              <a:ext cx="261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TCP</a:t>
              </a:r>
              <a:r>
                <a:rPr lang="ko-KR" altLang="en-US" dirty="0"/>
                <a:t>를 통해 </a:t>
              </a:r>
              <a:r>
                <a:rPr lang="en-US" altLang="ko-KR" dirty="0"/>
                <a:t>syslog </a:t>
              </a:r>
              <a:r>
                <a:rPr lang="ko-KR" altLang="en-US" dirty="0"/>
                <a:t>수집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84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1-2) Syslog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Syslog </a:t>
            </a:r>
            <a:r>
              <a:rPr lang="ko-KR" altLang="en-US" sz="2000" b="1" dirty="0"/>
              <a:t>수집</a:t>
            </a:r>
            <a:endParaRPr lang="en-US" altLang="ko-KR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4A6E7-5DEB-485B-D516-8439FC9EFFCA}"/>
              </a:ext>
            </a:extLst>
          </p:cNvPr>
          <p:cNvGrpSpPr/>
          <p:nvPr/>
        </p:nvGrpSpPr>
        <p:grpSpPr>
          <a:xfrm>
            <a:off x="267432" y="1315615"/>
            <a:ext cx="11560838" cy="4952737"/>
            <a:chOff x="267432" y="1315615"/>
            <a:chExt cx="11560838" cy="49527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38BA00-7D3D-E283-23EF-E2E67EEF658D}"/>
                </a:ext>
              </a:extLst>
            </p:cNvPr>
            <p:cNvSpPr/>
            <p:nvPr/>
          </p:nvSpPr>
          <p:spPr>
            <a:xfrm>
              <a:off x="267432" y="1315615"/>
              <a:ext cx="11560838" cy="495273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FB07D3-3F73-98FF-26EB-651991A55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4499" y="1905800"/>
              <a:ext cx="8763002" cy="41866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DC3663-8D25-42BE-7BF1-314C962EBC6F}"/>
                </a:ext>
              </a:extLst>
            </p:cNvPr>
            <p:cNvSpPr txBox="1"/>
            <p:nvPr/>
          </p:nvSpPr>
          <p:spPr>
            <a:xfrm>
              <a:off x="4670770" y="1449095"/>
              <a:ext cx="285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Buffer</a:t>
              </a:r>
              <a:r>
                <a:rPr lang="ko-KR" altLang="en-US" dirty="0"/>
                <a:t>를 통한 </a:t>
              </a:r>
              <a:r>
                <a:rPr lang="en-US" altLang="ko-KR" dirty="0"/>
                <a:t>syslog </a:t>
              </a:r>
              <a:r>
                <a:rPr lang="ko-KR" altLang="en-US" dirty="0"/>
                <a:t>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063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689093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2) AP </a:t>
            </a:r>
            <a:r>
              <a:rPr lang="ko-KR" altLang="en-US" sz="2000" b="1" dirty="0"/>
              <a:t>설계</a:t>
            </a:r>
            <a:endParaRPr lang="en-US" altLang="ko-KR" sz="20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60D2CEF-0BE4-4D2F-F160-E2A927B3BE40}"/>
              </a:ext>
            </a:extLst>
          </p:cNvPr>
          <p:cNvGrpSpPr/>
          <p:nvPr/>
        </p:nvGrpSpPr>
        <p:grpSpPr>
          <a:xfrm>
            <a:off x="310718" y="1231642"/>
            <a:ext cx="11560838" cy="4769664"/>
            <a:chOff x="310718" y="1231642"/>
            <a:chExt cx="11560838" cy="47696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0718" y="1231642"/>
              <a:ext cx="11560838" cy="47696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F69DB1E-546B-1C03-E503-8EA3495AD962}"/>
                </a:ext>
              </a:extLst>
            </p:cNvPr>
            <p:cNvGrpSpPr/>
            <p:nvPr/>
          </p:nvGrpSpPr>
          <p:grpSpPr>
            <a:xfrm>
              <a:off x="2273423" y="1502163"/>
              <a:ext cx="7009792" cy="4366792"/>
              <a:chOff x="2273423" y="1682755"/>
              <a:chExt cx="7009792" cy="4228621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F22214B-DC4D-218F-EC18-6032875BEA28}"/>
                  </a:ext>
                </a:extLst>
              </p:cNvPr>
              <p:cNvGrpSpPr/>
              <p:nvPr/>
            </p:nvGrpSpPr>
            <p:grpSpPr>
              <a:xfrm>
                <a:off x="2273423" y="2876869"/>
                <a:ext cx="2764470" cy="369332"/>
                <a:chOff x="505140" y="2970175"/>
                <a:chExt cx="2764470" cy="369332"/>
              </a:xfrm>
            </p:grpSpPr>
            <p:sp>
              <p:nvSpPr>
                <p:cNvPr id="23" name="원통형 22">
                  <a:extLst>
                    <a:ext uri="{FF2B5EF4-FFF2-40B4-BE49-F238E27FC236}">
                      <a16:creationId xmlns:a16="http://schemas.microsoft.com/office/drawing/2014/main" id="{E2C5E4F3-0557-7147-7F7E-6A898E24EF9D}"/>
                    </a:ext>
                  </a:extLst>
                </p:cNvPr>
                <p:cNvSpPr/>
                <p:nvPr/>
              </p:nvSpPr>
              <p:spPr>
                <a:xfrm rot="5400000">
                  <a:off x="1721423" y="1772606"/>
                  <a:ext cx="331904" cy="276447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E4B2F32-D8AC-B16A-9B20-2A0CBF85BF21}"/>
                    </a:ext>
                  </a:extLst>
                </p:cNvPr>
                <p:cNvSpPr txBox="1"/>
                <p:nvPr/>
              </p:nvSpPr>
              <p:spPr>
                <a:xfrm>
                  <a:off x="865242" y="2970175"/>
                  <a:ext cx="19559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latin typeface="-apple-system"/>
                    </a:rPr>
                    <a:t>RabbitMQ/KAFKA</a:t>
                  </a: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EA13E27-21A3-56C0-CEC0-5A9B17CE8D42}"/>
                  </a:ext>
                </a:extLst>
              </p:cNvPr>
              <p:cNvGrpSpPr/>
              <p:nvPr/>
            </p:nvGrpSpPr>
            <p:grpSpPr>
              <a:xfrm>
                <a:off x="5464374" y="1682755"/>
                <a:ext cx="3053919" cy="3053739"/>
                <a:chOff x="3696091" y="1776061"/>
                <a:chExt cx="3053919" cy="3053739"/>
              </a:xfrm>
            </p:grpSpPr>
            <p:sp>
              <p:nvSpPr>
                <p:cNvPr id="1035" name="직사각형 1034">
                  <a:extLst>
                    <a:ext uri="{FF2B5EF4-FFF2-40B4-BE49-F238E27FC236}">
                      <a16:creationId xmlns:a16="http://schemas.microsoft.com/office/drawing/2014/main" id="{D09FF630-CF26-CBF5-A88A-15B1817F7B29}"/>
                    </a:ext>
                  </a:extLst>
                </p:cNvPr>
                <p:cNvSpPr/>
                <p:nvPr/>
              </p:nvSpPr>
              <p:spPr>
                <a:xfrm>
                  <a:off x="3696091" y="1776061"/>
                  <a:ext cx="3053919" cy="305373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b="1" dirty="0">
                      <a:solidFill>
                        <a:schemeClr val="tx1"/>
                      </a:solidFill>
                    </a:rPr>
                    <a:t>AP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9E500FF2-A290-41B4-AA9F-0EC3AC60AF34}"/>
                    </a:ext>
                  </a:extLst>
                </p:cNvPr>
                <p:cNvGrpSpPr/>
                <p:nvPr/>
              </p:nvGrpSpPr>
              <p:grpSpPr>
                <a:xfrm>
                  <a:off x="3805592" y="2189349"/>
                  <a:ext cx="2848111" cy="2572627"/>
                  <a:chOff x="3805592" y="2189349"/>
                  <a:chExt cx="2848111" cy="2572627"/>
                </a:xfrm>
              </p:grpSpPr>
              <p:sp>
                <p:nvSpPr>
                  <p:cNvPr id="1038" name="직사각형 1037">
                    <a:extLst>
                      <a:ext uri="{FF2B5EF4-FFF2-40B4-BE49-F238E27FC236}">
                        <a16:creationId xmlns:a16="http://schemas.microsoft.com/office/drawing/2014/main" id="{2BFF57BE-96AE-0F61-E350-A2446D0041E3}"/>
                      </a:ext>
                    </a:extLst>
                  </p:cNvPr>
                  <p:cNvSpPr/>
                  <p:nvPr/>
                </p:nvSpPr>
                <p:spPr>
                  <a:xfrm>
                    <a:off x="3805592" y="2189349"/>
                    <a:ext cx="2848111" cy="25726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41" name="TextBox 1040">
                    <a:extLst>
                      <a:ext uri="{FF2B5EF4-FFF2-40B4-BE49-F238E27FC236}">
                        <a16:creationId xmlns:a16="http://schemas.microsoft.com/office/drawing/2014/main" id="{8CED147B-467A-20AF-A26C-33982D8E92D1}"/>
                      </a:ext>
                    </a:extLst>
                  </p:cNvPr>
                  <p:cNvSpPr txBox="1"/>
                  <p:nvPr/>
                </p:nvSpPr>
                <p:spPr>
                  <a:xfrm>
                    <a:off x="4570928" y="2953182"/>
                    <a:ext cx="157979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b="1" i="0" dirty="0">
                        <a:solidFill>
                          <a:srgbClr val="1F2328"/>
                        </a:solidFill>
                        <a:effectLst/>
                        <a:highlight>
                          <a:srgbClr val="FFFFFF"/>
                        </a:highlight>
                        <a:latin typeface="-apple-system"/>
                      </a:rPr>
                      <a:t>Spring boot</a:t>
                    </a:r>
                  </a:p>
                </p:txBody>
              </p:sp>
            </p:grpSp>
          </p:grpSp>
          <p:cxnSp>
            <p:nvCxnSpPr>
              <p:cNvPr id="1050" name="직선 화살표 연결선 1049">
                <a:extLst>
                  <a:ext uri="{FF2B5EF4-FFF2-40B4-BE49-F238E27FC236}">
                    <a16:creationId xmlns:a16="http://schemas.microsoft.com/office/drawing/2014/main" id="{DAF931E2-EF19-32AC-E5B2-7A4F44E10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7303" y="3048081"/>
                <a:ext cx="1198627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64EA8C6-F289-5138-719D-2FD4E4FC1068}"/>
                  </a:ext>
                </a:extLst>
              </p:cNvPr>
              <p:cNvGrpSpPr/>
              <p:nvPr/>
            </p:nvGrpSpPr>
            <p:grpSpPr>
              <a:xfrm>
                <a:off x="4349234" y="4819423"/>
                <a:ext cx="4933981" cy="1091953"/>
                <a:chOff x="4872491" y="4909352"/>
                <a:chExt cx="4933981" cy="1091953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C40A08E-5E98-A568-E1BE-484765EEE0B4}"/>
                    </a:ext>
                  </a:extLst>
                </p:cNvPr>
                <p:cNvSpPr/>
                <p:nvPr/>
              </p:nvSpPr>
              <p:spPr>
                <a:xfrm>
                  <a:off x="4872491" y="4909352"/>
                  <a:ext cx="4933981" cy="109195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b="1" dirty="0">
                      <a:solidFill>
                        <a:schemeClr val="tx1"/>
                      </a:solidFill>
                    </a:rPr>
                    <a:t>DB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A3F49D03-F804-1B91-F0BC-E705CF496BEE}"/>
                    </a:ext>
                  </a:extLst>
                </p:cNvPr>
                <p:cNvGrpSpPr/>
                <p:nvPr/>
              </p:nvGrpSpPr>
              <p:grpSpPr>
                <a:xfrm>
                  <a:off x="5715532" y="4999734"/>
                  <a:ext cx="3737904" cy="912796"/>
                  <a:chOff x="5715532" y="4999734"/>
                  <a:chExt cx="3737904" cy="912796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DD8683C8-2C23-8636-F9D6-4C14725D723D}"/>
                      </a:ext>
                    </a:extLst>
                  </p:cNvPr>
                  <p:cNvSpPr/>
                  <p:nvPr/>
                </p:nvSpPr>
                <p:spPr>
                  <a:xfrm>
                    <a:off x="5715532" y="4999734"/>
                    <a:ext cx="3737904" cy="9127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21" name="Picture 6">
                    <a:extLst>
                      <a:ext uri="{FF2B5EF4-FFF2-40B4-BE49-F238E27FC236}">
                        <a16:creationId xmlns:a16="http://schemas.microsoft.com/office/drawing/2014/main" id="{6094E8FA-4FD5-D3FB-E658-F0237C67E0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8031" y="5031685"/>
                    <a:ext cx="938208" cy="542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FA5175B-3889-93CB-8DF2-831298B202B6}"/>
                      </a:ext>
                    </a:extLst>
                  </p:cNvPr>
                  <p:cNvSpPr txBox="1"/>
                  <p:nvPr/>
                </p:nvSpPr>
                <p:spPr>
                  <a:xfrm>
                    <a:off x="6399451" y="5498108"/>
                    <a:ext cx="2717300" cy="35764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ko-KR" b="1" i="0" dirty="0">
                        <a:solidFill>
                          <a:srgbClr val="1F2328"/>
                        </a:solidFill>
                        <a:effectLst/>
                        <a:highlight>
                          <a:srgbClr val="FFFFFF"/>
                        </a:highlight>
                        <a:latin typeface="-apple-system"/>
                      </a:rPr>
                      <a:t>Oracle/Tibero/PostgreSQL</a:t>
                    </a:r>
                  </a:p>
                </p:txBody>
              </p:sp>
            </p:grpSp>
          </p:grpSp>
          <p:cxnSp>
            <p:nvCxnSpPr>
              <p:cNvPr id="1052" name="직선 화살표 연결선 1051">
                <a:extLst>
                  <a:ext uri="{FF2B5EF4-FFF2-40B4-BE49-F238E27FC236}">
                    <a16:creationId xmlns:a16="http://schemas.microsoft.com/office/drawing/2014/main" id="{05494E56-C85E-BF1A-8CF0-15E7070DF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322" y="3316980"/>
                <a:ext cx="0" cy="158944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58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주요 개발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37814-8339-C28A-6995-A5C884D67273}"/>
              </a:ext>
            </a:extLst>
          </p:cNvPr>
          <p:cNvSpPr txBox="1"/>
          <p:nvPr/>
        </p:nvSpPr>
        <p:spPr>
          <a:xfrm>
            <a:off x="621711" y="1342665"/>
            <a:ext cx="10728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공유기의 인터페이스 정보를 수집하여 발생하는 </a:t>
            </a:r>
            <a:r>
              <a:rPr lang="en-US" altLang="ko-KR" sz="2000" dirty="0"/>
              <a:t>traffic </a:t>
            </a:r>
            <a:r>
              <a:rPr lang="ko-KR" altLang="en-US" sz="2000" dirty="0"/>
              <a:t>수집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공유기에 접속되어 있는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 수집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내부 망 서버 및 개인 </a:t>
            </a:r>
            <a:r>
              <a:rPr lang="en-US" altLang="ko-KR" sz="2000" dirty="0"/>
              <a:t>PC</a:t>
            </a:r>
            <a:r>
              <a:rPr lang="ko-KR" altLang="en-US" sz="2000" dirty="0"/>
              <a:t>의 </a:t>
            </a:r>
            <a:r>
              <a:rPr lang="en-US" altLang="ko-KR" sz="2000" dirty="0"/>
              <a:t>syslog </a:t>
            </a:r>
            <a:r>
              <a:rPr lang="ko-KR" altLang="en-US" sz="2000" dirty="0"/>
              <a:t>데이터를 수집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/>
              <a:t>위에서 수집한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</a:t>
            </a:r>
            <a:r>
              <a:rPr lang="en-US" altLang="ko-KR" sz="2000" dirty="0"/>
              <a:t>, syslog, traffic</a:t>
            </a:r>
            <a:r>
              <a:rPr lang="ko-KR" altLang="en-US" sz="2000" dirty="0"/>
              <a:t>의 정보를 매핑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5271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642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Message </a:t>
            </a:r>
            <a:r>
              <a:rPr lang="ko-KR" altLang="en-US" sz="2000" b="1" dirty="0"/>
              <a:t>처리에서 사용되는 엔티티</a:t>
            </a:r>
            <a:endParaRPr lang="en-US" altLang="ko-KR" sz="20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2C03DA-4935-9C76-E12A-DA717278E1E8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E2B0110-FA0E-DB33-4BD4-509ED69393EC}"/>
                </a:ext>
              </a:extLst>
            </p:cNvPr>
            <p:cNvGrpSpPr/>
            <p:nvPr/>
          </p:nvGrpSpPr>
          <p:grpSpPr>
            <a:xfrm>
              <a:off x="896983" y="1572618"/>
              <a:ext cx="4915634" cy="4364976"/>
              <a:chOff x="896983" y="1572618"/>
              <a:chExt cx="4915634" cy="436497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3AD9D8-B57B-6E7D-50ED-3F60EA427B1E}"/>
                  </a:ext>
                </a:extLst>
              </p:cNvPr>
              <p:cNvSpPr txBox="1"/>
              <p:nvPr/>
            </p:nvSpPr>
            <p:spPr>
              <a:xfrm>
                <a:off x="896983" y="1572618"/>
                <a:ext cx="1417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afficEntity</a:t>
                </a:r>
                <a:endParaRPr lang="en-US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914B789-12AC-3F94-431A-AC1C3233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6983" y="1941950"/>
                <a:ext cx="4915634" cy="3995644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8094018-B06E-6A5E-C194-90A3B7D01320}"/>
                </a:ext>
              </a:extLst>
            </p:cNvPr>
            <p:cNvGrpSpPr/>
            <p:nvPr/>
          </p:nvGrpSpPr>
          <p:grpSpPr>
            <a:xfrm>
              <a:off x="6096000" y="1560508"/>
              <a:ext cx="4785640" cy="3270388"/>
              <a:chOff x="6096000" y="1560508"/>
              <a:chExt cx="4785640" cy="327038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E9BE0-40B4-6E8B-AADD-3364A4730E15}"/>
                  </a:ext>
                </a:extLst>
              </p:cNvPr>
              <p:cNvSpPr txBox="1"/>
              <p:nvPr/>
            </p:nvSpPr>
            <p:spPr>
              <a:xfrm>
                <a:off x="6096000" y="1560508"/>
                <a:ext cx="2198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InterfaceIndexEntity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FA94946-F3C1-BE05-3F00-6E5D93DF2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941950"/>
                <a:ext cx="4785640" cy="2888946"/>
              </a:xfrm>
              <a:prstGeom prst="rect">
                <a:avLst/>
              </a:prstGeom>
            </p:spPr>
          </p:pic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88E6B4-B8AD-315B-A472-D10BE92315EC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864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417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Message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저장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AF9C988-B047-4B52-BBE4-93A74E0A78F5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AA9C32C-07A4-2BAC-0304-A7850B377837}"/>
                </a:ext>
              </a:extLst>
            </p:cNvPr>
            <p:cNvGrpSpPr/>
            <p:nvPr/>
          </p:nvGrpSpPr>
          <p:grpSpPr>
            <a:xfrm>
              <a:off x="505140" y="1642692"/>
              <a:ext cx="10889237" cy="1844625"/>
              <a:chOff x="505140" y="1642692"/>
              <a:chExt cx="10889237" cy="184462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30BFD42-138E-B9B0-FF63-2FAB9E47B49A}"/>
                  </a:ext>
                </a:extLst>
              </p:cNvPr>
              <p:cNvSpPr/>
              <p:nvPr/>
            </p:nvSpPr>
            <p:spPr>
              <a:xfrm>
                <a:off x="9321699" y="1735473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if_traffic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E8FEA-1DE0-7037-EE3B-6C1DF8B0D514}"/>
                  </a:ext>
                </a:extLst>
              </p:cNvPr>
              <p:cNvSpPr txBox="1"/>
              <p:nvPr/>
            </p:nvSpPr>
            <p:spPr>
              <a:xfrm>
                <a:off x="568602" y="1769933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TrafficProcessing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D9C68-A242-1DA2-3321-0964CF84248E}"/>
                  </a:ext>
                </a:extLst>
              </p:cNvPr>
              <p:cNvSpPr txBox="1"/>
              <p:nvPr/>
            </p:nvSpPr>
            <p:spPr>
              <a:xfrm>
                <a:off x="505140" y="2427121"/>
                <a:ext cx="335629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fields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데이터의 트래픽 정보와</a:t>
                </a:r>
                <a:b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tags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데이터의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ifDescr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을 묶어서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에 저장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A87E2-FFA9-C04E-ED35-C6B84F06B4EB}"/>
                  </a:ext>
                </a:extLst>
              </p:cNvPr>
              <p:cNvSpPr txBox="1"/>
              <p:nvPr/>
            </p:nvSpPr>
            <p:spPr>
              <a:xfrm>
                <a:off x="5302212" y="1879402"/>
                <a:ext cx="20726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processTrafficInfo()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DEA605-692E-7870-B874-1D37C45E9A21}"/>
                  </a:ext>
                </a:extLst>
              </p:cNvPr>
              <p:cNvSpPr txBox="1"/>
              <p:nvPr/>
            </p:nvSpPr>
            <p:spPr>
              <a:xfrm>
                <a:off x="5302212" y="3117985"/>
                <a:ext cx="20726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getTrafficEntity()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AFA3F6D-71FF-EF9C-86C0-C8CCC4010ED0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 flipV="1">
                <a:off x="2641280" y="2064068"/>
                <a:ext cx="2660932" cy="2903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9FA711E-89D7-14CF-5901-095E2F10F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1831" y="2248734"/>
                <a:ext cx="0" cy="86925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715667-0F10-3D19-656A-9F9064978D6E}"/>
                  </a:ext>
                </a:extLst>
              </p:cNvPr>
              <p:cNvSpPr txBox="1"/>
              <p:nvPr/>
            </p:nvSpPr>
            <p:spPr>
              <a:xfrm>
                <a:off x="2811766" y="1642692"/>
                <a:ext cx="3356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fields, tags, timestamp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3951536-0A6A-000E-98EA-0EC94E388EC3}"/>
                  </a:ext>
                </a:extLst>
              </p:cNvPr>
              <p:cNvCxnSpPr>
                <a:cxnSpLocks/>
                <a:stCxn id="15" idx="3"/>
                <a:endCxn id="39" idx="1"/>
              </p:cNvCxnSpPr>
              <p:nvPr/>
            </p:nvCxnSpPr>
            <p:spPr>
              <a:xfrm>
                <a:off x="7374890" y="2064068"/>
                <a:ext cx="1946809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DC586-4062-1932-5E40-2CCD3542DEF3}"/>
                  </a:ext>
                </a:extLst>
              </p:cNvPr>
              <p:cNvSpPr txBox="1"/>
              <p:nvPr/>
            </p:nvSpPr>
            <p:spPr>
              <a:xfrm>
                <a:off x="6916418" y="2498693"/>
                <a:ext cx="3356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afficEntity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D9529-0F7F-7285-3C1A-09A0A653330A}"/>
                  </a:ext>
                </a:extLst>
              </p:cNvPr>
              <p:cNvSpPr txBox="1"/>
              <p:nvPr/>
            </p:nvSpPr>
            <p:spPr>
              <a:xfrm>
                <a:off x="7643550" y="1654639"/>
                <a:ext cx="3356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TrafficEntity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6C1CF3C-58E7-7B91-15F3-0A528098E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6418" y="2248734"/>
                <a:ext cx="0" cy="88081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632195-73B2-A6BA-2A3A-F65E98EED581}"/>
                </a:ext>
              </a:extLst>
            </p:cNvPr>
            <p:cNvGrpSpPr/>
            <p:nvPr/>
          </p:nvGrpSpPr>
          <p:grpSpPr>
            <a:xfrm>
              <a:off x="568602" y="3482144"/>
              <a:ext cx="10943829" cy="2361666"/>
              <a:chOff x="568602" y="3482144"/>
              <a:chExt cx="10943829" cy="236166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243E0-64A7-373A-B11A-883CC7EF404B}"/>
                  </a:ext>
                </a:extLst>
              </p:cNvPr>
              <p:cNvSpPr txBox="1"/>
              <p:nvPr/>
            </p:nvSpPr>
            <p:spPr>
              <a:xfrm>
                <a:off x="613868" y="3838942"/>
                <a:ext cx="207267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InterfaceIndex</a:t>
                </a:r>
              </a:p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Processing</a:t>
                </a:r>
                <a:b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65A44-3AAC-D348-DBC6-DB6FA709088A}"/>
                  </a:ext>
                </a:extLst>
              </p:cNvPr>
              <p:cNvSpPr txBox="1"/>
              <p:nvPr/>
            </p:nvSpPr>
            <p:spPr>
              <a:xfrm>
                <a:off x="568602" y="4868897"/>
                <a:ext cx="319424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fields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데이터의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ifIndex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와</a:t>
                </a:r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tag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데이터의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ifDescr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을 묶어서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에 저장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755FBF39-5390-26A3-230A-6C1A270C2214}"/>
                  </a:ext>
                </a:extLst>
              </p:cNvPr>
              <p:cNvCxnSpPr>
                <a:cxnSpLocks/>
                <a:stCxn id="11" idx="3"/>
                <a:endCxn id="49" idx="1"/>
              </p:cNvCxnSpPr>
              <p:nvPr/>
            </p:nvCxnSpPr>
            <p:spPr>
              <a:xfrm flipV="1">
                <a:off x="2686546" y="4283189"/>
                <a:ext cx="2733720" cy="1741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2F72751-0FD3-CE77-82FB-4023980A97BB}"/>
                  </a:ext>
                </a:extLst>
              </p:cNvPr>
              <p:cNvSpPr txBox="1"/>
              <p:nvPr/>
            </p:nvSpPr>
            <p:spPr>
              <a:xfrm>
                <a:off x="5420266" y="3960023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processInterface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IndexInfo()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465D3B6-BE4C-6E60-1CAF-8EBA3CCF4805}"/>
                  </a:ext>
                </a:extLst>
              </p:cNvPr>
              <p:cNvSpPr/>
              <p:nvPr/>
            </p:nvSpPr>
            <p:spPr>
              <a:xfrm>
                <a:off x="9439753" y="3821524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if_index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58649BFA-BFBD-505A-E1FB-EBC35129F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2944" y="4144689"/>
                <a:ext cx="1946809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0DC1A52-E992-0E02-337A-9439FA7691AA}"/>
                  </a:ext>
                </a:extLst>
              </p:cNvPr>
              <p:cNvSpPr txBox="1"/>
              <p:nvPr/>
            </p:nvSpPr>
            <p:spPr>
              <a:xfrm>
                <a:off x="5420266" y="5474478"/>
                <a:ext cx="20726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getInterfaceEntity()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7497F2F-1819-41C8-4FE0-BE16C30BB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328" y="4605644"/>
                <a:ext cx="0" cy="86925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61985CE-8AB8-4AA3-8A0E-DC3D74A28744}"/>
                  </a:ext>
                </a:extLst>
              </p:cNvPr>
              <p:cNvSpPr txBox="1"/>
              <p:nvPr/>
            </p:nvSpPr>
            <p:spPr>
              <a:xfrm>
                <a:off x="2857032" y="3841798"/>
                <a:ext cx="2367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fields, tags, timestamp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6FC95FE-B14A-44C4-CBD9-69CA24E1E7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1684" y="4605644"/>
                <a:ext cx="0" cy="88081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66946C-F6E0-3B73-6757-221C2CDC6D89}"/>
                  </a:ext>
                </a:extLst>
              </p:cNvPr>
              <p:cNvSpPr txBox="1"/>
              <p:nvPr/>
            </p:nvSpPr>
            <p:spPr>
              <a:xfrm>
                <a:off x="7688816" y="3482144"/>
                <a:ext cx="15974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InterfaceIndex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911DA3-5E07-AAEF-7BE9-C38F5C05DA3E}"/>
                  </a:ext>
                </a:extLst>
              </p:cNvPr>
              <p:cNvSpPr txBox="1"/>
              <p:nvPr/>
            </p:nvSpPr>
            <p:spPr>
              <a:xfrm>
                <a:off x="6992834" y="4756344"/>
                <a:ext cx="164062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InterfaceIndex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CAD9142-02AF-9E03-7361-78959A23A976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071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51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Message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DB </a:t>
            </a:r>
            <a:r>
              <a:rPr lang="ko-KR" altLang="en-US" sz="2000" b="1" dirty="0"/>
              <a:t>저장 </a:t>
            </a:r>
            <a:r>
              <a:rPr lang="en-US" altLang="ko-KR" sz="2000" b="1" dirty="0"/>
              <a:t>Code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9EDBF0-55D7-AF56-E480-37275462CB21}"/>
              </a:ext>
            </a:extLst>
          </p:cNvPr>
          <p:cNvGrpSpPr/>
          <p:nvPr/>
        </p:nvGrpSpPr>
        <p:grpSpPr>
          <a:xfrm>
            <a:off x="267432" y="1412140"/>
            <a:ext cx="11560838" cy="5053974"/>
            <a:chOff x="267432" y="1412140"/>
            <a:chExt cx="11560838" cy="50539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2879EAC-863A-AF3B-1D34-7901807F704C}"/>
                </a:ext>
              </a:extLst>
            </p:cNvPr>
            <p:cNvGrpSpPr/>
            <p:nvPr/>
          </p:nvGrpSpPr>
          <p:grpSpPr>
            <a:xfrm>
              <a:off x="1175657" y="1412140"/>
              <a:ext cx="8024327" cy="2027330"/>
              <a:chOff x="1175657" y="1412140"/>
              <a:chExt cx="8024327" cy="202733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C09CA54-8AAA-6CBE-C4B6-BA056E4A5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844" y="1751328"/>
                <a:ext cx="7942140" cy="168814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9453D1-5139-20DE-4DAD-1C9A67DA9EA8}"/>
                  </a:ext>
                </a:extLst>
              </p:cNvPr>
              <p:cNvSpPr txBox="1"/>
              <p:nvPr/>
            </p:nvSpPr>
            <p:spPr>
              <a:xfrm>
                <a:off x="1175657" y="141214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afficEntity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를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에 저장</a:t>
                </a:r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8BEC14B-6805-968F-8ACC-DCE697E470A1}"/>
                </a:ext>
              </a:extLst>
            </p:cNvPr>
            <p:cNvGrpSpPr/>
            <p:nvPr/>
          </p:nvGrpSpPr>
          <p:grpSpPr>
            <a:xfrm>
              <a:off x="1175657" y="3664255"/>
              <a:ext cx="8621486" cy="2676944"/>
              <a:chOff x="1175657" y="3664255"/>
              <a:chExt cx="8621486" cy="267694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4E9F7F7-B7F4-436A-37E9-455A93D5E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844" y="4090802"/>
                <a:ext cx="8539299" cy="225039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9E9854-FBCB-27F4-0517-32FC06CA999C}"/>
                  </a:ext>
                </a:extLst>
              </p:cNvPr>
              <p:cNvSpPr txBox="1"/>
              <p:nvPr/>
            </p:nvSpPr>
            <p:spPr>
              <a:xfrm>
                <a:off x="1175657" y="3664255"/>
                <a:ext cx="7004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Fields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tags, localDateTime</a:t>
                </a:r>
                <a:r>
                  <a:rPr lang="ko-KR" altLang="en-US" dirty="0"/>
                  <a:t>을 매개변수로 </a:t>
                </a:r>
                <a:r>
                  <a:rPr lang="en-US" altLang="ko-KR" dirty="0"/>
                  <a:t>TrafficEntity return</a:t>
                </a:r>
                <a:endParaRPr 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B01874-3335-D0A4-FD34-56B1A50A0C74}"/>
                </a:ext>
              </a:extLst>
            </p:cNvPr>
            <p:cNvSpPr/>
            <p:nvPr/>
          </p:nvSpPr>
          <p:spPr>
            <a:xfrm>
              <a:off x="267432" y="1412140"/>
              <a:ext cx="11560838" cy="50539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338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695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 Message</a:t>
            </a:r>
            <a:r>
              <a:rPr lang="ko-KR" altLang="en-US" sz="2000" b="1" dirty="0"/>
              <a:t>에서 사용되는 </a:t>
            </a:r>
            <a:r>
              <a:rPr lang="en-US" altLang="ko-KR" sz="2000" b="1" dirty="0"/>
              <a:t>Entity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0F5CBF-49FF-C47C-FD4A-6C774C8D8DF5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1F6FCBB-74E4-A9B7-C7BE-5FBE26F14FE5}"/>
                </a:ext>
              </a:extLst>
            </p:cNvPr>
            <p:cNvGrpSpPr/>
            <p:nvPr/>
          </p:nvGrpSpPr>
          <p:grpSpPr>
            <a:xfrm>
              <a:off x="363730" y="1794819"/>
              <a:ext cx="3508131" cy="3543424"/>
              <a:chOff x="350700" y="1594089"/>
              <a:chExt cx="3508131" cy="3543424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9EE19F2-3C62-D2A0-D9A8-81B727E44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700" y="2051413"/>
                <a:ext cx="3508131" cy="30861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FF9166-5B98-2A18-E934-457033D297E5}"/>
                  </a:ext>
                </a:extLst>
              </p:cNvPr>
              <p:cNvSpPr txBox="1"/>
              <p:nvPr/>
            </p:nvSpPr>
            <p:spPr>
              <a:xfrm>
                <a:off x="367527" y="1594089"/>
                <a:ext cx="1750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MappingEntity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AB06967-16B0-43DF-7B28-5AA3A4655899}"/>
                </a:ext>
              </a:extLst>
            </p:cNvPr>
            <p:cNvGrpSpPr/>
            <p:nvPr/>
          </p:nvGrpSpPr>
          <p:grpSpPr>
            <a:xfrm>
              <a:off x="3836950" y="1794819"/>
              <a:ext cx="3630965" cy="3567236"/>
              <a:chOff x="3823920" y="1594089"/>
              <a:chExt cx="3630965" cy="356723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06D8207-B80C-B140-2E7E-D68A2CB8B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8831" y="2027600"/>
                <a:ext cx="3596054" cy="313372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55DB5F-44D2-3849-BA30-6C22E1655FE4}"/>
                  </a:ext>
                </a:extLst>
              </p:cNvPr>
              <p:cNvSpPr txBox="1"/>
              <p:nvPr/>
            </p:nvSpPr>
            <p:spPr>
              <a:xfrm>
                <a:off x="3823920" y="1594089"/>
                <a:ext cx="2082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CurrentStatusEntity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15A9B2-D923-138B-CDAB-F9E8B8B37DA9}"/>
                </a:ext>
              </a:extLst>
            </p:cNvPr>
            <p:cNvGrpSpPr/>
            <p:nvPr/>
          </p:nvGrpSpPr>
          <p:grpSpPr>
            <a:xfrm>
              <a:off x="7467915" y="1794819"/>
              <a:ext cx="4210050" cy="3543424"/>
              <a:chOff x="7454885" y="1594089"/>
              <a:chExt cx="4210050" cy="3543424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70D8D5F-AB3C-568D-B83C-698C98C21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4885" y="2051413"/>
                <a:ext cx="4210050" cy="30861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D38F84-2E13-D4EE-846A-35DD4D8F574D}"/>
                  </a:ext>
                </a:extLst>
              </p:cNvPr>
              <p:cNvSpPr txBox="1"/>
              <p:nvPr/>
            </p:nvSpPr>
            <p:spPr>
              <a:xfrm>
                <a:off x="7454885" y="1594089"/>
                <a:ext cx="14558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StatusEntity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57F988A-4685-4333-A9FC-EACB23A3F9E9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369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477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ipIfIndex Message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DB</a:t>
            </a:r>
            <a:r>
              <a:rPr lang="ko-KR" altLang="en-US" sz="2000" b="1" dirty="0"/>
              <a:t>저장</a:t>
            </a:r>
            <a:endParaRPr lang="en-US" altLang="ko-KR" sz="20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4A3303-0B28-9676-E427-B17466DD1A75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B14D02A-4B00-9524-C23A-866498C07AE2}"/>
                </a:ext>
              </a:extLst>
            </p:cNvPr>
            <p:cNvGrpSpPr/>
            <p:nvPr/>
          </p:nvGrpSpPr>
          <p:grpSpPr>
            <a:xfrm>
              <a:off x="616675" y="1488546"/>
              <a:ext cx="10862351" cy="1964794"/>
              <a:chOff x="742011" y="1488546"/>
              <a:chExt cx="10862351" cy="1964794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30BFD42-138E-B9B0-FF63-2FAB9E47B49A}"/>
                  </a:ext>
                </a:extLst>
              </p:cNvPr>
              <p:cNvSpPr/>
              <p:nvPr/>
            </p:nvSpPr>
            <p:spPr>
              <a:xfrm>
                <a:off x="9531684" y="1581327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if_ip_mapping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E8FEA-1DE0-7037-EE3B-6C1DF8B0D514}"/>
                  </a:ext>
                </a:extLst>
              </p:cNvPr>
              <p:cNvSpPr txBox="1"/>
              <p:nvPr/>
            </p:nvSpPr>
            <p:spPr>
              <a:xfrm>
                <a:off x="778589" y="1581947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MappingService Class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A87E2-FFA9-C04E-ED35-C6B84F06B4EB}"/>
                  </a:ext>
                </a:extLst>
              </p:cNvPr>
              <p:cNvSpPr txBox="1"/>
              <p:nvPr/>
            </p:nvSpPr>
            <p:spPr>
              <a:xfrm>
                <a:off x="5048302" y="1725256"/>
                <a:ext cx="207267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processMappingInfo()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DEA605-692E-7870-B874-1D37C45E9A21}"/>
                  </a:ext>
                </a:extLst>
              </p:cNvPr>
              <p:cNvSpPr txBox="1"/>
              <p:nvPr/>
            </p:nvSpPr>
            <p:spPr>
              <a:xfrm>
                <a:off x="5048302" y="2963839"/>
                <a:ext cx="20726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getMappingEntity()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AFA3F6D-71FF-EF9C-86C0-C8CCC4010ED0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 flipV="1">
                <a:off x="2851267" y="1894533"/>
                <a:ext cx="2197035" cy="1058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9FA711E-89D7-14CF-5901-095E2F10F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7921" y="2094588"/>
                <a:ext cx="0" cy="86925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715667-0F10-3D19-656A-9F9064978D6E}"/>
                  </a:ext>
                </a:extLst>
              </p:cNvPr>
              <p:cNvSpPr txBox="1"/>
              <p:nvPr/>
            </p:nvSpPr>
            <p:spPr>
              <a:xfrm>
                <a:off x="3021751" y="1488546"/>
                <a:ext cx="18861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fields, timestamp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3951536-0A6A-000E-98EA-0EC94E388EC3}"/>
                  </a:ext>
                </a:extLst>
              </p:cNvPr>
              <p:cNvCxnSpPr>
                <a:cxnSpLocks/>
                <a:stCxn id="15" idx="3"/>
                <a:endCxn id="39" idx="1"/>
              </p:cNvCxnSpPr>
              <p:nvPr/>
            </p:nvCxnSpPr>
            <p:spPr>
              <a:xfrm>
                <a:off x="7120980" y="1894533"/>
                <a:ext cx="2410704" cy="1538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DC586-4062-1932-5E40-2CCD3542DEF3}"/>
                  </a:ext>
                </a:extLst>
              </p:cNvPr>
              <p:cNvSpPr txBox="1"/>
              <p:nvPr/>
            </p:nvSpPr>
            <p:spPr>
              <a:xfrm>
                <a:off x="7126403" y="2625285"/>
                <a:ext cx="16087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MappingEntity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D9529-0F7F-7285-3C1A-09A0A653330A}"/>
                  </a:ext>
                </a:extLst>
              </p:cNvPr>
              <p:cNvSpPr txBox="1"/>
              <p:nvPr/>
            </p:nvSpPr>
            <p:spPr>
              <a:xfrm>
                <a:off x="7538251" y="1499274"/>
                <a:ext cx="1576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MappingEntity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F6C1CF3C-58E7-7B91-15F3-0A528098E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2508" y="2094588"/>
                <a:ext cx="0" cy="88081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C67B76-EB2A-7027-5F88-937E691C590B}"/>
                  </a:ext>
                </a:extLst>
              </p:cNvPr>
              <p:cNvSpPr txBox="1"/>
              <p:nvPr/>
            </p:nvSpPr>
            <p:spPr>
              <a:xfrm>
                <a:off x="742011" y="2244271"/>
                <a:ext cx="27194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if_index</a:t>
                </a:r>
                <a:r>
                  <a:rPr lang="ko-KR" altLang="en-US" dirty="0">
                    <a:latin typeface="맑은고딕"/>
                  </a:rPr>
                  <a:t>를 바탕으로 </a:t>
                </a:r>
                <a:r>
                  <a:rPr lang="en-US" altLang="ko-KR" dirty="0">
                    <a:latin typeface="맑은고딕"/>
                  </a:rPr>
                  <a:t>IP</a:t>
                </a:r>
                <a:r>
                  <a:rPr lang="ko-KR" altLang="en-US" dirty="0">
                    <a:latin typeface="맑은고딕"/>
                  </a:rPr>
                  <a:t>와 </a:t>
                </a:r>
                <a:r>
                  <a:rPr lang="en-US" altLang="ko-KR" dirty="0">
                    <a:latin typeface="맑은고딕"/>
                  </a:rPr>
                  <a:t>ifDescr</a:t>
                </a:r>
                <a:r>
                  <a:rPr lang="ko-KR" altLang="en-US" dirty="0">
                    <a:latin typeface="맑은고딕"/>
                  </a:rPr>
                  <a:t>를 매핑하여 저장</a:t>
                </a:r>
                <a:r>
                  <a:rPr lang="en-US" altLang="ko-KR" dirty="0">
                    <a:latin typeface="맑은고딕"/>
                  </a:rPr>
                  <a:t> </a:t>
                </a:r>
                <a:endParaRPr lang="en-US" dirty="0">
                  <a:latin typeface="맑은고딕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51F3797-B938-F17B-608E-ED3A79ED8B87}"/>
                  </a:ext>
                </a:extLst>
              </p:cNvPr>
              <p:cNvSpPr/>
              <p:nvPr/>
            </p:nvSpPr>
            <p:spPr>
              <a:xfrm>
                <a:off x="9531684" y="2796151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current_ip_status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85D65284-D0C5-1205-EA6F-76E5B13F8FE5}"/>
                  </a:ext>
                </a:extLst>
              </p:cNvPr>
              <p:cNvCxnSpPr>
                <a:cxnSpLocks/>
                <a:stCxn id="15" idx="3"/>
                <a:endCxn id="7" idx="1"/>
              </p:cNvCxnSpPr>
              <p:nvPr/>
            </p:nvCxnSpPr>
            <p:spPr>
              <a:xfrm>
                <a:off x="7120980" y="1894533"/>
                <a:ext cx="2410704" cy="123021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851E07-D774-1638-C375-763BC95DD94E}"/>
                  </a:ext>
                </a:extLst>
              </p:cNvPr>
              <p:cNvSpPr txBox="1"/>
              <p:nvPr/>
            </p:nvSpPr>
            <p:spPr>
              <a:xfrm>
                <a:off x="8735187" y="2365667"/>
                <a:ext cx="2072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CurrentStatusEntity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C92DB2-C75C-EF27-8929-F965D1B8918B}"/>
                </a:ext>
              </a:extLst>
            </p:cNvPr>
            <p:cNvGrpSpPr/>
            <p:nvPr/>
          </p:nvGrpSpPr>
          <p:grpSpPr>
            <a:xfrm>
              <a:off x="609766" y="3674889"/>
              <a:ext cx="10928133" cy="2304710"/>
              <a:chOff x="735102" y="3674889"/>
              <a:chExt cx="10928133" cy="230471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243E0-64A7-373A-B11A-883CC7EF404B}"/>
                  </a:ext>
                </a:extLst>
              </p:cNvPr>
              <p:cNvSpPr txBox="1"/>
              <p:nvPr/>
            </p:nvSpPr>
            <p:spPr>
              <a:xfrm>
                <a:off x="778587" y="3674889"/>
                <a:ext cx="207267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StatusUpda</a:t>
                </a: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te</a:t>
                </a:r>
                <a:b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Service</a:t>
                </a:r>
                <a:b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Class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755FBF39-5390-26A3-230A-6C1A270C2214}"/>
                  </a:ext>
                </a:extLst>
              </p:cNvPr>
              <p:cNvCxnSpPr>
                <a:cxnSpLocks/>
                <a:stCxn id="11" idx="3"/>
                <a:endCxn id="49" idx="1"/>
              </p:cNvCxnSpPr>
              <p:nvPr/>
            </p:nvCxnSpPr>
            <p:spPr>
              <a:xfrm flipV="1">
                <a:off x="2851265" y="4119136"/>
                <a:ext cx="2197037" cy="1741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2F72751-0FD3-CE77-82FB-4023980A97BB}"/>
                  </a:ext>
                </a:extLst>
              </p:cNvPr>
              <p:cNvSpPr txBox="1"/>
              <p:nvPr/>
            </p:nvSpPr>
            <p:spPr>
              <a:xfrm>
                <a:off x="5048302" y="3795970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StatusService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Info()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465D3B6-BE4C-6E60-1CAF-8EBA3CCF4805}"/>
                  </a:ext>
                </a:extLst>
              </p:cNvPr>
              <p:cNvSpPr/>
              <p:nvPr/>
            </p:nvSpPr>
            <p:spPr>
              <a:xfrm>
                <a:off x="9590557" y="3790311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ip_status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97497F2F-1819-41C8-4FE0-BE16C30BB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7364" y="4441591"/>
                <a:ext cx="0" cy="86925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6FC95FE-B14A-44C4-CBD9-69CA24E1E7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9720" y="4441591"/>
                <a:ext cx="0" cy="880819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911DA3-5E07-AAEF-7BE9-C38F5C05DA3E}"/>
                  </a:ext>
                </a:extLst>
              </p:cNvPr>
              <p:cNvSpPr txBox="1"/>
              <p:nvPr/>
            </p:nvSpPr>
            <p:spPr>
              <a:xfrm>
                <a:off x="7530846" y="4592291"/>
                <a:ext cx="19117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List&lt;CurrentStatus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Entity&gt;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5339AB-7904-BF8E-9ED8-EEF24AE56515}"/>
                  </a:ext>
                </a:extLst>
              </p:cNvPr>
              <p:cNvSpPr txBox="1"/>
              <p:nvPr/>
            </p:nvSpPr>
            <p:spPr>
              <a:xfrm>
                <a:off x="735102" y="4629722"/>
                <a:ext cx="37825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current_ip_status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테이블을 바탕으로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ip_status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테이블 업데이트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953BB6-1ACD-0E29-E247-9DB46B5A3120}"/>
                  </a:ext>
                </a:extLst>
              </p:cNvPr>
              <p:cNvSpPr/>
              <p:nvPr/>
            </p:nvSpPr>
            <p:spPr>
              <a:xfrm>
                <a:off x="5122254" y="5322410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current_ip_status</a:t>
                </a:r>
              </a:p>
              <a:p>
                <a:pPr algn="ctr"/>
                <a:r>
                  <a:rPr lang="en-US" altLang="ko-KR" b="1" dirty="0">
                    <a:latin typeface="맑은고딕"/>
                  </a:rPr>
                  <a:t>Table</a:t>
                </a: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25D9186-6CFD-53D9-F3C9-FE1E96DA2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0980" y="3817888"/>
                <a:ext cx="2483492" cy="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B70B56E7-A45B-F939-8F39-DF04AEA2E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0980" y="4428261"/>
                <a:ext cx="2483492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B5D257-9A98-9B07-EF24-09DABEC8F1C6}"/>
                  </a:ext>
                </a:extLst>
              </p:cNvPr>
              <p:cNvSpPr txBox="1"/>
              <p:nvPr/>
            </p:nvSpPr>
            <p:spPr>
              <a:xfrm>
                <a:off x="7419764" y="3938409"/>
                <a:ext cx="19209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List&lt;StatusEntity&gt;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F87E19-71E5-AD36-F2A3-02713A7E7D9D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28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454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MappingService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A2B0CF-15E4-17B8-3EFE-1D547E4B682F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B12914D-ADC5-3F63-765D-FDCDE204C2CA}"/>
                </a:ext>
              </a:extLst>
            </p:cNvPr>
            <p:cNvGrpSpPr/>
            <p:nvPr/>
          </p:nvGrpSpPr>
          <p:grpSpPr>
            <a:xfrm>
              <a:off x="1212815" y="1432779"/>
              <a:ext cx="6096001" cy="3437246"/>
              <a:chOff x="1212815" y="1432779"/>
              <a:chExt cx="6096001" cy="343724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B45E13-D23E-8EFD-0564-E0A35746CF2B}"/>
                  </a:ext>
                </a:extLst>
              </p:cNvPr>
              <p:cNvSpPr txBox="1"/>
              <p:nvPr/>
            </p:nvSpPr>
            <p:spPr>
              <a:xfrm>
                <a:off x="1212815" y="143277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MappingEntity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currentStatusEntity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DB</a:t>
                </a:r>
                <a:r>
                  <a:rPr lang="ko-KR" altLang="en-US" dirty="0"/>
                  <a:t>에 저장</a:t>
                </a:r>
                <a:endParaRPr lang="en-US" dirty="0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EC429C5-DB6B-727C-74D6-E8EC5B1AB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7696" y="1869465"/>
                <a:ext cx="6001120" cy="3000560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9556D7-2C07-D3EA-E6AE-53D1B1AB781D}"/>
                </a:ext>
              </a:extLst>
            </p:cNvPr>
            <p:cNvGrpSpPr/>
            <p:nvPr/>
          </p:nvGrpSpPr>
          <p:grpSpPr>
            <a:xfrm>
              <a:off x="1212815" y="5003310"/>
              <a:ext cx="6972300" cy="950357"/>
              <a:chOff x="1212815" y="5003310"/>
              <a:chExt cx="6972300" cy="950357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6F8CC98D-E8BC-33D8-9C7D-BC60000F9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9015" y="5372642"/>
                <a:ext cx="6896100" cy="58102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CB755A-7873-A7CB-3310-6D2ECF7DFA2A}"/>
                  </a:ext>
                </a:extLst>
              </p:cNvPr>
              <p:cNvSpPr txBox="1"/>
              <p:nvPr/>
            </p:nvSpPr>
            <p:spPr>
              <a:xfrm>
                <a:off x="1212815" y="500331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JpaRepository</a:t>
                </a:r>
                <a:r>
                  <a:rPr lang="ko-KR" altLang="en-US" dirty="0"/>
                  <a:t>에 메서드 정의</a:t>
                </a:r>
                <a:endParaRPr lang="en-US" dirty="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A9592D-A423-6D3F-333B-7829B286804D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205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549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StatusUpdateService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8FE736-FDB7-E4DE-7DFA-697098C4621F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817A3C-AFAE-AEDB-82CC-04E54CB418FD}"/>
                </a:ext>
              </a:extLst>
            </p:cNvPr>
            <p:cNvSpPr txBox="1"/>
            <p:nvPr/>
          </p:nvSpPr>
          <p:spPr>
            <a:xfrm>
              <a:off x="505140" y="1412140"/>
              <a:ext cx="76871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current_ip_status </a:t>
              </a:r>
              <a:r>
                <a:rPr lang="ko-KR" altLang="en-US" dirty="0"/>
                <a:t>테이블의 데이터를 바탕으로 </a:t>
              </a:r>
              <a:r>
                <a:rPr lang="en-US" altLang="ko-KR" dirty="0"/>
                <a:t>ip_status </a:t>
              </a:r>
              <a:r>
                <a:rPr lang="ko-KR" altLang="en-US" dirty="0"/>
                <a:t>테이블 업데이트 </a:t>
              </a:r>
              <a:endParaRPr 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5E6256-2A5F-09E2-360E-DE86A8D9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140" y="1781472"/>
              <a:ext cx="7391400" cy="41814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EBD1745-DC1F-FBDB-E35E-070270D59517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77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5490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LogQueue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6AEFB-C102-2415-5AC0-27CCDEB9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49" y="1473935"/>
            <a:ext cx="4767301" cy="4497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286F2-1A2B-1BEF-CA9A-D60C7EC797CA}"/>
              </a:ext>
            </a:extLst>
          </p:cNvPr>
          <p:cNvSpPr txBox="1"/>
          <p:nvPr/>
        </p:nvSpPr>
        <p:spPr>
          <a:xfrm>
            <a:off x="1503515" y="2209258"/>
            <a:ext cx="148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 Entity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C8386-01D2-1CC8-0171-0D677A35C262}"/>
              </a:ext>
            </a:extLst>
          </p:cNvPr>
          <p:cNvSpPr/>
          <p:nvPr/>
        </p:nvSpPr>
        <p:spPr>
          <a:xfrm>
            <a:off x="267432" y="1412140"/>
            <a:ext cx="11560838" cy="46748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10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503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LogMessage</a:t>
            </a:r>
            <a:r>
              <a:rPr lang="ko-KR" altLang="en-US" sz="2000" b="1" dirty="0"/>
              <a:t> 처리 후 저장</a:t>
            </a:r>
            <a:r>
              <a:rPr lang="en-US" altLang="ko-KR" sz="2000" b="1" dirty="0"/>
              <a:t>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79A611E-3C50-21FA-4E94-1F34695D3B56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3497A3-D9B0-F284-A274-9F0526FBC685}"/>
                </a:ext>
              </a:extLst>
            </p:cNvPr>
            <p:cNvGrpSpPr/>
            <p:nvPr/>
          </p:nvGrpSpPr>
          <p:grpSpPr>
            <a:xfrm>
              <a:off x="891377" y="2622696"/>
              <a:ext cx="10133214" cy="2628507"/>
              <a:chOff x="891377" y="2622696"/>
              <a:chExt cx="10133214" cy="2628507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30BFD42-138E-B9B0-FF63-2FAB9E47B49A}"/>
                  </a:ext>
                </a:extLst>
              </p:cNvPr>
              <p:cNvSpPr/>
              <p:nvPr/>
            </p:nvSpPr>
            <p:spPr>
              <a:xfrm>
                <a:off x="4942086" y="4594014"/>
                <a:ext cx="2072678" cy="65718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맑은고딕"/>
                  </a:rPr>
                  <a:t>syslog_table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E8FEA-1DE0-7037-EE3B-6C1DF8B0D514}"/>
                  </a:ext>
                </a:extLst>
              </p:cNvPr>
              <p:cNvSpPr txBox="1"/>
              <p:nvPr/>
            </p:nvSpPr>
            <p:spPr>
              <a:xfrm>
                <a:off x="891377" y="2907926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ProcessLogMessageClass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A87E2-FFA9-C04E-ED35-C6B84F06B4EB}"/>
                  </a:ext>
                </a:extLst>
              </p:cNvPr>
              <p:cNvSpPr txBox="1"/>
              <p:nvPr/>
            </p:nvSpPr>
            <p:spPr>
              <a:xfrm>
                <a:off x="4934666" y="3061814"/>
                <a:ext cx="207267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processLogMessage</a:t>
                </a:r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AFA3F6D-71FF-EF9C-86C0-C8CCC4010ED0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 flipV="1">
                <a:off x="2964055" y="3231091"/>
                <a:ext cx="1970611" cy="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715667-0F10-3D19-656A-9F9064978D6E}"/>
                  </a:ext>
                </a:extLst>
              </p:cNvPr>
              <p:cNvSpPr txBox="1"/>
              <p:nvPr/>
            </p:nvSpPr>
            <p:spPr>
              <a:xfrm>
                <a:off x="3280052" y="2767041"/>
                <a:ext cx="13386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ogMessage</a:t>
                </a: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53951536-0A6A-000E-98EA-0EC94E388EC3}"/>
                  </a:ext>
                </a:extLst>
              </p:cNvPr>
              <p:cNvCxnSpPr>
                <a:cxnSpLocks/>
                <a:stCxn id="15" idx="2"/>
                <a:endCxn id="39" idx="0"/>
              </p:cNvCxnSpPr>
              <p:nvPr/>
            </p:nvCxnSpPr>
            <p:spPr>
              <a:xfrm>
                <a:off x="5971005" y="3400368"/>
                <a:ext cx="7420" cy="119364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D9529-0F7F-7285-3C1A-09A0A653330A}"/>
                  </a:ext>
                </a:extLst>
              </p:cNvPr>
              <p:cNvSpPr txBox="1"/>
              <p:nvPr/>
            </p:nvSpPr>
            <p:spPr>
              <a:xfrm>
                <a:off x="7481425" y="3493240"/>
                <a:ext cx="12001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LogEntity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421B2-4394-3435-E905-B48440D54592}"/>
                  </a:ext>
                </a:extLst>
              </p:cNvPr>
              <p:cNvSpPr txBox="1"/>
              <p:nvPr/>
            </p:nvSpPr>
            <p:spPr>
              <a:xfrm>
                <a:off x="8951913" y="2907926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LogParserService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Class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149970BB-6D6C-FC91-F036-8438D3F74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344" y="3132021"/>
                <a:ext cx="1944569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DD175E-4742-2A71-F4D2-250C4FD7C796}"/>
                  </a:ext>
                </a:extLst>
              </p:cNvPr>
              <p:cNvSpPr txBox="1"/>
              <p:nvPr/>
            </p:nvSpPr>
            <p:spPr>
              <a:xfrm>
                <a:off x="7260171" y="2622696"/>
                <a:ext cx="14092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LogMessage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EC5A7C99-9B7F-18CD-6F1C-893D0EE49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7344" y="3353246"/>
                <a:ext cx="1944569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5C05AA-2A37-4F5E-32E6-C285924BAD8F}"/>
                  </a:ext>
                </a:extLst>
              </p:cNvPr>
              <p:cNvSpPr txBox="1"/>
              <p:nvPr/>
            </p:nvSpPr>
            <p:spPr>
              <a:xfrm>
                <a:off x="5971005" y="3786045"/>
                <a:ext cx="12001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LogEntity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5EF6EF-4E36-87CD-0784-3CD20A87A32A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2) AP </a:t>
            </a:r>
            <a:r>
              <a:rPr lang="ko-KR" altLang="en-US" sz="2400" b="1" dirty="0"/>
              <a:t>설계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689093"/>
            <a:ext cx="477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Log - Code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6D45DE-5659-E104-DDF8-FCCA02E0766F}"/>
              </a:ext>
            </a:extLst>
          </p:cNvPr>
          <p:cNvGrpSpPr/>
          <p:nvPr/>
        </p:nvGrpSpPr>
        <p:grpSpPr>
          <a:xfrm>
            <a:off x="267432" y="1412140"/>
            <a:ext cx="11560838" cy="4674812"/>
            <a:chOff x="267432" y="1412140"/>
            <a:chExt cx="11560838" cy="46748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20DA3B7-1627-074E-2BEF-68A26AC5E6F9}"/>
                </a:ext>
              </a:extLst>
            </p:cNvPr>
            <p:cNvGrpSpPr/>
            <p:nvPr/>
          </p:nvGrpSpPr>
          <p:grpSpPr>
            <a:xfrm>
              <a:off x="363730" y="1562928"/>
              <a:ext cx="5286376" cy="2543299"/>
              <a:chOff x="363730" y="1562928"/>
              <a:chExt cx="5286376" cy="254329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56849DE-AC8A-0F76-EF46-689165E1A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31" y="2020252"/>
                <a:ext cx="5286375" cy="208597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8D80E1-4584-89CF-7027-2A9CF10D48A2}"/>
                  </a:ext>
                </a:extLst>
              </p:cNvPr>
              <p:cNvSpPr txBox="1"/>
              <p:nvPr/>
            </p:nvSpPr>
            <p:spPr>
              <a:xfrm>
                <a:off x="363730" y="1562928"/>
                <a:ext cx="49857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ogMessage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 받아서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parseLogMessage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에 전달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F558F88-CCC4-7ADB-D3C1-03E9735705C1}"/>
                </a:ext>
              </a:extLst>
            </p:cNvPr>
            <p:cNvGrpSpPr/>
            <p:nvPr/>
          </p:nvGrpSpPr>
          <p:grpSpPr>
            <a:xfrm>
              <a:off x="5551849" y="1562928"/>
              <a:ext cx="6237651" cy="4362574"/>
              <a:chOff x="5551849" y="1562928"/>
              <a:chExt cx="6237651" cy="4362574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53F72D74-04EA-EF48-044B-205EC224B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1849" y="2020252"/>
                <a:ext cx="6237651" cy="390525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534BBD-DAF8-905C-EE36-F676455A8F74}"/>
                  </a:ext>
                </a:extLst>
              </p:cNvPr>
              <p:cNvSpPr txBox="1"/>
              <p:nvPr/>
            </p:nvSpPr>
            <p:spPr>
              <a:xfrm>
                <a:off x="5551849" y="1562928"/>
                <a:ext cx="3414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ogMessage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를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LogEntity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로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return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8387B9-1CF0-0258-A006-5CE019912AFF}"/>
                </a:ext>
              </a:extLst>
            </p:cNvPr>
            <p:cNvSpPr/>
            <p:nvPr/>
          </p:nvSpPr>
          <p:spPr>
            <a:xfrm>
              <a:off x="267432" y="1412140"/>
              <a:ext cx="11560838" cy="46748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2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아키텍처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29C872-AC0F-31FF-AE91-433D12A3D2E9}"/>
              </a:ext>
            </a:extLst>
          </p:cNvPr>
          <p:cNvGrpSpPr/>
          <p:nvPr/>
        </p:nvGrpSpPr>
        <p:grpSpPr>
          <a:xfrm>
            <a:off x="310718" y="1283390"/>
            <a:ext cx="11560838" cy="4874814"/>
            <a:chOff x="310718" y="1283390"/>
            <a:chExt cx="11560838" cy="48748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CCFD30-3E82-A348-0A6D-17C840CBBAFF}"/>
                </a:ext>
              </a:extLst>
            </p:cNvPr>
            <p:cNvSpPr txBox="1"/>
            <p:nvPr/>
          </p:nvSpPr>
          <p:spPr>
            <a:xfrm>
              <a:off x="1322103" y="4905724"/>
              <a:ext cx="2832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데이터수집 </a:t>
              </a:r>
              <a:r>
                <a:rPr lang="en-US" altLang="ko-KR" sz="1400" dirty="0"/>
                <a:t>: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telegraf</a:t>
              </a:r>
            </a:p>
            <a:p>
              <a:r>
                <a:rPr lang="ko-KR" altLang="en-US" sz="1400" dirty="0"/>
                <a:t>메시지 처리 </a:t>
              </a:r>
              <a:r>
                <a:rPr lang="en-US" altLang="ko-KR" sz="1400" dirty="0"/>
                <a:t>: RabbitMQ</a:t>
              </a:r>
            </a:p>
            <a:p>
              <a:r>
                <a:rPr lang="ko-KR" altLang="en-US" sz="1400" dirty="0"/>
                <a:t>데이터 베이스 </a:t>
              </a:r>
              <a:r>
                <a:rPr lang="en-US" altLang="ko-KR" sz="1400" dirty="0"/>
                <a:t>: PostgreSQL</a:t>
              </a:r>
            </a:p>
            <a:p>
              <a:r>
                <a:rPr lang="en-US" altLang="ko-KR" sz="1400" dirty="0"/>
                <a:t>GW/AP : </a:t>
              </a:r>
              <a:r>
                <a:rPr lang="ko-KR" altLang="en-US" sz="1400" dirty="0"/>
                <a:t>데이터 수집 및 처리</a:t>
              </a:r>
              <a:endParaRPr lang="en-US" altLang="ko-KR" sz="1400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EBBCDBF-909A-3065-9C29-828848C62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18" y="1932459"/>
              <a:ext cx="952500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871DB55-5CD8-60CF-05A6-32AE3DAB6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98" y="3182094"/>
              <a:ext cx="619125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0718" y="1283390"/>
              <a:ext cx="11560838" cy="48748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87ED2EF-9C72-02BB-8C24-54C094CA0AFF}"/>
                </a:ext>
              </a:extLst>
            </p:cNvPr>
            <p:cNvGrpSpPr/>
            <p:nvPr/>
          </p:nvGrpSpPr>
          <p:grpSpPr>
            <a:xfrm>
              <a:off x="1402671" y="1529497"/>
              <a:ext cx="2921029" cy="3178206"/>
              <a:chOff x="1402671" y="1660125"/>
              <a:chExt cx="2921029" cy="317820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EDD131-AA95-9E4A-9844-EC6B5320AC8A}"/>
                  </a:ext>
                </a:extLst>
              </p:cNvPr>
              <p:cNvSpPr/>
              <p:nvPr/>
            </p:nvSpPr>
            <p:spPr>
              <a:xfrm>
                <a:off x="1402671" y="1660125"/>
                <a:ext cx="2921029" cy="31782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GW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D4DE197-D6C4-822F-A4C6-C08C21E8558C}"/>
                  </a:ext>
                </a:extLst>
              </p:cNvPr>
              <p:cNvGrpSpPr/>
              <p:nvPr/>
            </p:nvGrpSpPr>
            <p:grpSpPr>
              <a:xfrm>
                <a:off x="1500326" y="2090256"/>
                <a:ext cx="2725718" cy="2677485"/>
                <a:chOff x="1500326" y="2090256"/>
                <a:chExt cx="2725718" cy="267748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5C40B563-95FC-75F3-8D10-F245C238CA77}"/>
                    </a:ext>
                  </a:extLst>
                </p:cNvPr>
                <p:cNvSpPr/>
                <p:nvPr/>
              </p:nvSpPr>
              <p:spPr>
                <a:xfrm>
                  <a:off x="1500326" y="2090256"/>
                  <a:ext cx="2725718" cy="26774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651479-6479-6173-BE3F-BBB67812639B}"/>
                    </a:ext>
                  </a:extLst>
                </p:cNvPr>
                <p:cNvSpPr txBox="1"/>
                <p:nvPr/>
              </p:nvSpPr>
              <p:spPr>
                <a:xfrm>
                  <a:off x="2091976" y="2349909"/>
                  <a:ext cx="159737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highlight>
                        <a:srgbClr val="FFFFFF"/>
                      </a:highlight>
                      <a:latin typeface="-apple-system"/>
                    </a:rPr>
                    <a:t>Telegraf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95C0DC-4966-CB8F-30DF-713DF305EE0B}"/>
                    </a:ext>
                  </a:extLst>
                </p:cNvPr>
                <p:cNvSpPr txBox="1"/>
                <p:nvPr/>
              </p:nvSpPr>
              <p:spPr>
                <a:xfrm>
                  <a:off x="2091976" y="3116062"/>
                  <a:ext cx="159737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rgbClr val="1F2328"/>
                      </a:solidFill>
                      <a:highlight>
                        <a:srgbClr val="FFFFFF"/>
                      </a:highlight>
                      <a:latin typeface="-apple-system"/>
                    </a:rPr>
                    <a:t>Spring boot</a:t>
                  </a:r>
                  <a:endPara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endParaRPr>
                </a:p>
              </p:txBody>
            </p: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B02F39B-35DD-D1C6-809D-0FE016822DD7}"/>
                </a:ext>
              </a:extLst>
            </p:cNvPr>
            <p:cNvGrpSpPr/>
            <p:nvPr/>
          </p:nvGrpSpPr>
          <p:grpSpPr>
            <a:xfrm>
              <a:off x="4872492" y="1520617"/>
              <a:ext cx="3053919" cy="3178207"/>
              <a:chOff x="4872492" y="1651245"/>
              <a:chExt cx="3053919" cy="317820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74ED59F-D1F9-E2ED-9825-70ED67AD8E68}"/>
                  </a:ext>
                </a:extLst>
              </p:cNvPr>
              <p:cNvSpPr/>
              <p:nvPr/>
            </p:nvSpPr>
            <p:spPr>
              <a:xfrm>
                <a:off x="4872492" y="1651245"/>
                <a:ext cx="3053919" cy="317820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AP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018C539-A721-0460-7877-A2CF6EB3EFFA}"/>
                  </a:ext>
                </a:extLst>
              </p:cNvPr>
              <p:cNvGrpSpPr/>
              <p:nvPr/>
            </p:nvGrpSpPr>
            <p:grpSpPr>
              <a:xfrm>
                <a:off x="4981993" y="2081378"/>
                <a:ext cx="2848111" cy="2677485"/>
                <a:chOff x="4981993" y="2081378"/>
                <a:chExt cx="2848111" cy="2677485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F060F64-84B7-2EBE-EAC3-1496A7AA5A01}"/>
                    </a:ext>
                  </a:extLst>
                </p:cNvPr>
                <p:cNvSpPr/>
                <p:nvPr/>
              </p:nvSpPr>
              <p:spPr>
                <a:xfrm>
                  <a:off x="4981993" y="2081378"/>
                  <a:ext cx="2848111" cy="26774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BCE8C8-9BE4-388B-8C26-94C57E882673}"/>
                    </a:ext>
                  </a:extLst>
                </p:cNvPr>
                <p:cNvSpPr txBox="1"/>
                <p:nvPr/>
              </p:nvSpPr>
              <p:spPr>
                <a:xfrm>
                  <a:off x="5552388" y="2349908"/>
                  <a:ext cx="1527142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highlight>
                        <a:srgbClr val="FFFFFF"/>
                      </a:highlight>
                      <a:latin typeface="-apple-system"/>
                    </a:rPr>
                    <a:t>Spring boot</a:t>
                  </a:r>
                </a:p>
              </p:txBody>
            </p: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B81662-6A5D-381C-F98C-26C6EE9AD2DE}"/>
                </a:ext>
              </a:extLst>
            </p:cNvPr>
            <p:cNvGrpSpPr/>
            <p:nvPr/>
          </p:nvGrpSpPr>
          <p:grpSpPr>
            <a:xfrm>
              <a:off x="2352326" y="4078929"/>
              <a:ext cx="4500961" cy="369332"/>
              <a:chOff x="2352326" y="4209557"/>
              <a:chExt cx="4500961" cy="369332"/>
            </a:xfrm>
          </p:grpSpPr>
          <p:sp>
            <p:nvSpPr>
              <p:cNvPr id="28" name="원통형 27">
                <a:extLst>
                  <a:ext uri="{FF2B5EF4-FFF2-40B4-BE49-F238E27FC236}">
                    <a16:creationId xmlns:a16="http://schemas.microsoft.com/office/drawing/2014/main" id="{7B97C2E4-AF14-2509-4775-2089F53F51C7}"/>
                  </a:ext>
                </a:extLst>
              </p:cNvPr>
              <p:cNvSpPr/>
              <p:nvPr/>
            </p:nvSpPr>
            <p:spPr>
              <a:xfrm rot="5400000">
                <a:off x="4436855" y="2144639"/>
                <a:ext cx="331904" cy="4500961"/>
              </a:xfrm>
              <a:prstGeom prst="ca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56A18F-7EB9-A229-8AC3-F8CBD86D0448}"/>
                  </a:ext>
                </a:extLst>
              </p:cNvPr>
              <p:cNvSpPr txBox="1"/>
              <p:nvPr/>
            </p:nvSpPr>
            <p:spPr>
              <a:xfrm>
                <a:off x="3689354" y="4209557"/>
                <a:ext cx="2570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b="1" i="0" dirty="0">
                    <a:solidFill>
                      <a:srgbClr val="1F2328"/>
                    </a:solidFill>
                    <a:effectLst/>
                    <a:latin typeface="-apple-system"/>
                  </a:rPr>
                  <a:t>RabbitMQ/KAFKA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FA4B18B-6724-0556-3DC6-AF2EEFD9C4F6}"/>
                </a:ext>
              </a:extLst>
            </p:cNvPr>
            <p:cNvGrpSpPr/>
            <p:nvPr/>
          </p:nvGrpSpPr>
          <p:grpSpPr>
            <a:xfrm>
              <a:off x="8682361" y="1529497"/>
              <a:ext cx="2433245" cy="3178206"/>
              <a:chOff x="8682361" y="1660125"/>
              <a:chExt cx="2433245" cy="317820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AA1814-7F57-565A-B438-1FEB8ACAB9EE}"/>
                  </a:ext>
                </a:extLst>
              </p:cNvPr>
              <p:cNvSpPr/>
              <p:nvPr/>
            </p:nvSpPr>
            <p:spPr>
              <a:xfrm>
                <a:off x="8682361" y="1660125"/>
                <a:ext cx="2433245" cy="317820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UI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9C906E3-88F9-349D-011E-F1534DE2704A}"/>
                  </a:ext>
                </a:extLst>
              </p:cNvPr>
              <p:cNvGrpSpPr/>
              <p:nvPr/>
            </p:nvGrpSpPr>
            <p:grpSpPr>
              <a:xfrm>
                <a:off x="8787818" y="2090256"/>
                <a:ext cx="2224884" cy="2677485"/>
                <a:chOff x="8787818" y="2090256"/>
                <a:chExt cx="2224884" cy="267748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8658115-32BA-8AE1-BD63-486083E5FA9C}"/>
                    </a:ext>
                  </a:extLst>
                </p:cNvPr>
                <p:cNvSpPr/>
                <p:nvPr/>
              </p:nvSpPr>
              <p:spPr>
                <a:xfrm>
                  <a:off x="8787818" y="2090256"/>
                  <a:ext cx="2224884" cy="267748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EF5A687F-BB17-42F2-60C4-CE73081A1FCF}"/>
                    </a:ext>
                  </a:extLst>
                </p:cNvPr>
                <p:cNvSpPr txBox="1"/>
                <p:nvPr/>
              </p:nvSpPr>
              <p:spPr>
                <a:xfrm>
                  <a:off x="9191134" y="2349908"/>
                  <a:ext cx="133860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highlight>
                        <a:srgbClr val="FFFFFF"/>
                      </a:highlight>
                      <a:latin typeface="-apple-system"/>
                    </a:rPr>
                    <a:t>Grafana</a:t>
                  </a:r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C917F23-01D8-4F5E-3352-2F177FA6C4C5}"/>
                </a:ext>
              </a:extLst>
            </p:cNvPr>
            <p:cNvGrpSpPr/>
            <p:nvPr/>
          </p:nvGrpSpPr>
          <p:grpSpPr>
            <a:xfrm>
              <a:off x="4872491" y="4778724"/>
              <a:ext cx="4933981" cy="1091953"/>
              <a:chOff x="4872491" y="4909352"/>
              <a:chExt cx="4933981" cy="109195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0160DA1-4B53-4770-916F-651CEDC83048}"/>
                  </a:ext>
                </a:extLst>
              </p:cNvPr>
              <p:cNvSpPr/>
              <p:nvPr/>
            </p:nvSpPr>
            <p:spPr>
              <a:xfrm>
                <a:off x="4872491" y="4909352"/>
                <a:ext cx="4933981" cy="109195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F364620-EC91-C98A-7719-6A267EF70683}"/>
                  </a:ext>
                </a:extLst>
              </p:cNvPr>
              <p:cNvGrpSpPr/>
              <p:nvPr/>
            </p:nvGrpSpPr>
            <p:grpSpPr>
              <a:xfrm>
                <a:off x="5715532" y="4999734"/>
                <a:ext cx="3737904" cy="912796"/>
                <a:chOff x="5715532" y="4999734"/>
                <a:chExt cx="3737904" cy="91279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573DCC8-5EA5-4BBC-B4DC-6C5FAFB76884}"/>
                    </a:ext>
                  </a:extLst>
                </p:cNvPr>
                <p:cNvSpPr/>
                <p:nvPr/>
              </p:nvSpPr>
              <p:spPr>
                <a:xfrm>
                  <a:off x="5715532" y="4999734"/>
                  <a:ext cx="3737904" cy="91279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3DC9F621-0BDE-DA46-0B1E-0365435D71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48031" y="5031685"/>
                  <a:ext cx="938208" cy="5429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EFD30D7A-43FF-31D6-E41B-3C9A12BF0D89}"/>
                    </a:ext>
                  </a:extLst>
                </p:cNvPr>
                <p:cNvSpPr txBox="1"/>
                <p:nvPr/>
              </p:nvSpPr>
              <p:spPr>
                <a:xfrm>
                  <a:off x="6399450" y="5498108"/>
                  <a:ext cx="27916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highlight>
                        <a:srgbClr val="FFFFFF"/>
                      </a:highlight>
                      <a:latin typeface="-apple-system"/>
                    </a:rPr>
                    <a:t>Oracle/Tibero/PostgreSQL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114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689093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3) Grafana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28DE276-D4C5-1BCD-8A6F-2E13DFB99282}"/>
              </a:ext>
            </a:extLst>
          </p:cNvPr>
          <p:cNvGrpSpPr/>
          <p:nvPr/>
        </p:nvGrpSpPr>
        <p:grpSpPr>
          <a:xfrm>
            <a:off x="310718" y="1231642"/>
            <a:ext cx="11560838" cy="4769664"/>
            <a:chOff x="310718" y="1231642"/>
            <a:chExt cx="11560838" cy="476966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0718" y="1231642"/>
              <a:ext cx="11560838" cy="47696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BEF0BF-B8CC-5D1B-AADC-8F088BA67804}"/>
                </a:ext>
              </a:extLst>
            </p:cNvPr>
            <p:cNvGrpSpPr/>
            <p:nvPr/>
          </p:nvGrpSpPr>
          <p:grpSpPr>
            <a:xfrm>
              <a:off x="3721357" y="1434260"/>
              <a:ext cx="4933981" cy="4220089"/>
              <a:chOff x="4349234" y="1784593"/>
              <a:chExt cx="4933981" cy="422008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F71C193-0EF6-1EDC-72AA-5F9251C1EFF4}"/>
                  </a:ext>
                </a:extLst>
              </p:cNvPr>
              <p:cNvGrpSpPr/>
              <p:nvPr/>
            </p:nvGrpSpPr>
            <p:grpSpPr>
              <a:xfrm>
                <a:off x="5872602" y="1784593"/>
                <a:ext cx="2433245" cy="3053738"/>
                <a:chOff x="7505960" y="1784593"/>
                <a:chExt cx="2433245" cy="3053738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3DE667A-7905-4868-9D86-4C98A8986FC7}"/>
                    </a:ext>
                  </a:extLst>
                </p:cNvPr>
                <p:cNvSpPr/>
                <p:nvPr/>
              </p:nvSpPr>
              <p:spPr>
                <a:xfrm>
                  <a:off x="7505960" y="1784593"/>
                  <a:ext cx="2433245" cy="3053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b="1" dirty="0">
                      <a:solidFill>
                        <a:schemeClr val="tx1"/>
                      </a:solidFill>
                    </a:rPr>
                    <a:t>UI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B9B21FEB-904E-52AE-8DCC-D32EF3E839E5}"/>
                    </a:ext>
                  </a:extLst>
                </p:cNvPr>
                <p:cNvGrpSpPr/>
                <p:nvPr/>
              </p:nvGrpSpPr>
              <p:grpSpPr>
                <a:xfrm>
                  <a:off x="7611417" y="2197879"/>
                  <a:ext cx="2224884" cy="2572627"/>
                  <a:chOff x="7611417" y="2197879"/>
                  <a:chExt cx="2224884" cy="2572627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DBB2A857-C380-35C9-7E7D-2CC217A349B7}"/>
                      </a:ext>
                    </a:extLst>
                  </p:cNvPr>
                  <p:cNvSpPr/>
                  <p:nvPr/>
                </p:nvSpPr>
                <p:spPr>
                  <a:xfrm>
                    <a:off x="7611417" y="2197879"/>
                    <a:ext cx="2224884" cy="257262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FEE8C03-E068-2E12-BFDA-0124931C39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94587" y="2942130"/>
                    <a:ext cx="126049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b="1" i="0" dirty="0">
                        <a:solidFill>
                          <a:srgbClr val="1F2328"/>
                        </a:solidFill>
                        <a:effectLst/>
                        <a:highlight>
                          <a:srgbClr val="FFFFFF"/>
                        </a:highlight>
                        <a:latin typeface="-apple-system"/>
                      </a:rPr>
                      <a:t>Grafana</a:t>
                    </a:r>
                  </a:p>
                </p:txBody>
              </p:sp>
            </p:grp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7F69705-5960-6BA2-A7AA-59F866D841DE}"/>
                  </a:ext>
                </a:extLst>
              </p:cNvPr>
              <p:cNvGrpSpPr/>
              <p:nvPr/>
            </p:nvGrpSpPr>
            <p:grpSpPr>
              <a:xfrm>
                <a:off x="4349234" y="4912729"/>
                <a:ext cx="4933981" cy="1091953"/>
                <a:chOff x="4872491" y="4909352"/>
                <a:chExt cx="4933981" cy="109195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4B919EA-AB83-3CF5-FA0A-BFB31881606D}"/>
                    </a:ext>
                  </a:extLst>
                </p:cNvPr>
                <p:cNvSpPr/>
                <p:nvPr/>
              </p:nvSpPr>
              <p:spPr>
                <a:xfrm>
                  <a:off x="4872491" y="4909352"/>
                  <a:ext cx="4933981" cy="109195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b="1" dirty="0">
                      <a:solidFill>
                        <a:schemeClr val="tx1"/>
                      </a:solidFill>
                    </a:rPr>
                    <a:t>DB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0184BB0-B528-1949-0D6C-19B782219A90}"/>
                    </a:ext>
                  </a:extLst>
                </p:cNvPr>
                <p:cNvGrpSpPr/>
                <p:nvPr/>
              </p:nvGrpSpPr>
              <p:grpSpPr>
                <a:xfrm>
                  <a:off x="5715532" y="4999734"/>
                  <a:ext cx="3737904" cy="912796"/>
                  <a:chOff x="5715532" y="4999734"/>
                  <a:chExt cx="3737904" cy="912796"/>
                </a:xfrm>
              </p:grpSpPr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5BA82F57-9CD1-86A8-459D-E19EBF8E5901}"/>
                      </a:ext>
                    </a:extLst>
                  </p:cNvPr>
                  <p:cNvSpPr/>
                  <p:nvPr/>
                </p:nvSpPr>
                <p:spPr>
                  <a:xfrm>
                    <a:off x="5715532" y="4999734"/>
                    <a:ext cx="3737904" cy="91279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pic>
                <p:nvPicPr>
                  <p:cNvPr id="12" name="Picture 6">
                    <a:extLst>
                      <a:ext uri="{FF2B5EF4-FFF2-40B4-BE49-F238E27FC236}">
                        <a16:creationId xmlns:a16="http://schemas.microsoft.com/office/drawing/2014/main" id="{6DFCDEB5-307C-5A9B-23F3-6F9D6CB9B3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48031" y="5031685"/>
                    <a:ext cx="938208" cy="5429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315C94F-0B0D-78F3-EDF7-CC98869494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9450" y="5498108"/>
                    <a:ext cx="27386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ko-KR" b="1" i="0" dirty="0">
                        <a:solidFill>
                          <a:srgbClr val="1F2328"/>
                        </a:solidFill>
                        <a:effectLst/>
                        <a:highlight>
                          <a:srgbClr val="FFFFFF"/>
                        </a:highlight>
                        <a:latin typeface="-apple-system"/>
                      </a:rPr>
                      <a:t>Oracle/Tibero/PostgreSQL</a:t>
                    </a:r>
                  </a:p>
                </p:txBody>
              </p:sp>
            </p:grp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64705FBC-4FB7-358B-7B54-45FE4CAD4FCF}"/>
                  </a:ext>
                </a:extLst>
              </p:cNvPr>
              <p:cNvCxnSpPr>
                <a:cxnSpLocks/>
                <a:stCxn id="12" idx="0"/>
                <a:endCxn id="17" idx="2"/>
              </p:cNvCxnSpPr>
              <p:nvPr/>
            </p:nvCxnSpPr>
            <p:spPr>
              <a:xfrm flipH="1" flipV="1">
                <a:off x="7191478" y="3311462"/>
                <a:ext cx="2400" cy="17236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208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interface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54184-7D00-2C93-A0E1-743F6DBC3597}"/>
              </a:ext>
            </a:extLst>
          </p:cNvPr>
          <p:cNvSpPr txBox="1"/>
          <p:nvPr/>
        </p:nvSpPr>
        <p:spPr>
          <a:xfrm>
            <a:off x="887812" y="3902823"/>
            <a:ext cx="3466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DISTINCT if_name </a:t>
            </a:r>
          </a:p>
          <a:p>
            <a:r>
              <a:rPr lang="en-US" altLang="ko-KR" sz="2000" b="1" dirty="0"/>
              <a:t>FROM if_index </a:t>
            </a:r>
          </a:p>
          <a:p>
            <a:r>
              <a:rPr lang="en-US" altLang="ko-KR" sz="2000" b="1" dirty="0"/>
              <a:t>ORDER BY if_name</a:t>
            </a:r>
            <a:endParaRPr lang="ko-KR" alt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D98B4F-4021-CD74-C7AE-51F05188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9" y="1412139"/>
            <a:ext cx="4379666" cy="2161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9BC2B90-9B89-CE24-8D82-26930B16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811" y="1412140"/>
            <a:ext cx="5867776" cy="46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5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0C1A71-51EA-8F82-9662-D376BACD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59" y="1440735"/>
            <a:ext cx="9526555" cy="45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47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AP data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0B8B65-3DB5-4361-562B-B8CEBE5F105C}"/>
              </a:ext>
            </a:extLst>
          </p:cNvPr>
          <p:cNvGrpSpPr/>
          <p:nvPr/>
        </p:nvGrpSpPr>
        <p:grpSpPr>
          <a:xfrm>
            <a:off x="310718" y="1222064"/>
            <a:ext cx="11560838" cy="5007321"/>
            <a:chOff x="310718" y="1222064"/>
            <a:chExt cx="11560838" cy="5007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0718" y="1222064"/>
              <a:ext cx="11560838" cy="50073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5FE1154-14F7-C264-AD73-9B334659B013}"/>
                </a:ext>
              </a:extLst>
            </p:cNvPr>
            <p:cNvGrpSpPr/>
            <p:nvPr/>
          </p:nvGrpSpPr>
          <p:grpSpPr>
            <a:xfrm>
              <a:off x="833337" y="1539275"/>
              <a:ext cx="10515600" cy="4372898"/>
              <a:chOff x="833337" y="1481326"/>
              <a:chExt cx="10515600" cy="437289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0057709-5039-CE75-BB54-A85AEB926F23}"/>
                  </a:ext>
                </a:extLst>
              </p:cNvPr>
              <p:cNvGrpSpPr/>
              <p:nvPr/>
            </p:nvGrpSpPr>
            <p:grpSpPr>
              <a:xfrm>
                <a:off x="2087616" y="4697154"/>
                <a:ext cx="1918217" cy="1157070"/>
                <a:chOff x="2002216" y="4697154"/>
                <a:chExt cx="1918217" cy="1157070"/>
              </a:xfrm>
            </p:grpSpPr>
            <p:sp>
              <p:nvSpPr>
                <p:cNvPr id="9" name="화살표: 위쪽 8">
                  <a:extLst>
                    <a:ext uri="{FF2B5EF4-FFF2-40B4-BE49-F238E27FC236}">
                      <a16:creationId xmlns:a16="http://schemas.microsoft.com/office/drawing/2014/main" id="{236AC714-7B39-68EB-2B24-67C1ACD5EF65}"/>
                    </a:ext>
                  </a:extLst>
                </p:cNvPr>
                <p:cNvSpPr/>
                <p:nvPr/>
              </p:nvSpPr>
              <p:spPr>
                <a:xfrm>
                  <a:off x="2648750" y="4697154"/>
                  <a:ext cx="625151" cy="589438"/>
                </a:xfrm>
                <a:prstGeom prst="up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0F96E5-4028-F71E-DBA5-44F0BD6861BC}"/>
                    </a:ext>
                  </a:extLst>
                </p:cNvPr>
                <p:cNvSpPr txBox="1"/>
                <p:nvPr/>
              </p:nvSpPr>
              <p:spPr>
                <a:xfrm>
                  <a:off x="2002216" y="5484892"/>
                  <a:ext cx="19182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Total traffic </a:t>
                  </a:r>
                  <a:r>
                    <a:rPr lang="ko-KR" altLang="en-US" dirty="0"/>
                    <a:t>정보</a:t>
                  </a: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6017C6B-A763-451E-4766-B160D503F913}"/>
                  </a:ext>
                </a:extLst>
              </p:cNvPr>
              <p:cNvGrpSpPr/>
              <p:nvPr/>
            </p:nvGrpSpPr>
            <p:grpSpPr>
              <a:xfrm>
                <a:off x="5352473" y="4697154"/>
                <a:ext cx="2144754" cy="1157070"/>
                <a:chOff x="5124161" y="4697154"/>
                <a:chExt cx="2144754" cy="1157070"/>
              </a:xfrm>
            </p:grpSpPr>
            <p:sp>
              <p:nvSpPr>
                <p:cNvPr id="11" name="화살표: 위쪽 10">
                  <a:extLst>
                    <a:ext uri="{FF2B5EF4-FFF2-40B4-BE49-F238E27FC236}">
                      <a16:creationId xmlns:a16="http://schemas.microsoft.com/office/drawing/2014/main" id="{368B42DC-9E66-236A-51CC-AF30CBF1869C}"/>
                    </a:ext>
                  </a:extLst>
                </p:cNvPr>
                <p:cNvSpPr/>
                <p:nvPr/>
              </p:nvSpPr>
              <p:spPr>
                <a:xfrm>
                  <a:off x="5883959" y="4697154"/>
                  <a:ext cx="625151" cy="589438"/>
                </a:xfrm>
                <a:prstGeom prst="up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2BA3EDD-DF96-0668-AEC1-1B3C6CC1F4D4}"/>
                    </a:ext>
                  </a:extLst>
                </p:cNvPr>
                <p:cNvSpPr txBox="1"/>
                <p:nvPr/>
              </p:nvSpPr>
              <p:spPr>
                <a:xfrm>
                  <a:off x="5124161" y="5484892"/>
                  <a:ext cx="2144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Interface</a:t>
                  </a:r>
                  <a:r>
                    <a:rPr lang="ko-KR" altLang="en-US" dirty="0"/>
                    <a:t>의 </a:t>
                  </a:r>
                  <a:r>
                    <a:rPr lang="en-US" altLang="ko-KR" dirty="0"/>
                    <a:t>IP </a:t>
                  </a:r>
                  <a:r>
                    <a:rPr lang="ko-KR" altLang="en-US" dirty="0"/>
                    <a:t>정보</a:t>
                  </a: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30FC56B-CAF2-F4F1-2A8C-96AEE382FA82}"/>
                  </a:ext>
                </a:extLst>
              </p:cNvPr>
              <p:cNvGrpSpPr/>
              <p:nvPr/>
            </p:nvGrpSpPr>
            <p:grpSpPr>
              <a:xfrm>
                <a:off x="8388803" y="4697154"/>
                <a:ext cx="2412455" cy="1157070"/>
                <a:chOff x="8057732" y="4697154"/>
                <a:chExt cx="2412455" cy="1157070"/>
              </a:xfrm>
            </p:grpSpPr>
            <p:sp>
              <p:nvSpPr>
                <p:cNvPr id="12" name="화살표: 위쪽 11">
                  <a:extLst>
                    <a:ext uri="{FF2B5EF4-FFF2-40B4-BE49-F238E27FC236}">
                      <a16:creationId xmlns:a16="http://schemas.microsoft.com/office/drawing/2014/main" id="{6234FA4F-3F58-67E2-E7AB-87DBA5718DC1}"/>
                    </a:ext>
                  </a:extLst>
                </p:cNvPr>
                <p:cNvSpPr/>
                <p:nvPr/>
              </p:nvSpPr>
              <p:spPr>
                <a:xfrm>
                  <a:off x="8951381" y="4697154"/>
                  <a:ext cx="625151" cy="589438"/>
                </a:xfrm>
                <a:prstGeom prst="up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24E04E-D10D-825F-8B6F-FE4A5E34796A}"/>
                    </a:ext>
                  </a:extLst>
                </p:cNvPr>
                <p:cNvSpPr txBox="1"/>
                <p:nvPr/>
              </p:nvSpPr>
              <p:spPr>
                <a:xfrm>
                  <a:off x="8057732" y="5484892"/>
                  <a:ext cx="24124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Interface</a:t>
                  </a:r>
                  <a:r>
                    <a:rPr lang="ko-KR" altLang="en-US" dirty="0"/>
                    <a:t> 활성화 정보</a:t>
                  </a:r>
                </a:p>
              </p:txBody>
            </p:sp>
          </p:grp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C9FF3B91-B475-2C59-8DB4-12A309B2B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3337" y="1481326"/>
                <a:ext cx="10515600" cy="30403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849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syslog 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06B74C-EE1F-E159-A127-FC42B216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7" y="1918395"/>
            <a:ext cx="11253180" cy="361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7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syslog data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046B52-B6A2-C557-0670-06C4B98CD7F7}"/>
              </a:ext>
            </a:extLst>
          </p:cNvPr>
          <p:cNvGrpSpPr/>
          <p:nvPr/>
        </p:nvGrpSpPr>
        <p:grpSpPr>
          <a:xfrm>
            <a:off x="310718" y="1222064"/>
            <a:ext cx="11560838" cy="5007321"/>
            <a:chOff x="310718" y="1222064"/>
            <a:chExt cx="11560838" cy="5007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0718" y="1222064"/>
              <a:ext cx="11560838" cy="50073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B35AE93-1CEF-AFD3-65D0-F273E527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098" y="1575922"/>
              <a:ext cx="6020119" cy="3289942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AB5963D-3F85-55D2-6925-C09641D60F5C}"/>
                </a:ext>
              </a:extLst>
            </p:cNvPr>
            <p:cNvGrpSpPr/>
            <p:nvPr/>
          </p:nvGrpSpPr>
          <p:grpSpPr>
            <a:xfrm>
              <a:off x="2841282" y="5039835"/>
              <a:ext cx="1189749" cy="816324"/>
              <a:chOff x="2841282" y="5039835"/>
              <a:chExt cx="1189749" cy="816324"/>
            </a:xfrm>
          </p:grpSpPr>
          <p:sp>
            <p:nvSpPr>
              <p:cNvPr id="3" name="화살표: 위쪽 2">
                <a:extLst>
                  <a:ext uri="{FF2B5EF4-FFF2-40B4-BE49-F238E27FC236}">
                    <a16:creationId xmlns:a16="http://schemas.microsoft.com/office/drawing/2014/main" id="{9119FC1A-7FC9-A349-F993-5B4B2E012724}"/>
                  </a:ext>
                </a:extLst>
              </p:cNvPr>
              <p:cNvSpPr/>
              <p:nvPr/>
            </p:nvSpPr>
            <p:spPr>
              <a:xfrm>
                <a:off x="2905068" y="5039835"/>
                <a:ext cx="1062178" cy="416214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F1A33C-BAE6-554A-19C6-1A22405C8389}"/>
                  </a:ext>
                </a:extLst>
              </p:cNvPr>
              <p:cNvSpPr txBox="1"/>
              <p:nvPr/>
            </p:nvSpPr>
            <p:spPr>
              <a:xfrm>
                <a:off x="2841282" y="5486827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시간 선택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450D992-974B-A58C-0D2E-AA7F56D92D98}"/>
                </a:ext>
              </a:extLst>
            </p:cNvPr>
            <p:cNvGrpSpPr/>
            <p:nvPr/>
          </p:nvGrpSpPr>
          <p:grpSpPr>
            <a:xfrm>
              <a:off x="7940716" y="5039835"/>
              <a:ext cx="2820003" cy="816324"/>
              <a:chOff x="7751905" y="5039835"/>
              <a:chExt cx="2820003" cy="816324"/>
            </a:xfrm>
          </p:grpSpPr>
          <p:sp>
            <p:nvSpPr>
              <p:cNvPr id="8" name="화살표: 위쪽 7">
                <a:extLst>
                  <a:ext uri="{FF2B5EF4-FFF2-40B4-BE49-F238E27FC236}">
                    <a16:creationId xmlns:a16="http://schemas.microsoft.com/office/drawing/2014/main" id="{6A2C9C0D-007B-DC78-F0EA-4DA1BDDA5F52}"/>
                  </a:ext>
                </a:extLst>
              </p:cNvPr>
              <p:cNvSpPr/>
              <p:nvPr/>
            </p:nvSpPr>
            <p:spPr>
              <a:xfrm>
                <a:off x="8630816" y="5039835"/>
                <a:ext cx="1062178" cy="416214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1F6F30-00BE-42B4-72A1-ED008952F1FF}"/>
                  </a:ext>
                </a:extLst>
              </p:cNvPr>
              <p:cNvSpPr txBox="1"/>
              <p:nvPr/>
            </p:nvSpPr>
            <p:spPr>
              <a:xfrm>
                <a:off x="7751905" y="5486827"/>
                <a:ext cx="282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로그의 개수 및 레벨 선택</a:t>
                </a:r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DF9B165-BE45-9741-F924-5CC2838A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6829" y="2293722"/>
              <a:ext cx="5189074" cy="2572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574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Alerting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EDBD2E-D31F-C878-551D-90D4FC990609}"/>
              </a:ext>
            </a:extLst>
          </p:cNvPr>
          <p:cNvGrpSpPr/>
          <p:nvPr/>
        </p:nvGrpSpPr>
        <p:grpSpPr>
          <a:xfrm>
            <a:off x="1461248" y="5434849"/>
            <a:ext cx="8745279" cy="648096"/>
            <a:chOff x="1974431" y="5697997"/>
            <a:chExt cx="8745279" cy="648096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9119FC1A-7FC9-A349-F993-5B4B2E012724}"/>
                </a:ext>
              </a:extLst>
            </p:cNvPr>
            <p:cNvSpPr/>
            <p:nvPr/>
          </p:nvSpPr>
          <p:spPr>
            <a:xfrm rot="5400000">
              <a:off x="2129524" y="5542904"/>
              <a:ext cx="365276" cy="675461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1A33C-BAE6-554A-19C6-1A22405C8389}"/>
                </a:ext>
              </a:extLst>
            </p:cNvPr>
            <p:cNvSpPr txBox="1"/>
            <p:nvPr/>
          </p:nvSpPr>
          <p:spPr>
            <a:xfrm>
              <a:off x="2740410" y="5699762"/>
              <a:ext cx="7979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Alerting </a:t>
              </a:r>
              <a:r>
                <a:rPr lang="ko-KR" altLang="en-US" dirty="0"/>
                <a:t>조건</a:t>
              </a:r>
              <a:r>
                <a:rPr lang="en-US" altLang="ko-KR" dirty="0"/>
                <a:t>(admin_status: </a:t>
              </a:r>
              <a:r>
                <a:rPr lang="ko-KR" altLang="en-US" dirty="0"/>
                <a:t>관리자 설정</a:t>
              </a:r>
              <a:r>
                <a:rPr lang="en-US" altLang="ko-KR" dirty="0"/>
                <a:t>, oper_status: </a:t>
              </a:r>
              <a:r>
                <a:rPr lang="ko-KR" altLang="en-US" dirty="0"/>
                <a:t>실제 활성화 상태</a:t>
              </a:r>
              <a:r>
                <a:rPr lang="en-US" altLang="ko-KR" dirty="0"/>
                <a:t>)</a:t>
              </a:r>
              <a:r>
                <a:rPr lang="ko-KR" altLang="en-US" dirty="0"/>
                <a:t>에 </a:t>
              </a:r>
              <a:endParaRPr lang="en-US" altLang="ko-KR" dirty="0"/>
            </a:p>
            <a:p>
              <a:r>
                <a:rPr lang="ko-KR" altLang="en-US" dirty="0"/>
                <a:t>따라 ２</a:t>
              </a:r>
              <a:r>
                <a:rPr lang="en-US" altLang="ko-KR" dirty="0"/>
                <a:t>(error) </a:t>
              </a:r>
              <a:r>
                <a:rPr lang="ko-KR" altLang="en-US" dirty="0"/>
                <a:t>또는 </a:t>
              </a:r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89BFD25-F8EB-6F1E-A491-E90C2C7B6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2" b="4739"/>
          <a:stretch/>
        </p:blipFill>
        <p:spPr>
          <a:xfrm>
            <a:off x="1669982" y="1474237"/>
            <a:ext cx="8842310" cy="36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86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Alerting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EDBD2E-D31F-C878-551D-90D4FC990609}"/>
              </a:ext>
            </a:extLst>
          </p:cNvPr>
          <p:cNvGrpSpPr/>
          <p:nvPr/>
        </p:nvGrpSpPr>
        <p:grpSpPr>
          <a:xfrm>
            <a:off x="1461248" y="5445861"/>
            <a:ext cx="9433757" cy="371097"/>
            <a:chOff x="1974431" y="5697997"/>
            <a:chExt cx="9433757" cy="371097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9119FC1A-7FC9-A349-F993-5B4B2E012724}"/>
                </a:ext>
              </a:extLst>
            </p:cNvPr>
            <p:cNvSpPr/>
            <p:nvPr/>
          </p:nvSpPr>
          <p:spPr>
            <a:xfrm rot="5400000">
              <a:off x="2129524" y="5542904"/>
              <a:ext cx="365276" cy="675461"/>
            </a:xfrm>
            <a:prstGeom prst="up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1A33C-BAE6-554A-19C6-1A22405C8389}"/>
                </a:ext>
              </a:extLst>
            </p:cNvPr>
            <p:cNvSpPr txBox="1"/>
            <p:nvPr/>
          </p:nvSpPr>
          <p:spPr>
            <a:xfrm>
              <a:off x="2649893" y="5699762"/>
              <a:ext cx="875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위의</a:t>
              </a:r>
              <a:r>
                <a:rPr lang="en-US" altLang="ko-KR" dirty="0"/>
                <a:t> A</a:t>
              </a:r>
              <a:r>
                <a:rPr lang="ko-KR" altLang="en-US" dirty="0"/>
                <a:t>에서 발생한 값으로 </a:t>
              </a:r>
              <a:r>
                <a:rPr lang="en-US" altLang="ko-KR" dirty="0"/>
                <a:t>threshold</a:t>
              </a:r>
              <a:r>
                <a:rPr lang="ko-KR" altLang="en-US" dirty="0"/>
                <a:t>를 </a:t>
              </a:r>
              <a:r>
                <a:rPr lang="en-US" altLang="ko-KR" dirty="0"/>
                <a:t>1</a:t>
              </a:r>
              <a:r>
                <a:rPr lang="ko-KR" altLang="en-US" dirty="0"/>
                <a:t>으로 설정하여 </a:t>
              </a:r>
              <a:r>
                <a:rPr lang="en-US" altLang="ko-KR" dirty="0"/>
                <a:t>1</a:t>
              </a:r>
              <a:r>
                <a:rPr lang="ko-KR" altLang="en-US" dirty="0"/>
                <a:t>을 넘어가면 </a:t>
              </a:r>
              <a:r>
                <a:rPr lang="en-US" altLang="ko-KR" dirty="0"/>
                <a:t>Alerting </a:t>
              </a:r>
              <a:r>
                <a:rPr lang="ko-KR" altLang="en-US" dirty="0"/>
                <a:t>발생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6F274DC-6641-9262-C9EA-DCC1FD44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65" y="1343023"/>
            <a:ext cx="8372670" cy="39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3)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Alerting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4BCAC-FD8F-E2B9-0803-4CFC0ADAFA46}"/>
              </a:ext>
            </a:extLst>
          </p:cNvPr>
          <p:cNvSpPr/>
          <p:nvPr/>
        </p:nvSpPr>
        <p:spPr>
          <a:xfrm>
            <a:off x="310718" y="1222064"/>
            <a:ext cx="11560838" cy="5007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8B5DA78-156F-A039-7195-2D450082A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2" t="5260" b="3766"/>
          <a:stretch/>
        </p:blipFill>
        <p:spPr>
          <a:xfrm>
            <a:off x="831768" y="1412139"/>
            <a:ext cx="4982548" cy="4140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151731-3C6F-127B-C5A3-41B0EC55D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" t="2433" b="8660"/>
          <a:stretch/>
        </p:blipFill>
        <p:spPr>
          <a:xfrm>
            <a:off x="6587412" y="1412140"/>
            <a:ext cx="4772820" cy="4140382"/>
          </a:xfrm>
          <a:prstGeom prst="rect">
            <a:avLst/>
          </a:prstGeo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299AF0D9-EEF7-E10B-3CB1-431E81FE055B}"/>
              </a:ext>
            </a:extLst>
          </p:cNvPr>
          <p:cNvSpPr/>
          <p:nvPr/>
        </p:nvSpPr>
        <p:spPr>
          <a:xfrm rot="5400000">
            <a:off x="903694" y="5621820"/>
            <a:ext cx="369332" cy="5131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6D520-A497-A844-FAF9-8EF86BE21168}"/>
              </a:ext>
            </a:extLst>
          </p:cNvPr>
          <p:cNvSpPr txBox="1"/>
          <p:nvPr/>
        </p:nvSpPr>
        <p:spPr>
          <a:xfrm>
            <a:off x="1344952" y="5693746"/>
            <a:ext cx="34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Pending period: </a:t>
            </a:r>
            <a:r>
              <a:rPr lang="ko-KR" altLang="en-US" dirty="0"/>
              <a:t>위반 허용 시간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C68F47B6-8688-1AE5-63CE-3265CC0E0A55}"/>
              </a:ext>
            </a:extLst>
          </p:cNvPr>
          <p:cNvSpPr/>
          <p:nvPr/>
        </p:nvSpPr>
        <p:spPr>
          <a:xfrm rot="5400000">
            <a:off x="6659338" y="5621820"/>
            <a:ext cx="369332" cy="51318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C0DD-3418-E825-7B41-AFC1B327C357}"/>
              </a:ext>
            </a:extLst>
          </p:cNvPr>
          <p:cNvSpPr txBox="1"/>
          <p:nvPr/>
        </p:nvSpPr>
        <p:spPr>
          <a:xfrm>
            <a:off x="7100596" y="5693746"/>
            <a:ext cx="414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Evaluation interval: Alerting </a:t>
            </a:r>
            <a:r>
              <a:rPr lang="ko-KR" altLang="en-US" dirty="0"/>
              <a:t>확인 주기</a:t>
            </a:r>
          </a:p>
        </p:txBody>
      </p:sp>
    </p:spTree>
    <p:extLst>
      <p:ext uri="{BB962C8B-B14F-4D97-AF65-F5344CB8AC3E}">
        <p14:creationId xmlns:p14="http://schemas.microsoft.com/office/powerpoint/2010/main" val="223563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5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ERD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CC3365-8983-6ED0-357A-06A594D90433}"/>
              </a:ext>
            </a:extLst>
          </p:cNvPr>
          <p:cNvGrpSpPr/>
          <p:nvPr/>
        </p:nvGrpSpPr>
        <p:grpSpPr>
          <a:xfrm>
            <a:off x="315581" y="946627"/>
            <a:ext cx="11560838" cy="4964746"/>
            <a:chOff x="315581" y="946627"/>
            <a:chExt cx="11560838" cy="49647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34BCAC-FD8F-E2B9-0803-4CFC0ADAFA46}"/>
                </a:ext>
              </a:extLst>
            </p:cNvPr>
            <p:cNvSpPr/>
            <p:nvPr/>
          </p:nvSpPr>
          <p:spPr>
            <a:xfrm>
              <a:off x="315581" y="946627"/>
              <a:ext cx="11560838" cy="49647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C57DE4-E095-B9A2-573A-5B965A808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79" t="1772" r="2103" b="3261"/>
            <a:stretch/>
          </p:blipFill>
          <p:spPr>
            <a:xfrm>
              <a:off x="2004526" y="1075787"/>
              <a:ext cx="8182948" cy="4706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2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689093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1) </a:t>
            </a:r>
            <a:r>
              <a:rPr lang="ko-KR" altLang="en-US" sz="2000" b="1" dirty="0"/>
              <a:t>데이터 수집</a:t>
            </a:r>
            <a:endParaRPr lang="en-US" altLang="ko-KR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ED5561-559A-D2AE-B23E-762D0F780FD7}"/>
              </a:ext>
            </a:extLst>
          </p:cNvPr>
          <p:cNvGrpSpPr/>
          <p:nvPr/>
        </p:nvGrpSpPr>
        <p:grpSpPr>
          <a:xfrm>
            <a:off x="267432" y="1412138"/>
            <a:ext cx="11560838" cy="4503469"/>
            <a:chOff x="267432" y="1412138"/>
            <a:chExt cx="11560838" cy="45034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97E886-99B2-1079-1317-F5E06AA98264}"/>
                </a:ext>
              </a:extLst>
            </p:cNvPr>
            <p:cNvSpPr/>
            <p:nvPr/>
          </p:nvSpPr>
          <p:spPr>
            <a:xfrm>
              <a:off x="267432" y="1412138"/>
              <a:ext cx="11560838" cy="45034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514BA9A-9A54-5522-5A0E-7AC30815CA93}"/>
                </a:ext>
              </a:extLst>
            </p:cNvPr>
            <p:cNvGrpSpPr/>
            <p:nvPr/>
          </p:nvGrpSpPr>
          <p:grpSpPr>
            <a:xfrm>
              <a:off x="621711" y="1853109"/>
              <a:ext cx="11117346" cy="3178206"/>
              <a:chOff x="621711" y="1660125"/>
              <a:chExt cx="11117346" cy="3178206"/>
            </a:xfrm>
          </p:grpSpPr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C11951FA-8D81-0C6C-238B-58E7203C82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11" y="2247157"/>
                <a:ext cx="952500" cy="942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197FB6E-3BBD-7043-913F-A98376E6F2C0}"/>
                  </a:ext>
                </a:extLst>
              </p:cNvPr>
              <p:cNvGrpSpPr/>
              <p:nvPr/>
            </p:nvGrpSpPr>
            <p:grpSpPr>
              <a:xfrm>
                <a:off x="5842591" y="1660125"/>
                <a:ext cx="2921029" cy="3178206"/>
                <a:chOff x="5842591" y="1660125"/>
                <a:chExt cx="2921029" cy="3178206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12F35A8-B28B-733E-D315-C56EF5EEA41F}"/>
                    </a:ext>
                  </a:extLst>
                </p:cNvPr>
                <p:cNvSpPr/>
                <p:nvPr/>
              </p:nvSpPr>
              <p:spPr>
                <a:xfrm>
                  <a:off x="5842591" y="1660125"/>
                  <a:ext cx="2921029" cy="317820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b="1" dirty="0">
                      <a:solidFill>
                        <a:schemeClr val="tx1"/>
                      </a:solidFill>
                    </a:rPr>
                    <a:t>GW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D3ED201F-D5F5-3F8E-E640-06865283E3D6}"/>
                    </a:ext>
                  </a:extLst>
                </p:cNvPr>
                <p:cNvGrpSpPr/>
                <p:nvPr/>
              </p:nvGrpSpPr>
              <p:grpSpPr>
                <a:xfrm>
                  <a:off x="5940246" y="2090256"/>
                  <a:ext cx="2725718" cy="2677485"/>
                  <a:chOff x="5940246" y="2090256"/>
                  <a:chExt cx="2725718" cy="2677485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2C3486B1-51F9-2341-D555-14716920A9DB}"/>
                      </a:ext>
                    </a:extLst>
                  </p:cNvPr>
                  <p:cNvSpPr/>
                  <p:nvPr/>
                </p:nvSpPr>
                <p:spPr>
                  <a:xfrm>
                    <a:off x="5940246" y="2090256"/>
                    <a:ext cx="2725718" cy="267748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A50A128-56C0-688E-C6F6-55B04F30923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9" y="2550479"/>
                    <a:ext cx="18099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b="1" i="0" dirty="0">
                        <a:solidFill>
                          <a:srgbClr val="1F2328"/>
                        </a:solidFill>
                        <a:effectLst/>
                        <a:highlight>
                          <a:srgbClr val="FFFFFF"/>
                        </a:highlight>
                        <a:latin typeface="-apple-system"/>
                      </a:rPr>
                      <a:t>Telegraf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51DB49D-B552-0656-A831-BD4C435ED9A6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898" y="3903242"/>
                    <a:ext cx="18099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b="1" dirty="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-apple-system"/>
                      </a:rPr>
                      <a:t>Spring boot</a:t>
                    </a:r>
                    <a:endParaRPr lang="en-US" altLang="ko-KR" b="1" i="0" dirty="0">
                      <a:solidFill>
                        <a:srgbClr val="1F2328"/>
                      </a:solidFill>
                      <a:effectLst/>
                      <a:highlight>
                        <a:srgbClr val="FFFFFF"/>
                      </a:highlight>
                      <a:latin typeface="-apple-system"/>
                    </a:endParaRPr>
                  </a:p>
                </p:txBody>
              </p:sp>
            </p:grp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D36C6A-ECE8-D0A3-8492-BC4FDACC230D}"/>
                  </a:ext>
                </a:extLst>
              </p:cNvPr>
              <p:cNvGrpSpPr/>
              <p:nvPr/>
            </p:nvGrpSpPr>
            <p:grpSpPr>
              <a:xfrm>
                <a:off x="769252" y="3249228"/>
                <a:ext cx="830775" cy="1207796"/>
                <a:chOff x="401218" y="3559945"/>
                <a:chExt cx="830775" cy="1207796"/>
              </a:xfrm>
            </p:grpSpPr>
            <p:pic>
              <p:nvPicPr>
                <p:cNvPr id="28" name="Picture 4">
                  <a:extLst>
                    <a:ext uri="{FF2B5EF4-FFF2-40B4-BE49-F238E27FC236}">
                      <a16:creationId xmlns:a16="http://schemas.microsoft.com/office/drawing/2014/main" id="{36627C80-DAF8-5594-7459-5DC23F0F52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1218" y="3559945"/>
                  <a:ext cx="619125" cy="800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4">
                  <a:extLst>
                    <a:ext uri="{FF2B5EF4-FFF2-40B4-BE49-F238E27FC236}">
                      <a16:creationId xmlns:a16="http://schemas.microsoft.com/office/drawing/2014/main" id="{818FDBB1-77BF-F777-C7E8-7CDC8317D5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6206" y="3755254"/>
                  <a:ext cx="619125" cy="800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4">
                  <a:extLst>
                    <a:ext uri="{FF2B5EF4-FFF2-40B4-BE49-F238E27FC236}">
                      <a16:creationId xmlns:a16="http://schemas.microsoft.com/office/drawing/2014/main" id="{D2EC9EBB-CD9D-85BA-A856-9AA29E3769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868" y="3967641"/>
                  <a:ext cx="619125" cy="8001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5E144053-BE0D-5EF3-6E0C-8EAC9AEE180E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 flipV="1">
                <a:off x="1845970" y="4087908"/>
                <a:ext cx="4546928" cy="749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499BBD-D22B-E0DD-BBDD-85350D3B2B75}"/>
                  </a:ext>
                </a:extLst>
              </p:cNvPr>
              <p:cNvSpPr txBox="1"/>
              <p:nvPr/>
            </p:nvSpPr>
            <p:spPr>
              <a:xfrm>
                <a:off x="1877085" y="4219604"/>
                <a:ext cx="2355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Syslog   -&gt;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수집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A5C857B-F774-4040-AFF3-EE306E00724F}"/>
                  </a:ext>
                </a:extLst>
              </p:cNvPr>
              <p:cNvGrpSpPr/>
              <p:nvPr/>
            </p:nvGrpSpPr>
            <p:grpSpPr>
              <a:xfrm>
                <a:off x="8974587" y="3237514"/>
                <a:ext cx="2764470" cy="369332"/>
                <a:chOff x="8974587" y="3237514"/>
                <a:chExt cx="2764470" cy="369332"/>
              </a:xfrm>
            </p:grpSpPr>
            <p:sp>
              <p:nvSpPr>
                <p:cNvPr id="26" name="원통형 25">
                  <a:extLst>
                    <a:ext uri="{FF2B5EF4-FFF2-40B4-BE49-F238E27FC236}">
                      <a16:creationId xmlns:a16="http://schemas.microsoft.com/office/drawing/2014/main" id="{A7DC3F59-AC38-5F37-A27B-53253948EBEA}"/>
                    </a:ext>
                  </a:extLst>
                </p:cNvPr>
                <p:cNvSpPr/>
                <p:nvPr/>
              </p:nvSpPr>
              <p:spPr>
                <a:xfrm rot="5400000">
                  <a:off x="10190870" y="2021231"/>
                  <a:ext cx="331904" cy="276447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29463-54F7-B5DA-F730-F284812B81BC}"/>
                    </a:ext>
                  </a:extLst>
                </p:cNvPr>
                <p:cNvSpPr txBox="1"/>
                <p:nvPr/>
              </p:nvSpPr>
              <p:spPr>
                <a:xfrm>
                  <a:off x="9353074" y="3237514"/>
                  <a:ext cx="19559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latin typeface="-apple-system"/>
                    </a:rPr>
                    <a:t>RabbitMQ/KAFKA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8946B-7181-DEA6-E544-346BD33B44B4}"/>
                  </a:ext>
                </a:extLst>
              </p:cNvPr>
              <p:cNvSpPr txBox="1"/>
              <p:nvPr/>
            </p:nvSpPr>
            <p:spPr>
              <a:xfrm>
                <a:off x="1845970" y="2756660"/>
                <a:ext cx="235585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접속장비정보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Interface -&gt;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기준정보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Traffic  -&gt;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수집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73227E9-A5B6-1924-7A94-A067B2924C07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1756274" y="2735145"/>
                <a:ext cx="4636625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24">
                <a:extLst>
                  <a:ext uri="{FF2B5EF4-FFF2-40B4-BE49-F238E27FC236}">
                    <a16:creationId xmlns:a16="http://schemas.microsoft.com/office/drawing/2014/main" id="{9EAEC3C2-6DAB-1518-DD61-FFB2F877C3D2}"/>
                  </a:ext>
                </a:extLst>
              </p:cNvPr>
              <p:cNvCxnSpPr>
                <a:cxnSpLocks/>
                <a:stCxn id="37" idx="3"/>
                <a:endCxn id="27" idx="0"/>
              </p:cNvCxnSpPr>
              <p:nvPr/>
            </p:nvCxnSpPr>
            <p:spPr>
              <a:xfrm>
                <a:off x="8202846" y="2735145"/>
                <a:ext cx="2128201" cy="502369"/>
              </a:xfrm>
              <a:prstGeom prst="bentConnector2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825CF3E-BD39-F6C9-62F8-5B9BEFD178E4}"/>
                  </a:ext>
                </a:extLst>
              </p:cNvPr>
              <p:cNvCxnSpPr>
                <a:cxnSpLocks/>
                <a:stCxn id="38" idx="3"/>
                <a:endCxn id="27" idx="2"/>
              </p:cNvCxnSpPr>
              <p:nvPr/>
            </p:nvCxnSpPr>
            <p:spPr>
              <a:xfrm flipV="1">
                <a:off x="8202845" y="3606846"/>
                <a:ext cx="2128202" cy="481062"/>
              </a:xfrm>
              <a:prstGeom prst="bentConnector2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523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1)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2" y="821954"/>
            <a:ext cx="207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AP data </a:t>
            </a:r>
            <a:r>
              <a:rPr lang="ko-KR" altLang="en-US" sz="2000" b="1" dirty="0"/>
              <a:t>수집</a:t>
            </a:r>
            <a:endParaRPr lang="en-US" altLang="ko-KR" sz="2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6800AB-496D-7399-3A35-B6FDA8939A44}"/>
              </a:ext>
            </a:extLst>
          </p:cNvPr>
          <p:cNvGrpSpPr/>
          <p:nvPr/>
        </p:nvGrpSpPr>
        <p:grpSpPr>
          <a:xfrm>
            <a:off x="267432" y="1412138"/>
            <a:ext cx="11560838" cy="4503469"/>
            <a:chOff x="267432" y="1412138"/>
            <a:chExt cx="11560838" cy="450346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236E29-B08C-1D5B-5C08-59D508993232}"/>
                </a:ext>
              </a:extLst>
            </p:cNvPr>
            <p:cNvSpPr/>
            <p:nvPr/>
          </p:nvSpPr>
          <p:spPr>
            <a:xfrm>
              <a:off x="267432" y="1412138"/>
              <a:ext cx="11560838" cy="45034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537FDA6-F289-85CC-17F8-340E6EF1DBEF}"/>
                </a:ext>
              </a:extLst>
            </p:cNvPr>
            <p:cNvGrpSpPr/>
            <p:nvPr/>
          </p:nvGrpSpPr>
          <p:grpSpPr>
            <a:xfrm>
              <a:off x="1097961" y="2446977"/>
              <a:ext cx="9996078" cy="1964046"/>
              <a:chOff x="621711" y="2070809"/>
              <a:chExt cx="9996078" cy="19640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FD5AA48-828A-80A7-8770-C8F167E10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711" y="2440141"/>
                <a:ext cx="952500" cy="942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1EEB8C-9ED3-4E19-7A90-F3D43359F114}"/>
                  </a:ext>
                </a:extLst>
              </p:cNvPr>
              <p:cNvSpPr txBox="1"/>
              <p:nvPr/>
            </p:nvSpPr>
            <p:spPr>
              <a:xfrm>
                <a:off x="3853911" y="2773117"/>
                <a:ext cx="18099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Telegraf</a:t>
                </a: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AE714AE9-D109-6028-7055-0EE0FBE25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4131" y="2957783"/>
                <a:ext cx="2004843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054F96-722A-CD28-7D41-AB0C7769E70F}"/>
                  </a:ext>
                </a:extLst>
              </p:cNvPr>
              <p:cNvSpPr txBox="1"/>
              <p:nvPr/>
            </p:nvSpPr>
            <p:spPr>
              <a:xfrm>
                <a:off x="1574211" y="3111525"/>
                <a:ext cx="227969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접속장비정보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Interface -&gt;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기준정보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Traffic  -&gt;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수집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28734DA-9AF0-1174-6F67-D4AE8680CC83}"/>
                  </a:ext>
                </a:extLst>
              </p:cNvPr>
              <p:cNvGrpSpPr/>
              <p:nvPr/>
            </p:nvGrpSpPr>
            <p:grpSpPr>
              <a:xfrm>
                <a:off x="6291771" y="2070809"/>
                <a:ext cx="1946455" cy="369332"/>
                <a:chOff x="6291771" y="2070809"/>
                <a:chExt cx="1946455" cy="369332"/>
              </a:xfrm>
            </p:grpSpPr>
            <p:sp>
              <p:nvSpPr>
                <p:cNvPr id="12" name="원통형 11">
                  <a:extLst>
                    <a:ext uri="{FF2B5EF4-FFF2-40B4-BE49-F238E27FC236}">
                      <a16:creationId xmlns:a16="http://schemas.microsoft.com/office/drawing/2014/main" id="{AC4EF8D7-BBA4-E897-469E-342D820843D5}"/>
                    </a:ext>
                  </a:extLst>
                </p:cNvPr>
                <p:cNvSpPr/>
                <p:nvPr/>
              </p:nvSpPr>
              <p:spPr>
                <a:xfrm rot="5400000">
                  <a:off x="7099047" y="1300961"/>
                  <a:ext cx="331904" cy="1946455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E59333-9B73-8350-935D-962EF8BE6F65}"/>
                    </a:ext>
                  </a:extLst>
                </p:cNvPr>
                <p:cNvSpPr txBox="1"/>
                <p:nvPr/>
              </p:nvSpPr>
              <p:spPr>
                <a:xfrm>
                  <a:off x="6515099" y="2070809"/>
                  <a:ext cx="14651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F2328"/>
                      </a:solidFill>
                      <a:latin typeface="-apple-system"/>
                    </a:rPr>
                    <a:t>t</a:t>
                  </a:r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latin typeface="-apple-system"/>
                    </a:rPr>
                    <a:t>raffic Queue</a:t>
                  </a:r>
                  <a:endParaRPr lang="en-US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EBBA13A-6C86-6D2E-E26E-57F39CEE193C}"/>
                  </a:ext>
                </a:extLst>
              </p:cNvPr>
              <p:cNvGrpSpPr/>
              <p:nvPr/>
            </p:nvGrpSpPr>
            <p:grpSpPr>
              <a:xfrm>
                <a:off x="6291771" y="3410286"/>
                <a:ext cx="1946455" cy="369332"/>
                <a:chOff x="6291771" y="3410286"/>
                <a:chExt cx="1946455" cy="369332"/>
              </a:xfrm>
            </p:grpSpPr>
            <p:sp>
              <p:nvSpPr>
                <p:cNvPr id="16" name="원통형 15">
                  <a:extLst>
                    <a:ext uri="{FF2B5EF4-FFF2-40B4-BE49-F238E27FC236}">
                      <a16:creationId xmlns:a16="http://schemas.microsoft.com/office/drawing/2014/main" id="{A67F549E-F5D0-62CE-71AD-D5D126C71AC8}"/>
                    </a:ext>
                  </a:extLst>
                </p:cNvPr>
                <p:cNvSpPr/>
                <p:nvPr/>
              </p:nvSpPr>
              <p:spPr>
                <a:xfrm rot="5400000">
                  <a:off x="7099047" y="2621725"/>
                  <a:ext cx="331904" cy="1946455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A22E52-740B-F3F6-CD5E-3FCF7ECC0418}"/>
                    </a:ext>
                  </a:extLst>
                </p:cNvPr>
                <p:cNvSpPr txBox="1"/>
                <p:nvPr/>
              </p:nvSpPr>
              <p:spPr>
                <a:xfrm>
                  <a:off x="6395529" y="3410286"/>
                  <a:ext cx="17061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F2328"/>
                      </a:solidFill>
                      <a:latin typeface="-apple-system"/>
                    </a:rPr>
                    <a:t>ipIfIndex</a:t>
                  </a:r>
                  <a:r>
                    <a:rPr lang="en-US" altLang="ko-KR" b="1" i="0" dirty="0">
                      <a:solidFill>
                        <a:srgbClr val="1F2328"/>
                      </a:solidFill>
                      <a:effectLst/>
                      <a:latin typeface="-apple-system"/>
                    </a:rPr>
                    <a:t> Queue</a:t>
                  </a:r>
                  <a:endParaRPr lang="en-US" dirty="0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D7566B0F-1AE5-A3CC-FA1E-010392280435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V="1">
                <a:off x="5663858" y="2274189"/>
                <a:ext cx="627914" cy="683594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1FB8C47-6808-3CCA-5CDB-65600D622C47}"/>
                  </a:ext>
                </a:extLst>
              </p:cNvPr>
              <p:cNvCxnSpPr>
                <a:cxnSpLocks/>
                <a:stCxn id="4" idx="3"/>
                <a:endCxn id="16" idx="3"/>
              </p:cNvCxnSpPr>
              <p:nvPr/>
            </p:nvCxnSpPr>
            <p:spPr>
              <a:xfrm>
                <a:off x="5663858" y="2957783"/>
                <a:ext cx="627914" cy="63717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6CF453-2861-0307-01FF-23EE15B585AC}"/>
                  </a:ext>
                </a:extLst>
              </p:cNvPr>
              <p:cNvSpPr txBox="1"/>
              <p:nvPr/>
            </p:nvSpPr>
            <p:spPr>
              <a:xfrm>
                <a:off x="8807842" y="2773117"/>
                <a:ext cx="18099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Spring boot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17E635BA-F3CA-DECF-5313-D62DB277005D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238227" y="2316115"/>
                <a:ext cx="569615" cy="64166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4E5DE2BE-594B-930E-318D-58EB320D63A8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 flipV="1">
                <a:off x="8238227" y="2957783"/>
                <a:ext cx="569615" cy="70608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AAFCA1-EF14-E9EC-FA8C-876413655AAA}"/>
                  </a:ext>
                </a:extLst>
              </p:cNvPr>
              <p:cNvSpPr txBox="1"/>
              <p:nvPr/>
            </p:nvSpPr>
            <p:spPr>
              <a:xfrm>
                <a:off x="5264381" y="2255475"/>
                <a:ext cx="8040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맑은고딕"/>
                  </a:rPr>
                  <a:t>Traffic</a:t>
                </a:r>
                <a:endParaRPr lang="en-US" dirty="0">
                  <a:latin typeface="맑은고딕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5B87A6-85C8-EE7B-1C53-329A3793D6AD}"/>
                  </a:ext>
                </a:extLst>
              </p:cNvPr>
              <p:cNvSpPr txBox="1"/>
              <p:nvPr/>
            </p:nvSpPr>
            <p:spPr>
              <a:xfrm>
                <a:off x="5264381" y="3220400"/>
                <a:ext cx="10273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Ip</a:t>
                </a:r>
                <a:r>
                  <a:rPr lang="ko-KR" altLang="en-US" dirty="0"/>
                  <a:t>주소</a:t>
                </a:r>
                <a:endParaRPr lang="en-US" altLang="ko-KR" dirty="0"/>
              </a:p>
              <a:p>
                <a:r>
                  <a:rPr lang="en-US" dirty="0"/>
                  <a:t>IfIndex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3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Queue</a:t>
            </a:r>
            <a:r>
              <a:rPr lang="ko-KR" altLang="en-US" sz="2000" b="1" dirty="0"/>
              <a:t>의 메시지 정보</a:t>
            </a:r>
            <a:endParaRPr lang="en-US" altLang="ko-KR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236E29-B08C-1D5B-5C08-59D508993232}"/>
              </a:ext>
            </a:extLst>
          </p:cNvPr>
          <p:cNvSpPr/>
          <p:nvPr/>
        </p:nvSpPr>
        <p:spPr>
          <a:xfrm>
            <a:off x="267432" y="1412138"/>
            <a:ext cx="11560838" cy="45034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959C2-878C-ED89-349E-436F8CCB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0" y="2938495"/>
            <a:ext cx="11092149" cy="2877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BFEF7-B470-457C-A59B-B432701EF906}"/>
              </a:ext>
            </a:extLst>
          </p:cNvPr>
          <p:cNvSpPr txBox="1"/>
          <p:nvPr/>
        </p:nvSpPr>
        <p:spPr>
          <a:xfrm>
            <a:off x="363730" y="157075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Interface</a:t>
            </a:r>
            <a:r>
              <a:rPr lang="ko-KR" altLang="en-US" dirty="0"/>
              <a:t>의 </a:t>
            </a:r>
            <a:r>
              <a:rPr lang="en-US" dirty="0"/>
              <a:t>Traffic </a:t>
            </a:r>
            <a:r>
              <a:rPr lang="ko-KR" altLang="en-US" dirty="0"/>
              <a:t>정보 수집</a:t>
            </a:r>
            <a:r>
              <a:rPr lang="en-US" altLang="ko-KR" dirty="0"/>
              <a:t>: traffic </a:t>
            </a:r>
            <a:r>
              <a:rPr lang="ko-KR" altLang="en-US" dirty="0"/>
              <a:t>큐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492D6-7F95-D627-D2F6-BE563F17752D}"/>
              </a:ext>
            </a:extLst>
          </p:cNvPr>
          <p:cNvSpPr txBox="1"/>
          <p:nvPr/>
        </p:nvSpPr>
        <p:spPr>
          <a:xfrm>
            <a:off x="505140" y="25340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현재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AP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SNMP MIB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인터페이스 개수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27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825695-3B4C-B8AE-759C-9F547842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0" y="1975156"/>
            <a:ext cx="7953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578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Queue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데이터 형식</a:t>
            </a:r>
            <a:endParaRPr lang="en-US" altLang="ko-KR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04DC8D-2CAE-4299-BC45-38C04B9C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40" y="1596805"/>
            <a:ext cx="3177806" cy="4197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3DBB4E-9F41-0797-1453-C09E32829442}"/>
              </a:ext>
            </a:extLst>
          </p:cNvPr>
          <p:cNvSpPr txBox="1"/>
          <p:nvPr/>
        </p:nvSpPr>
        <p:spPr>
          <a:xfrm>
            <a:off x="4868836" y="1412139"/>
            <a:ext cx="484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Message</a:t>
            </a:r>
            <a:r>
              <a:rPr lang="ko-KR" alt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의 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Key: </a:t>
            </a:r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fields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name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tags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timestamp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0B1E7-6536-9576-2213-861C01D33CDD}"/>
              </a:ext>
            </a:extLst>
          </p:cNvPr>
          <p:cNvSpPr txBox="1"/>
          <p:nvPr/>
        </p:nvSpPr>
        <p:spPr>
          <a:xfrm>
            <a:off x="4868836" y="1863380"/>
            <a:ext cx="70027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</a:t>
            </a:r>
            <a:r>
              <a:rPr lang="en-US" altLang="ko-K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ields</a:t>
            </a:r>
            <a:r>
              <a:rPr lang="ko-KR" alt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의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value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각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Key</a:t>
            </a:r>
            <a:b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</a:b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ifAdminStatus: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관리자 인터페이스 운영 상태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-&gt;Up(1), Down(2)</a:t>
            </a:r>
          </a:p>
          <a:p>
            <a:pPr algn="l"/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ifInDiscards: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수신된 패킷 중 폐기된 패킷의 수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ifInOctets: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수신된 총 바이트 수</a:t>
            </a:r>
            <a:b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</a:br>
            <a:r>
              <a:rPr lang="en-US" altLang="ko-KR" dirty="0">
                <a:solidFill>
                  <a:schemeClr val="accent1"/>
                </a:solidFill>
                <a:highlight>
                  <a:srgbClr val="FFFFFF"/>
                </a:highlight>
                <a:latin typeface="-apple-system"/>
              </a:rPr>
              <a:t>ifIndex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SNMP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MIB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에서 인터페이스 식별을 위한 인덱스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ifOperStatus: </a:t>
            </a:r>
            <a:r>
              <a:rPr lang="ko-KR" altLang="en-US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인터페이스 운영 상태</a:t>
            </a:r>
            <a:r>
              <a:rPr lang="en-US" altLang="ko-KR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-&gt;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Up(1), Down(2)</a:t>
            </a:r>
          </a:p>
          <a:p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ifOutDiscards: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송신한 패킷 중 폐기된 패킷의 수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ifOutErrors: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송신한 패킷 중 오류가 발생한 패킷의 수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ifOutOctets: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송신한 총 바이트 수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tags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value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의 각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key</a:t>
            </a:r>
          </a:p>
          <a:p>
            <a:r>
              <a:rPr lang="en-US" altLang="ko-KR" dirty="0">
                <a:solidFill>
                  <a:schemeClr val="accent1"/>
                </a:solidFill>
                <a:highlight>
                  <a:srgbClr val="FFFFFF"/>
                </a:highlight>
                <a:latin typeface="-apple-system"/>
              </a:rPr>
              <a:t>ifDescr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해당 네트워크 인터페이스의 이름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timestamp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큐에 해당 데이터가 들어간 시점의 </a:t>
            </a:r>
            <a:r>
              <a:rPr lang="en-US" altLang="ko-KR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Unix</a:t>
            </a:r>
            <a:r>
              <a:rPr lang="ko-KR" alt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시간</a:t>
            </a:r>
            <a:endParaRPr lang="en-US" altLang="ko-KR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205AD-E3DF-ACA9-4EF4-F4F1B3CFEC8F}"/>
              </a:ext>
            </a:extLst>
          </p:cNvPr>
          <p:cNvSpPr/>
          <p:nvPr/>
        </p:nvSpPr>
        <p:spPr>
          <a:xfrm>
            <a:off x="267432" y="1412138"/>
            <a:ext cx="11560838" cy="45034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42790-6EB8-4C36-941D-41EF8429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1-1) AP </a:t>
            </a:r>
            <a:r>
              <a:rPr lang="ko-KR" altLang="en-US" sz="2400" b="1" dirty="0"/>
              <a:t>데이터 수집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FD30-3E82-A348-0A6D-17C840CBBAFF}"/>
              </a:ext>
            </a:extLst>
          </p:cNvPr>
          <p:cNvSpPr txBox="1"/>
          <p:nvPr/>
        </p:nvSpPr>
        <p:spPr>
          <a:xfrm>
            <a:off x="962651" y="821954"/>
            <a:ext cx="3780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/>
              <a:t>Traffic Queue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흐름도</a:t>
            </a:r>
            <a:endParaRPr lang="en-US" altLang="ko-KR" sz="20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288DEB-71B1-3F71-F7E9-47340532627B}"/>
              </a:ext>
            </a:extLst>
          </p:cNvPr>
          <p:cNvGrpSpPr/>
          <p:nvPr/>
        </p:nvGrpSpPr>
        <p:grpSpPr>
          <a:xfrm>
            <a:off x="267432" y="1412138"/>
            <a:ext cx="11560838" cy="4503469"/>
            <a:chOff x="267432" y="1412138"/>
            <a:chExt cx="11560838" cy="45034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C80109-6B0F-5687-64D0-B78717EF6006}"/>
                </a:ext>
              </a:extLst>
            </p:cNvPr>
            <p:cNvGrpSpPr/>
            <p:nvPr/>
          </p:nvGrpSpPr>
          <p:grpSpPr>
            <a:xfrm>
              <a:off x="843766" y="1667577"/>
              <a:ext cx="10408170" cy="4127639"/>
              <a:chOff x="2575249" y="631879"/>
              <a:chExt cx="10408170" cy="412763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2EF7F0-3F91-648E-0345-10E97BBD55A2}"/>
                  </a:ext>
                </a:extLst>
              </p:cNvPr>
              <p:cNvSpPr txBox="1"/>
              <p:nvPr/>
            </p:nvSpPr>
            <p:spPr>
              <a:xfrm>
                <a:off x="2646920" y="1641042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MessageConumser Class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E6E378-72B7-3A44-2030-E9167C62C1DC}"/>
                  </a:ext>
                </a:extLst>
              </p:cNvPr>
              <p:cNvSpPr txBox="1"/>
              <p:nvPr/>
            </p:nvSpPr>
            <p:spPr>
              <a:xfrm>
                <a:off x="5939756" y="1641040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TrafficMessage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635303-3566-42F7-5E58-909E3CDBE365}"/>
                  </a:ext>
                </a:extLst>
              </p:cNvPr>
              <p:cNvSpPr txBox="1"/>
              <p:nvPr/>
            </p:nvSpPr>
            <p:spPr>
              <a:xfrm>
                <a:off x="9690583" y="631879"/>
                <a:ext cx="207267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TrafficProcessing</a:t>
                </a:r>
                <a:b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6E7C202-D50D-7060-1795-8196F5513930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4719598" y="1964206"/>
                <a:ext cx="1220158" cy="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E8696798-9673-042F-FC60-2B1FDB5A70FD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 flipV="1">
                <a:off x="8012434" y="955045"/>
                <a:ext cx="1678149" cy="100916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E1CFF6-5591-E70E-1CBF-CCBAFF0684DB}"/>
                  </a:ext>
                </a:extLst>
              </p:cNvPr>
              <p:cNvSpPr txBox="1"/>
              <p:nvPr/>
            </p:nvSpPr>
            <p:spPr>
              <a:xfrm>
                <a:off x="4719598" y="1534742"/>
                <a:ext cx="1754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Message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4C4654-9AEC-50AE-B0F1-E58E681E553C}"/>
                  </a:ext>
                </a:extLst>
              </p:cNvPr>
              <p:cNvSpPr txBox="1"/>
              <p:nvPr/>
            </p:nvSpPr>
            <p:spPr>
              <a:xfrm>
                <a:off x="8435676" y="955044"/>
                <a:ext cx="6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Line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9FCFC-A994-449A-9B95-5E58D8C31439}"/>
                  </a:ext>
                </a:extLst>
              </p:cNvPr>
              <p:cNvSpPr txBox="1"/>
              <p:nvPr/>
            </p:nvSpPr>
            <p:spPr>
              <a:xfrm>
                <a:off x="2575249" y="2415893"/>
                <a:ext cx="24543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Traffic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메시지 수신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(Json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문자열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D1EF54-726D-13BF-B024-F9339FDAD0D2}"/>
                  </a:ext>
                </a:extLst>
              </p:cNvPr>
              <p:cNvSpPr txBox="1"/>
              <p:nvPr/>
            </p:nvSpPr>
            <p:spPr>
              <a:xfrm>
                <a:off x="5892767" y="2415893"/>
                <a:ext cx="24543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메시지의 각 줄을 </a:t>
                </a:r>
                <a:b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역직렬화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(Map)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C3E43-79F6-7A39-A52B-2377D0A36DA5}"/>
                  </a:ext>
                </a:extLst>
              </p:cNvPr>
              <p:cNvSpPr txBox="1"/>
              <p:nvPr/>
            </p:nvSpPr>
            <p:spPr>
              <a:xfrm>
                <a:off x="9627121" y="1289067"/>
                <a:ext cx="335629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fields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데이터의 트래픽 정보와</a:t>
                </a:r>
                <a:b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tags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데이터의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 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ifDescr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을 묶어서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에 저장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E6D133-EB44-EA6D-937B-D07BA0601ABD}"/>
                  </a:ext>
                </a:extLst>
              </p:cNvPr>
              <p:cNvSpPr txBox="1"/>
              <p:nvPr/>
            </p:nvSpPr>
            <p:spPr>
              <a:xfrm>
                <a:off x="9690583" y="2546419"/>
                <a:ext cx="2072678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InterfaceIndex</a:t>
                </a:r>
                <a:b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Processing </a:t>
                </a:r>
                <a:b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b="1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Service Class</a:t>
                </a:r>
                <a:endParaRPr lang="en-US" altLang="ko-KR" b="1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1BC33A6-B4D2-2C98-116E-B880021B25FE}"/>
                  </a:ext>
                </a:extLst>
              </p:cNvPr>
              <p:cNvCxnSpPr>
                <a:cxnSpLocks/>
                <a:stCxn id="10" idx="3"/>
                <a:endCxn id="31" idx="1"/>
              </p:cNvCxnSpPr>
              <p:nvPr/>
            </p:nvCxnSpPr>
            <p:spPr>
              <a:xfrm>
                <a:off x="8012434" y="1964206"/>
                <a:ext cx="1678149" cy="10438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518E3D-54BB-57A2-58E4-1AC66EDAE84A}"/>
                  </a:ext>
                </a:extLst>
              </p:cNvPr>
              <p:cNvSpPr txBox="1"/>
              <p:nvPr/>
            </p:nvSpPr>
            <p:spPr>
              <a:xfrm>
                <a:off x="8435676" y="2665822"/>
                <a:ext cx="6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맑은고딕"/>
                  </a:rPr>
                  <a:t>Line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9381C2-0494-159C-C57C-6AC422AFCC75}"/>
                  </a:ext>
                </a:extLst>
              </p:cNvPr>
              <p:cNvSpPr txBox="1"/>
              <p:nvPr/>
            </p:nvSpPr>
            <p:spPr>
              <a:xfrm>
                <a:off x="9627121" y="3559189"/>
                <a:ext cx="31942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fields 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데이터의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ifIndex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와</a:t>
                </a:r>
                <a:endParaRPr lang="en-US" altLang="ko-KR" dirty="0">
                  <a:solidFill>
                    <a:srgbClr val="1F2328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tag</a:t>
                </a:r>
                <a:r>
                  <a:rPr lang="en-US" altLang="ko-KR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s </a:t>
                </a:r>
                <a:r>
                  <a:rPr lang="ko-KR" altLang="en-US" i="0" dirty="0">
                    <a:solidFill>
                      <a:srgbClr val="1F2328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데이터의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ifDescr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을 묶어서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에 저장</a:t>
                </a:r>
                <a:b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</a:b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(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다른 큐가 해당 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DB</a:t>
                </a:r>
                <a:r>
                  <a:rPr lang="ko-KR" altLang="en-US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를 참조</a:t>
                </a:r>
                <a:r>
                  <a:rPr lang="en-US" altLang="ko-KR" dirty="0">
                    <a:solidFill>
                      <a:srgbClr val="1F2328"/>
                    </a:solidFill>
                    <a:highlight>
                      <a:srgbClr val="FFFFFF"/>
                    </a:highlight>
                    <a:latin typeface="-apple-system"/>
                  </a:rPr>
                  <a:t>)</a:t>
                </a:r>
                <a:endParaRPr lang="en-US" altLang="ko-KR" i="0" dirty="0">
                  <a:solidFill>
                    <a:srgbClr val="1F2328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04ED8D-533F-6D95-070E-CE0DE7E4FE26}"/>
                </a:ext>
              </a:extLst>
            </p:cNvPr>
            <p:cNvSpPr/>
            <p:nvPr/>
          </p:nvSpPr>
          <p:spPr>
            <a:xfrm>
              <a:off x="267432" y="1412138"/>
              <a:ext cx="11560838" cy="450346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37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14506</TotalTime>
  <Words>1174</Words>
  <Application>Microsoft Office PowerPoint</Application>
  <PresentationFormat>와이드스크린</PresentationFormat>
  <Paragraphs>271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-apple-system</vt:lpstr>
      <vt:lpstr>Arial Unicode MS</vt:lpstr>
      <vt:lpstr>맑은 고딕</vt:lpstr>
      <vt:lpstr>맑은 고딕</vt:lpstr>
      <vt:lpstr>맑은고딕</vt:lpstr>
      <vt:lpstr>Arial</vt:lpstr>
      <vt:lpstr>Wingdings</vt:lpstr>
      <vt:lpstr>Office 테마</vt:lpstr>
      <vt:lpstr>SNMP 수집</vt:lpstr>
      <vt:lpstr>1. 주요 개발 기능</vt:lpstr>
      <vt:lpstr>2. 아키텍처</vt:lpstr>
      <vt:lpstr>3. ERD</vt:lpstr>
      <vt:lpstr>4. 구현</vt:lpstr>
      <vt:lpstr>1) 데이터 수집</vt:lpstr>
      <vt:lpstr>1-1) AP 데이터 수집</vt:lpstr>
      <vt:lpstr>1-1) AP 데이터 수집</vt:lpstr>
      <vt:lpstr>1-1) AP 데이터 수집</vt:lpstr>
      <vt:lpstr>1-1) AP 데이터 수집</vt:lpstr>
      <vt:lpstr>1-1) AP 데이터 수집</vt:lpstr>
      <vt:lpstr>1-1) AP 데이터 수집</vt:lpstr>
      <vt:lpstr>1-1) AP 데이터 수집</vt:lpstr>
      <vt:lpstr>1-1) AP 데이터 수집</vt:lpstr>
      <vt:lpstr>1-2) Syslog 데이터 수집</vt:lpstr>
      <vt:lpstr>1-2) Syslog 데이터 수집</vt:lpstr>
      <vt:lpstr>1-2) Syslog 데이터 수집</vt:lpstr>
      <vt:lpstr>1-2) Syslog 데이터 수집</vt:lpstr>
      <vt:lpstr>4. 구현</vt:lpstr>
      <vt:lpstr>2) AP 설계 </vt:lpstr>
      <vt:lpstr>2) AP 설계</vt:lpstr>
      <vt:lpstr>2) AP 설계</vt:lpstr>
      <vt:lpstr>2) AP 설계</vt:lpstr>
      <vt:lpstr>2) AP 설계</vt:lpstr>
      <vt:lpstr>2) AP 설계</vt:lpstr>
      <vt:lpstr>2) AP 설계</vt:lpstr>
      <vt:lpstr>2) AP 설계</vt:lpstr>
      <vt:lpstr>2) AP 설계</vt:lpstr>
      <vt:lpstr>2) AP 설계</vt:lpstr>
      <vt:lpstr>4. 구현</vt:lpstr>
      <vt:lpstr>3) Grafana</vt:lpstr>
      <vt:lpstr>3) Grafana</vt:lpstr>
      <vt:lpstr>3) Grafana</vt:lpstr>
      <vt:lpstr>3) Grafana</vt:lpstr>
      <vt:lpstr>3) Grafana</vt:lpstr>
      <vt:lpstr>3) Grafana</vt:lpstr>
      <vt:lpstr>3) Grafana</vt:lpstr>
      <vt:lpstr>3) Grafana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조준(기술최적화팀)</dc:creator>
  <cp:lastModifiedBy>훈규 배</cp:lastModifiedBy>
  <cp:revision>212</cp:revision>
  <dcterms:created xsi:type="dcterms:W3CDTF">2021-11-30T01:27:37Z</dcterms:created>
  <dcterms:modified xsi:type="dcterms:W3CDTF">2024-07-31T04:51:11Z</dcterms:modified>
</cp:coreProperties>
</file>