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11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12" r:id="rId46"/>
    <p:sldId id="298" r:id="rId47"/>
    <p:sldId id="300" r:id="rId48"/>
    <p:sldId id="314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4" autoAdjust="0"/>
    <p:restoredTop sz="94625" autoAdjust="0"/>
  </p:normalViewPr>
  <p:slideViewPr>
    <p:cSldViewPr>
      <p:cViewPr varScale="1">
        <p:scale>
          <a:sx n="92" d="100"/>
          <a:sy n="92" d="100"/>
        </p:scale>
        <p:origin x="-4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JAVA 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 클래스의 객체 멤버 접근</a:t>
            </a:r>
            <a:endParaRPr lang="ko-KR" altLang="en-US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3528" y="6082408"/>
            <a:ext cx="757330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10 20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5629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상속과 접근 지정자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자바의 접근 지정자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public, protected, </a:t>
            </a:r>
            <a:r>
              <a:rPr lang="ko-KR" altLang="en-US" dirty="0" smtClean="0"/>
              <a:t>디폴</a:t>
            </a:r>
            <a:r>
              <a:rPr lang="ko-KR" altLang="en-US" dirty="0"/>
              <a:t>트</a:t>
            </a:r>
            <a:r>
              <a:rPr lang="en-US" altLang="ko-KR" dirty="0" smtClean="0"/>
              <a:t>, private</a:t>
            </a:r>
          </a:p>
          <a:p>
            <a:pPr lvl="2"/>
            <a:r>
              <a:rPr lang="ko-KR" altLang="en-US" dirty="0" smtClean="0"/>
              <a:t>상속 관계에서 주의할 접근 지정자는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protected</a:t>
            </a:r>
          </a:p>
          <a:p>
            <a:r>
              <a:rPr lang="ko-KR" altLang="en-US" dirty="0" smtClean="0"/>
              <a:t>슈퍼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다른 모든 클래스에 접근 불허</a:t>
            </a:r>
            <a:endParaRPr lang="en-US" altLang="ko-KR" dirty="0" smtClean="0"/>
          </a:p>
          <a:p>
            <a:r>
              <a:rPr lang="ko-KR" altLang="en-US" dirty="0" smtClean="0"/>
              <a:t>슈퍼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내의 모든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패키지 여부와 상관없이 서브 클래스에서 슈퍼 클래스의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멤버 접근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슈퍼 클래스 </a:t>
            </a:r>
            <a:r>
              <a:rPr lang="ko-KR" altLang="en-US" dirty="0" smtClean="0"/>
              <a:t>멤버의 접근 </a:t>
            </a:r>
            <a:r>
              <a:rPr lang="ko-KR" altLang="en-US" dirty="0"/>
              <a:t>지정자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1311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서브클래스가 같은 패키지에 있는 경우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0471"/>
            <a:ext cx="7704856" cy="508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슈퍼클래스와 서브클래스가 </a:t>
            </a:r>
            <a:r>
              <a:rPr lang="ko-KR" altLang="en-US" dirty="0" smtClean="0"/>
              <a:t>서로 다른 </a:t>
            </a:r>
            <a:r>
              <a:rPr lang="ko-KR" altLang="en-US" dirty="0"/>
              <a:t>패키지에 있는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6682"/>
            <a:ext cx="7103755" cy="542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5-2: </a:t>
            </a:r>
            <a:r>
              <a:rPr lang="ko-KR" altLang="en-US" dirty="0"/>
              <a:t>상속 관계에 있는 클래스 간 멤버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4095" y="1340768"/>
            <a:ext cx="75608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아래와 같은 멤버 필드를 갖도록 선언하고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클래스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상속받아 각 멤버 필드에 값을 저장하시오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 예제에서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필드인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weight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클래스에서는 접근이 불가능하여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슈퍼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클래스인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get,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set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통해서만 조작이 가능하다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age;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public String name;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protected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height;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private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weight;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6200" y="3645024"/>
            <a:ext cx="392624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Student extends Person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 smtClean="0"/>
              <a:t>	void </a:t>
            </a:r>
            <a:r>
              <a:rPr lang="en-US" altLang="ko-KR" sz="1400" dirty="0"/>
              <a:t>set() {</a:t>
            </a:r>
          </a:p>
          <a:p>
            <a:pPr defTabSz="180000"/>
            <a:r>
              <a:rPr lang="en-US" altLang="ko-KR" sz="1400" dirty="0" smtClean="0"/>
              <a:t>		age </a:t>
            </a:r>
            <a:r>
              <a:rPr lang="en-US" altLang="ko-KR" sz="1400" dirty="0"/>
              <a:t>= 30;</a:t>
            </a:r>
          </a:p>
          <a:p>
            <a:pPr defTabSz="180000"/>
            <a:r>
              <a:rPr lang="en-US" altLang="ko-KR" sz="1400" dirty="0" smtClean="0"/>
              <a:t>		name </a:t>
            </a:r>
            <a:r>
              <a:rPr lang="en-US" altLang="ko-KR" sz="1400" dirty="0"/>
              <a:t>=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";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		height </a:t>
            </a:r>
            <a:r>
              <a:rPr lang="en-US" altLang="ko-KR" sz="1400" dirty="0"/>
              <a:t>= 175;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setWeight</a:t>
            </a:r>
            <a:r>
              <a:rPr lang="en-US" altLang="ko-KR" sz="1400" dirty="0" smtClean="0"/>
              <a:t>(99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Student </a:t>
            </a:r>
            <a:r>
              <a:rPr lang="en-US" altLang="ko-KR" sz="1400" b="1" dirty="0"/>
              <a:t>s = new Student();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s.set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645024"/>
            <a:ext cx="32398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Person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age;</a:t>
            </a:r>
          </a:p>
          <a:p>
            <a:pPr defTabSz="180000"/>
            <a:r>
              <a:rPr lang="en-US" altLang="ko-KR" sz="1400" dirty="0"/>
              <a:t>	public String name;</a:t>
            </a:r>
          </a:p>
          <a:p>
            <a:pPr defTabSz="180000"/>
            <a:r>
              <a:rPr lang="en-US" altLang="ko-KR" sz="1400" dirty="0"/>
              <a:t>	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height;</a:t>
            </a:r>
          </a:p>
          <a:p>
            <a:pPr defTabSz="180000"/>
            <a:r>
              <a:rPr lang="en-US" altLang="ko-KR" sz="1400" dirty="0"/>
              <a:t>	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weight;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setWeight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weight)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this.weight</a:t>
            </a:r>
            <a:r>
              <a:rPr lang="en-US" altLang="ko-KR" sz="1400" dirty="0"/>
              <a:t> = weight;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getWeight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weight;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서브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smtClean="0"/>
              <a:t>호출과 </a:t>
            </a:r>
            <a:r>
              <a:rPr lang="ko-KR" altLang="en-US" dirty="0"/>
              <a:t>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4725144"/>
            <a:ext cx="8153400" cy="168478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new</a:t>
            </a:r>
            <a:r>
              <a:rPr lang="ko-KR" altLang="en-US" dirty="0" smtClean="0"/>
              <a:t>에 의해 서브 클래스의 객체가 생성될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슈퍼클래스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모두 실행됨</a:t>
            </a:r>
            <a:endParaRPr lang="en-US" altLang="ko-KR" dirty="0" smtClean="0"/>
          </a:p>
          <a:p>
            <a:pPr lvl="1"/>
            <a:r>
              <a:rPr lang="ko-KR" altLang="en-US" dirty="0"/>
              <a:t>호출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endParaRPr lang="en-US" altLang="ko-KR" b="1" dirty="0"/>
          </a:p>
          <a:p>
            <a:pPr lvl="2"/>
            <a:r>
              <a:rPr lang="ko-KR" altLang="en-US" dirty="0" smtClean="0"/>
              <a:t>서브 클래스의 </a:t>
            </a:r>
            <a:r>
              <a:rPr lang="ko-KR" altLang="en-US" dirty="0"/>
              <a:t>생성자가 먼저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서브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실행 전 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lvl="1"/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생성자가 먼저 실행된 후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886997" cy="32201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자유형 9"/>
          <p:cNvSpPr/>
          <p:nvPr/>
        </p:nvSpPr>
        <p:spPr>
          <a:xfrm>
            <a:off x="1894114" y="2313992"/>
            <a:ext cx="1212980" cy="47168"/>
          </a:xfrm>
          <a:custGeom>
            <a:avLst/>
            <a:gdLst>
              <a:gd name="connsiteX0" fmla="*/ 0 w 1212980"/>
              <a:gd name="connsiteY0" fmla="*/ 27992 h 47168"/>
              <a:gd name="connsiteX1" fmla="*/ 46653 w 1212980"/>
              <a:gd name="connsiteY1" fmla="*/ 46653 h 47168"/>
              <a:gd name="connsiteX2" fmla="*/ 167951 w 1212980"/>
              <a:gd name="connsiteY2" fmla="*/ 18661 h 47168"/>
              <a:gd name="connsiteX3" fmla="*/ 233266 w 1212980"/>
              <a:gd name="connsiteY3" fmla="*/ 0 h 47168"/>
              <a:gd name="connsiteX4" fmla="*/ 289249 w 1212980"/>
              <a:gd name="connsiteY4" fmla="*/ 9330 h 47168"/>
              <a:gd name="connsiteX5" fmla="*/ 307910 w 1212980"/>
              <a:gd name="connsiteY5" fmla="*/ 27992 h 47168"/>
              <a:gd name="connsiteX6" fmla="*/ 335902 w 1212980"/>
              <a:gd name="connsiteY6" fmla="*/ 37322 h 47168"/>
              <a:gd name="connsiteX7" fmla="*/ 410547 w 1212980"/>
              <a:gd name="connsiteY7" fmla="*/ 27992 h 47168"/>
              <a:gd name="connsiteX8" fmla="*/ 438539 w 1212980"/>
              <a:gd name="connsiteY8" fmla="*/ 18661 h 47168"/>
              <a:gd name="connsiteX9" fmla="*/ 578498 w 1212980"/>
              <a:gd name="connsiteY9" fmla="*/ 0 h 47168"/>
              <a:gd name="connsiteX10" fmla="*/ 709127 w 1212980"/>
              <a:gd name="connsiteY10" fmla="*/ 18661 h 47168"/>
              <a:gd name="connsiteX11" fmla="*/ 746449 w 1212980"/>
              <a:gd name="connsiteY11" fmla="*/ 27992 h 47168"/>
              <a:gd name="connsiteX12" fmla="*/ 895739 w 1212980"/>
              <a:gd name="connsiteY12" fmla="*/ 18661 h 47168"/>
              <a:gd name="connsiteX13" fmla="*/ 1101013 w 1212980"/>
              <a:gd name="connsiteY13" fmla="*/ 0 h 47168"/>
              <a:gd name="connsiteX14" fmla="*/ 1212980 w 1212980"/>
              <a:gd name="connsiteY14" fmla="*/ 18661 h 4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2980" h="47168">
                <a:moveTo>
                  <a:pt x="0" y="27992"/>
                </a:moveTo>
                <a:cubicBezTo>
                  <a:pt x="15551" y="34212"/>
                  <a:pt x="29962" y="45262"/>
                  <a:pt x="46653" y="46653"/>
                </a:cubicBezTo>
                <a:cubicBezTo>
                  <a:pt x="95385" y="50714"/>
                  <a:pt x="123352" y="29811"/>
                  <a:pt x="167951" y="18661"/>
                </a:cubicBezTo>
                <a:cubicBezTo>
                  <a:pt x="214816" y="6945"/>
                  <a:pt x="193108" y="13385"/>
                  <a:pt x="233266" y="0"/>
                </a:cubicBezTo>
                <a:cubicBezTo>
                  <a:pt x="251927" y="3110"/>
                  <a:pt x="271535" y="2687"/>
                  <a:pt x="289249" y="9330"/>
                </a:cubicBezTo>
                <a:cubicBezTo>
                  <a:pt x="297486" y="12419"/>
                  <a:pt x="300367" y="23466"/>
                  <a:pt x="307910" y="27992"/>
                </a:cubicBezTo>
                <a:cubicBezTo>
                  <a:pt x="316344" y="33052"/>
                  <a:pt x="326571" y="34212"/>
                  <a:pt x="335902" y="37322"/>
                </a:cubicBezTo>
                <a:cubicBezTo>
                  <a:pt x="360784" y="34212"/>
                  <a:pt x="385876" y="32478"/>
                  <a:pt x="410547" y="27992"/>
                </a:cubicBezTo>
                <a:cubicBezTo>
                  <a:pt x="420224" y="26233"/>
                  <a:pt x="428895" y="20590"/>
                  <a:pt x="438539" y="18661"/>
                </a:cubicBezTo>
                <a:cubicBezTo>
                  <a:pt x="460013" y="14366"/>
                  <a:pt x="560318" y="2272"/>
                  <a:pt x="578498" y="0"/>
                </a:cubicBezTo>
                <a:cubicBezTo>
                  <a:pt x="645910" y="22469"/>
                  <a:pt x="572841" y="489"/>
                  <a:pt x="709127" y="18661"/>
                </a:cubicBezTo>
                <a:cubicBezTo>
                  <a:pt x="721838" y="20356"/>
                  <a:pt x="734008" y="24882"/>
                  <a:pt x="746449" y="27992"/>
                </a:cubicBezTo>
                <a:lnTo>
                  <a:pt x="895739" y="18661"/>
                </a:lnTo>
                <a:cubicBezTo>
                  <a:pt x="1085899" y="7794"/>
                  <a:pt x="1016373" y="28211"/>
                  <a:pt x="1101013" y="0"/>
                </a:cubicBezTo>
                <a:cubicBezTo>
                  <a:pt x="1174700" y="24562"/>
                  <a:pt x="1137326" y="18661"/>
                  <a:pt x="1212980" y="18661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408835" cy="540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슈퍼클래스와 서브 클래스의 생성자간의 호출 및 실행 관계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04088" y="1484784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예상 실행 결과는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950" y="1916832"/>
            <a:ext cx="10383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짝 맞추기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슈퍼 클래스와 서브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 여러 개의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작성 가능</a:t>
            </a:r>
            <a:endParaRPr lang="en-US" altLang="ko-KR" dirty="0" smtClean="0"/>
          </a:p>
          <a:p>
            <a:r>
              <a:rPr lang="ko-KR" altLang="en-US" dirty="0" smtClean="0"/>
              <a:t>슈퍼 클래스와 서브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사이의 짝 맞추기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클래스와 슈퍼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조합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서브 클래스에서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선택하지 않는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컴파일러가 자동으로 슈퍼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en-US" altLang="ko-KR" dirty="0"/>
          </a:p>
          <a:p>
            <a:pPr lvl="1"/>
            <a:r>
              <a:rPr lang="ko-KR" altLang="en-US" dirty="0"/>
              <a:t>서브 클래스 개발자가 </a:t>
            </a:r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명시적으로 선택하는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super() </a:t>
            </a:r>
            <a:r>
              <a:rPr lang="ko-KR" altLang="en-US" dirty="0" smtClean="0"/>
              <a:t>키워드를 이용하여 선택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7" y="2996952"/>
            <a:ext cx="8015883" cy="123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75" y="1396164"/>
            <a:ext cx="3982163" cy="498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43969" y="6378254"/>
            <a:ext cx="103668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936057" y="2827893"/>
            <a:ext cx="2459171" cy="569446"/>
          </a:xfrm>
          <a:prstGeom prst="wedgeRoundRectCallout">
            <a:avLst>
              <a:gd name="adj1" fmla="val -91274"/>
              <a:gd name="adj2" fmla="val 494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서브클래스의 생성자가 기본 생성자인 경우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컴파일러는 자동으로 슈퍼클래스의 기본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생성자와</a:t>
            </a:r>
            <a:r>
              <a:rPr lang="ko-KR" altLang="en-US" sz="1000" dirty="0" smtClean="0">
                <a:solidFill>
                  <a:schemeClr val="tx1"/>
                </a:solidFill>
              </a:rPr>
              <a:t> 짝을 맺음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슈퍼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자동 호출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서브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628800"/>
            <a:ext cx="24482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서브 </a:t>
            </a:r>
            <a:r>
              <a:rPr lang="ko-KR" altLang="en-US" sz="1600" dirty="0" smtClean="0"/>
              <a:t>클래스의 생성자가 </a:t>
            </a:r>
            <a:endParaRPr lang="en-US" altLang="ko-KR" sz="1600" dirty="0" smtClean="0"/>
          </a:p>
          <a:p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선택하지 않은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69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클래스의 특성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하위 클래스에 물려주는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 </a:t>
            </a:r>
            <a:r>
              <a:rPr lang="en-US" altLang="ko-KR" dirty="0" smtClean="0"/>
              <a:t>(superclass)</a:t>
            </a:r>
          </a:p>
          <a:p>
            <a:pPr lvl="2"/>
            <a:r>
              <a:rPr lang="ko-KR" altLang="en-US" dirty="0" smtClean="0"/>
              <a:t>특성을 물려주는 상위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클래스 </a:t>
            </a:r>
            <a:r>
              <a:rPr lang="en-US" altLang="ko-KR" dirty="0" smtClean="0"/>
              <a:t>(subclass)</a:t>
            </a:r>
          </a:p>
          <a:p>
            <a:pPr lvl="2"/>
            <a:r>
              <a:rPr lang="ko-KR" altLang="en-US" dirty="0" smtClean="0"/>
              <a:t>특성을 물려 받는 하위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클래스에 자신만의 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특성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구체적으로 </a:t>
            </a:r>
            <a:r>
              <a:rPr lang="ko-KR" altLang="en-US" dirty="0" err="1" smtClean="0"/>
              <a:t>오버라이딩이라고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r>
              <a:rPr lang="ko-KR" altLang="en-US" dirty="0" smtClean="0"/>
              <a:t>슈퍼 클래스에서 하위 클래스로 갈수록 구체적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모바일폰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뮤직폰</a:t>
            </a:r>
            <a:endParaRPr lang="en-US" altLang="ko-KR" dirty="0" smtClean="0"/>
          </a:p>
          <a:p>
            <a:r>
              <a:rPr lang="ko-KR" altLang="en-US" dirty="0" smtClean="0"/>
              <a:t>상속을 통해 간결한 서브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특성을 재정의할 필요가 없어 서브 클래스가 간결해짐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슈퍼 클래스에 기본 생성자가 없어 오류 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917770" y="1298519"/>
            <a:ext cx="4392488" cy="5449666"/>
            <a:chOff x="683568" y="1298519"/>
            <a:chExt cx="4392488" cy="544966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582" y="1298519"/>
              <a:ext cx="4150791" cy="5038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683568" y="6286520"/>
              <a:ext cx="43924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컴파일러에 의해 “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Implicit super constructor A() is undefined.</a:t>
              </a:r>
            </a:p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 Must explicitly invoke another constructor</a:t>
              </a:r>
              <a:r>
                <a:rPr lang="en-US" altLang="ko-KR" sz="1200" dirty="0" smtClean="0"/>
                <a:t>”</a:t>
              </a:r>
              <a:r>
                <a:rPr lang="ko-KR" altLang="en-US" sz="1200" dirty="0" smtClean="0"/>
                <a:t> 오류 발생</a:t>
              </a:r>
              <a:endParaRPr lang="en-US" altLang="ko-KR" sz="1200" dirty="0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1729638" y="2676922"/>
              <a:ext cx="1872208" cy="432048"/>
            </a:xfrm>
            <a:prstGeom prst="wedgeRoundRectCallout">
              <a:avLst>
                <a:gd name="adj1" fmla="val -83410"/>
                <a:gd name="adj2" fmla="val 2631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컴파일러가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public </a:t>
              </a:r>
              <a:r>
                <a:rPr lang="en-US" altLang="ko-KR" sz="1000" dirty="0">
                  <a:solidFill>
                    <a:schemeClr val="tx1"/>
                  </a:solidFill>
                </a:rPr>
                <a:t>B()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에 대한 짝을 찾을 수 없음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56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341208"/>
            <a:ext cx="4248471" cy="547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23728" y="6208291"/>
            <a:ext cx="172819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매개변수생성자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 vert="horz" anchor="ctr">
            <a:normAutofit fontScale="75000" lnSpcReduction="2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슈퍼 클래스의 기본 </a:t>
            </a:r>
            <a:r>
              <a:rPr lang="ko-KR" altLang="en-US" dirty="0" err="1"/>
              <a:t>생성자</a:t>
            </a:r>
            <a:r>
              <a:rPr lang="ko-KR" altLang="en-US" dirty="0"/>
              <a:t> 자동 호출 </a:t>
            </a:r>
            <a:r>
              <a:rPr lang="en-US" altLang="ko-KR" dirty="0"/>
              <a:t>– </a:t>
            </a:r>
            <a:r>
              <a:rPr lang="ko-KR" altLang="en-US" dirty="0"/>
              <a:t>서브 클래스의 </a:t>
            </a:r>
            <a:r>
              <a:rPr lang="ko-KR" altLang="en-US" dirty="0" smtClean="0"/>
              <a:t>매개 변수를 가진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99592" y="1628800"/>
            <a:ext cx="24482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서브 </a:t>
            </a:r>
            <a:r>
              <a:rPr lang="ko-KR" altLang="en-US" sz="1600" dirty="0" smtClean="0"/>
              <a:t>클래스의 생성자가 </a:t>
            </a:r>
            <a:endParaRPr lang="en-US" altLang="ko-KR" sz="1600" dirty="0" smtClean="0"/>
          </a:p>
          <a:p>
            <a:r>
              <a:rPr lang="ko-KR" altLang="en-US" sz="1600" dirty="0" smtClean="0"/>
              <a:t>슈퍼 클래스의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선택하지 않은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00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super()</a:t>
            </a:r>
            <a:r>
              <a:rPr lang="ko-KR" altLang="en-US" dirty="0" smtClean="0"/>
              <a:t>를 이용하여 슈퍼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super()</a:t>
            </a:r>
          </a:p>
          <a:p>
            <a:pPr lvl="1"/>
            <a:r>
              <a:rPr lang="ko-KR" altLang="en-US" dirty="0" smtClean="0"/>
              <a:t>서브 클래스에서 명시적으로 슈퍼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 호출할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super(parameter);</a:t>
            </a:r>
          </a:p>
          <a:p>
            <a:pPr lvl="2"/>
            <a:r>
              <a:rPr lang="ko-KR" altLang="en-US" dirty="0" smtClean="0"/>
              <a:t>인자를 이용하여 슈퍼 클래스의 적당한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반드시 서브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코드의 제일 첫 라인에 와야 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super()</a:t>
            </a:r>
            <a:r>
              <a:rPr lang="ko-KR" altLang="en-US" smtClean="0"/>
              <a:t>를 이용한 사례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71600" y="1304842"/>
            <a:ext cx="6696743" cy="5553158"/>
            <a:chOff x="971600" y="1304842"/>
            <a:chExt cx="6696743" cy="5553158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1304842"/>
              <a:ext cx="4536503" cy="5553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71600" y="6309320"/>
              <a:ext cx="1584175" cy="461665"/>
            </a:xfrm>
            <a:prstGeom prst="rect">
              <a:avLst/>
            </a:prstGeom>
            <a:solidFill>
              <a:srgbClr val="DAEEC4"/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200">
                  <a:solidFill>
                    <a:srgbClr val="00B050"/>
                  </a:solidFill>
                </a:defRPr>
              </a:lvl1pPr>
            </a:lstStyle>
            <a:p>
              <a:r>
                <a:rPr lang="ko-KR" altLang="en-US" dirty="0" err="1">
                  <a:solidFill>
                    <a:schemeClr val="tx1"/>
                  </a:solidFill>
                </a:rPr>
                <a:t>매개변수생성자</a:t>
              </a:r>
              <a:r>
                <a:rPr lang="en-US" altLang="ko-KR" dirty="0">
                  <a:solidFill>
                    <a:schemeClr val="tx1"/>
                  </a:solidFill>
                </a:rPr>
                <a:t>A5</a:t>
              </a: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매개변수생성자</a:t>
              </a:r>
              <a:r>
                <a:rPr lang="en-US" altLang="ko-KR" dirty="0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5796135" y="4005064"/>
              <a:ext cx="1872208" cy="432048"/>
            </a:xfrm>
            <a:prstGeom prst="wedgeRoundRectCallout">
              <a:avLst>
                <a:gd name="adj1" fmla="val -141221"/>
                <a:gd name="adj2" fmla="val 565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super();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라고 하면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A()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호출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타입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업캐스팅</a:t>
            </a:r>
            <a:r>
              <a:rPr lang="en-US" altLang="ko-KR" smtClean="0"/>
              <a:t>(upcasting)</a:t>
            </a:r>
          </a:p>
          <a:p>
            <a:pPr lvl="1"/>
            <a:r>
              <a:rPr lang="ko-KR" altLang="en-US" smtClean="0"/>
              <a:t>프로그램에서 이루어지는 자동 타입 변환</a:t>
            </a:r>
            <a:endParaRPr lang="en-US" altLang="ko-KR" smtClean="0"/>
          </a:p>
          <a:p>
            <a:pPr lvl="1"/>
            <a:r>
              <a:rPr lang="ko-KR" altLang="en-US" smtClean="0"/>
              <a:t>서브 클래스의 레퍼런스 값을 슈퍼 클래스 레퍼런스에 대입</a:t>
            </a:r>
            <a:endParaRPr lang="en-US" altLang="ko-KR" smtClean="0"/>
          </a:p>
          <a:p>
            <a:pPr lvl="2"/>
            <a:r>
              <a:rPr lang="ko-KR" altLang="en-US" smtClean="0"/>
              <a:t>슈퍼 클래스 레퍼런스가 서브 클래스 객체를 가리키게 되는 현상</a:t>
            </a:r>
            <a:endParaRPr lang="en-US" altLang="ko-KR" smtClean="0"/>
          </a:p>
          <a:p>
            <a:pPr lvl="2"/>
            <a:r>
              <a:rPr lang="ko-KR" altLang="en-US" smtClean="0"/>
              <a:t>객체 내에 있는 모든 멤버를 접근할 수 없고 슈퍼 클래스의 멤버만 접근 가능</a:t>
            </a:r>
            <a:endParaRPr lang="en-US" altLang="ko-KR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07704" y="3861048"/>
            <a:ext cx="496855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Person {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Student extends Person {</a:t>
            </a:r>
          </a:p>
          <a:p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...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Student s = new Student();</a:t>
            </a:r>
          </a:p>
          <a:p>
            <a:r>
              <a:rPr lang="en-US" altLang="ko-KR" sz="1600" i="1" dirty="0" smtClean="0">
                <a:solidFill>
                  <a:srgbClr val="FF0000"/>
                </a:solidFill>
              </a:rPr>
              <a:t>Person p = s; // </a:t>
            </a:r>
            <a:r>
              <a:rPr lang="ko-KR" altLang="en-US" sz="1600" i="1" dirty="0" err="1" smtClean="0">
                <a:solidFill>
                  <a:srgbClr val="FF0000"/>
                </a:solidFill>
              </a:rPr>
              <a:t>업캐스팅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i="1" dirty="0" smtClean="0">
                <a:solidFill>
                  <a:srgbClr val="FF0000"/>
                </a:solidFill>
              </a:rPr>
              <a:t>자동타입변환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ko-KR" altLang="en-US" dirty="0" err="1" smtClean="0"/>
              <a:t>업캐스팅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875" y="1080773"/>
            <a:ext cx="4111108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Person {</a:t>
            </a:r>
          </a:p>
          <a:p>
            <a:pPr defTabSz="180000"/>
            <a:r>
              <a:rPr lang="en-US" altLang="ko-KR" sz="1200" dirty="0" smtClean="0"/>
              <a:t>	String name;</a:t>
            </a:r>
          </a:p>
          <a:p>
            <a:pPr defTabSz="180000"/>
            <a:r>
              <a:rPr lang="en-US" altLang="ko-KR" sz="1200" dirty="0" smtClean="0"/>
              <a:t>	String id;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Person(String name)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this.name = name;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Student extends Person {</a:t>
            </a:r>
          </a:p>
          <a:p>
            <a:pPr defTabSz="180000"/>
            <a:r>
              <a:rPr lang="en-US" altLang="ko-KR" sz="1200" dirty="0" smtClean="0"/>
              <a:t>	String grade;</a:t>
            </a:r>
          </a:p>
          <a:p>
            <a:pPr defTabSz="180000"/>
            <a:r>
              <a:rPr lang="en-US" altLang="ko-KR" sz="1200" dirty="0" smtClean="0"/>
              <a:t>	String department;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Student(String name) {</a:t>
            </a:r>
          </a:p>
          <a:p>
            <a:pPr defTabSz="180000"/>
            <a:r>
              <a:rPr lang="en-US" altLang="ko-KR" sz="1200" dirty="0" smtClean="0"/>
              <a:t>		super(name);</a:t>
            </a:r>
          </a:p>
          <a:p>
            <a:pPr defTabSz="180000"/>
            <a:r>
              <a:rPr lang="en-US" altLang="ko-KR" sz="1200" dirty="0" smtClean="0"/>
              <a:t>	 }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UpcastingEx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static void main(String[]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Person  p;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smtClean="0"/>
              <a:t>Student s = new Student(</a:t>
            </a:r>
            <a:r>
              <a:rPr lang="en-US" altLang="ko-KR" sz="1200" dirty="0" smtClean="0"/>
              <a:t>"</a:t>
            </a:r>
            <a:r>
              <a:rPr lang="ko-KR" altLang="en-US" sz="1200" b="1" dirty="0" smtClean="0"/>
              <a:t>이재문</a:t>
            </a:r>
            <a:r>
              <a:rPr lang="en-US" altLang="ko-KR" sz="1200" dirty="0" smtClean="0"/>
              <a:t>"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p = s; // </a:t>
            </a:r>
            <a:r>
              <a:rPr lang="ko-KR" altLang="en-US" sz="1200" b="1" dirty="0" err="1" smtClean="0"/>
              <a:t>업캐스팅</a:t>
            </a:r>
            <a:r>
              <a:rPr lang="ko-KR" altLang="en-US" sz="1200" b="1" dirty="0" smtClean="0"/>
              <a:t> 발생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(p.name); // </a:t>
            </a:r>
            <a:r>
              <a:rPr lang="ko-KR" altLang="en-US" sz="1200" dirty="0" smtClean="0"/>
              <a:t>오류 없음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strike="sngStrike" dirty="0" err="1" smtClean="0"/>
              <a:t>p.grade</a:t>
            </a:r>
            <a:r>
              <a:rPr lang="en-US" altLang="ko-KR" sz="1200" b="1" strike="sngStrike" dirty="0" smtClean="0"/>
              <a:t> = "A";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strike="sngStrike" dirty="0" err="1" smtClean="0"/>
              <a:t>p.department</a:t>
            </a:r>
            <a:r>
              <a:rPr lang="en-US" altLang="ko-KR" sz="1200" b="1" strike="sngStrike" dirty="0" smtClean="0"/>
              <a:t> = "Com"; </a:t>
            </a:r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컴파일 오류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630117" y="6413265"/>
            <a:ext cx="64978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이재문</a:t>
            </a:r>
            <a:endParaRPr lang="en-US" altLang="ko-KR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4231724" cy="38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7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타입 변환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다운캐스팅</a:t>
            </a:r>
            <a:r>
              <a:rPr lang="en-US" altLang="ko-KR" smtClean="0"/>
              <a:t>(downcasting)</a:t>
            </a:r>
          </a:p>
          <a:p>
            <a:pPr lvl="1"/>
            <a:r>
              <a:rPr lang="ko-KR" altLang="en-US" smtClean="0"/>
              <a:t>슈퍼 클래스 레퍼런스를 서브 클래스 레퍼런스에 대입</a:t>
            </a:r>
            <a:endParaRPr lang="en-US" altLang="ko-KR" smtClean="0"/>
          </a:p>
          <a:p>
            <a:pPr lvl="1"/>
            <a:r>
              <a:rPr lang="ko-KR" altLang="en-US" smtClean="0"/>
              <a:t>업캐스팅된 것을 다시 원래대로 되돌리는 것</a:t>
            </a:r>
            <a:endParaRPr lang="en-US" altLang="ko-KR" smtClean="0"/>
          </a:p>
          <a:p>
            <a:pPr lvl="1"/>
            <a:r>
              <a:rPr lang="ko-KR" altLang="en-US" smtClean="0"/>
              <a:t>명시적으로 타입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67247" y="3429000"/>
            <a:ext cx="60486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Person 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class Student extends Person 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  <a:p>
            <a:r>
              <a:rPr lang="en-US" altLang="ko-KR" i="1" dirty="0" smtClean="0">
                <a:solidFill>
                  <a:srgbClr val="FF0000"/>
                </a:solidFill>
              </a:rPr>
              <a:t>Student s = (Student)p; // </a:t>
            </a:r>
            <a:r>
              <a:rPr lang="ko-KR" altLang="en-US" i="1" dirty="0" smtClean="0">
                <a:solidFill>
                  <a:srgbClr val="FF0000"/>
                </a:solidFill>
              </a:rPr>
              <a:t>다운캐스팅</a:t>
            </a:r>
            <a:r>
              <a:rPr lang="en-US" altLang="ko-KR" i="1" dirty="0" smtClean="0">
                <a:solidFill>
                  <a:srgbClr val="FF0000"/>
                </a:solidFill>
              </a:rPr>
              <a:t>, </a:t>
            </a:r>
            <a:r>
              <a:rPr lang="ko-KR" altLang="en-US" i="1" dirty="0" smtClean="0">
                <a:solidFill>
                  <a:srgbClr val="FF0000"/>
                </a:solidFill>
              </a:rPr>
              <a:t>강제타입변환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다운캐스팅 사례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76864" cy="486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2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연산자와 객체의 타입 구별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레퍼런스로는</a:t>
            </a:r>
            <a:r>
              <a:rPr lang="ko-KR" altLang="en-US" dirty="0" smtClean="0"/>
              <a:t> 객체의 진짜 타입을 구분하기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슈퍼 클래스는 여러 서브 클래스에 상속되기 때문</a:t>
            </a:r>
            <a:endParaRPr lang="en-US" altLang="ko-KR" dirty="0" smtClean="0"/>
          </a:p>
          <a:p>
            <a:pPr lvl="2"/>
            <a:r>
              <a:rPr lang="ko-KR" altLang="en-US" dirty="0"/>
              <a:t>슈퍼 클래스 </a:t>
            </a:r>
            <a:r>
              <a:rPr lang="ko-KR" altLang="en-US" dirty="0" err="1" smtClean="0"/>
              <a:t>레퍼런스로</a:t>
            </a:r>
            <a:r>
              <a:rPr lang="ko-KR" altLang="en-US" dirty="0" smtClean="0"/>
              <a:t> 서브 클래스 객체를 가리킬 수 있음</a:t>
            </a:r>
            <a:endParaRPr lang="en-US" altLang="ko-KR" dirty="0" smtClean="0"/>
          </a:p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레퍼런스가</a:t>
            </a:r>
            <a:r>
              <a:rPr lang="ko-KR" altLang="en-US" dirty="0" smtClean="0"/>
              <a:t> 가리키는 객체의 진짜 타입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1760" y="4581128"/>
            <a:ext cx="381642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객체레퍼런스</a:t>
            </a:r>
            <a:r>
              <a:rPr lang="ko-KR" altLang="en-US" sz="1600" dirty="0"/>
              <a:t> </a:t>
            </a:r>
            <a:r>
              <a:rPr lang="en-US" altLang="ko-KR" sz="1600" b="1" dirty="0" err="1"/>
              <a:t>instanceof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클래스타입</a:t>
            </a:r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11760" y="5038873"/>
            <a:ext cx="3313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연산의 결과 </a:t>
            </a:r>
            <a:r>
              <a:rPr lang="en-US" altLang="ko-KR" sz="1600" dirty="0" smtClean="0"/>
              <a:t>: true/false</a:t>
            </a:r>
            <a:r>
              <a:rPr lang="ko-KR" altLang="en-US" sz="1600" dirty="0"/>
              <a:t>의 불린 값</a:t>
            </a:r>
          </a:p>
        </p:txBody>
      </p:sp>
    </p:spTree>
    <p:extLst>
      <p:ext uri="{BB962C8B-B14F-4D97-AF65-F5344CB8AC3E}">
        <p14:creationId xmlns:p14="http://schemas.microsoft.com/office/powerpoint/2010/main" val="3098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92612"/>
            <a:ext cx="6228184" cy="49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99592" y="44624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업캐스팅된</a:t>
            </a:r>
            <a:r>
              <a:rPr lang="ko-KR" altLang="en-US" dirty="0" smtClean="0"/>
              <a:t> 객체의 실제 타입은 무엇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2" y="892612"/>
            <a:ext cx="243484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3" y="5054246"/>
            <a:ext cx="306856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관계 예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3275856" y="1714488"/>
            <a:ext cx="172477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전화 걸기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전화 받기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698" y="185736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Phone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3121223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MobilePhone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90508" y="4417367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MusicPhone</a:t>
            </a:r>
            <a:endParaRPr lang="ko-KR" altLang="en-US" sz="1400" dirty="0"/>
          </a:p>
        </p:txBody>
      </p:sp>
      <p:sp>
        <p:nvSpPr>
          <p:cNvPr id="24" name="순서도: 처리 23"/>
          <p:cNvSpPr/>
          <p:nvPr/>
        </p:nvSpPr>
        <p:spPr>
          <a:xfrm>
            <a:off x="3275856" y="2928934"/>
            <a:ext cx="1724772" cy="85725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무선 기지국 연결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배터리 충전하기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3275856" y="4286256"/>
            <a:ext cx="1724772" cy="7143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음악 다운받기</a:t>
            </a:r>
            <a:endParaRPr lang="en-US" altLang="ko-KR" sz="1400" dirty="0" smtClean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0000FF"/>
                </a:solidFill>
              </a:rPr>
              <a:t>음악 재생하기</a:t>
            </a:r>
            <a:endParaRPr lang="en-US" altLang="ko-KR" sz="1400" dirty="0" smtClean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2132" y="35718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구체화</a:t>
            </a:r>
            <a:endParaRPr lang="ko-KR" altLang="en-US" sz="1400" dirty="0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4143372" y="3214686"/>
            <a:ext cx="264320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" name="직선 화살표 연결선 11"/>
          <p:cNvCxnSpPr>
            <a:stCxn id="24" idx="0"/>
            <a:endCxn id="4" idx="2"/>
          </p:cNvCxnSpPr>
          <p:nvPr/>
        </p:nvCxnSpPr>
        <p:spPr>
          <a:xfrm flipV="1">
            <a:off x="4138242" y="2428868"/>
            <a:ext cx="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5" idx="0"/>
            <a:endCxn id="24" idx="2"/>
          </p:cNvCxnSpPr>
          <p:nvPr/>
        </p:nvCxnSpPr>
        <p:spPr>
          <a:xfrm flipV="1">
            <a:off x="4138242" y="3786190"/>
            <a:ext cx="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7686" y="38576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57686" y="25003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32" y="358837"/>
            <a:ext cx="6532531" cy="268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7109792" cy="679450"/>
          </a:xfrm>
        </p:spPr>
        <p:txBody>
          <a:bodyPr/>
          <a:lstStyle/>
          <a:p>
            <a:r>
              <a:rPr lang="en-US" altLang="ko-KR" dirty="0" err="1" smtClean="0"/>
              <a:t>instanceof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6287988" cy="308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5-3 : </a:t>
            </a:r>
            <a:r>
              <a:rPr lang="en-US" altLang="ko-KR" dirty="0" err="1"/>
              <a:t>instanceof</a:t>
            </a:r>
            <a:r>
              <a:rPr lang="ko-KR" altLang="en-US" dirty="0"/>
              <a:t>를 이용한 객체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92086"/>
            <a:ext cx="2111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instanceof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객체의 타입을 구별하는 예를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7750" y="1412776"/>
            <a:ext cx="626340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Person {}</a:t>
            </a:r>
          </a:p>
          <a:p>
            <a:pPr defTabSz="180000"/>
            <a:r>
              <a:rPr lang="en-US" altLang="ko-KR" sz="1200" dirty="0"/>
              <a:t>class Student extends Person {}</a:t>
            </a:r>
          </a:p>
          <a:p>
            <a:pPr defTabSz="180000"/>
            <a:r>
              <a:rPr lang="en-US" altLang="ko-KR" sz="1200" dirty="0"/>
              <a:t>class Researcher extends Person {}</a:t>
            </a:r>
          </a:p>
          <a:p>
            <a:pPr defTabSz="180000"/>
            <a:r>
              <a:rPr lang="en-US" altLang="ko-KR" sz="1200" dirty="0"/>
              <a:t>class Professor extends Researcher {}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InstanceofExample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b="1" dirty="0"/>
              <a:t>		Person </a:t>
            </a:r>
            <a:r>
              <a:rPr lang="en-US" altLang="ko-KR" sz="1200" b="1" dirty="0" err="1"/>
              <a:t>jee</a:t>
            </a:r>
            <a:r>
              <a:rPr lang="en-US" altLang="ko-KR" sz="1200" b="1" dirty="0"/>
              <a:t>= new Student();</a:t>
            </a:r>
          </a:p>
          <a:p>
            <a:pPr defTabSz="180000"/>
            <a:r>
              <a:rPr lang="en-US" altLang="ko-KR" sz="1200" b="1" dirty="0"/>
              <a:t>		Person </a:t>
            </a:r>
            <a:r>
              <a:rPr lang="en-US" altLang="ko-KR" sz="1200" b="1" dirty="0" err="1"/>
              <a:t>kim</a:t>
            </a:r>
            <a:r>
              <a:rPr lang="en-US" altLang="ko-KR" sz="1200" b="1" dirty="0"/>
              <a:t> = new Professor();</a:t>
            </a:r>
          </a:p>
          <a:p>
            <a:pPr defTabSz="180000"/>
            <a:r>
              <a:rPr lang="en-US" altLang="ko-KR" sz="1200" b="1" dirty="0"/>
              <a:t>		Person lee = new Researcher();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jee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Student) // 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타입이므로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jee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Researcher) // 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jee</a:t>
            </a:r>
            <a:r>
              <a:rPr lang="ko-KR" altLang="en-US" sz="1200" dirty="0"/>
              <a:t>는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kim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Student) // </a:t>
            </a:r>
            <a:r>
              <a:rPr lang="en-US" altLang="ko-KR" sz="1200" dirty="0" err="1"/>
              <a:t>kim</a:t>
            </a:r>
            <a:r>
              <a:rPr lang="ko-KR" altLang="en-US" sz="1200" dirty="0"/>
              <a:t>은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kim</a:t>
            </a:r>
            <a:r>
              <a:rPr lang="ko-KR" altLang="en-US" sz="1200" dirty="0"/>
              <a:t>은 </a:t>
            </a:r>
            <a:r>
              <a:rPr lang="en-US" altLang="ko-KR" sz="1200" dirty="0"/>
              <a:t>Student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	if </a:t>
            </a:r>
            <a:r>
              <a:rPr lang="en-US" altLang="ko-KR" sz="1200" dirty="0"/>
              <a:t>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Professor)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타입이므로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Researcher)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타입이기도 하므로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Researcher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(kim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Person) // kim</a:t>
            </a:r>
            <a:r>
              <a:rPr lang="ko-KR" altLang="en-US" sz="1200" dirty="0"/>
              <a:t>은 </a:t>
            </a:r>
            <a:r>
              <a:rPr lang="en-US" altLang="ko-KR" sz="1200" dirty="0"/>
              <a:t>Person </a:t>
            </a:r>
            <a:r>
              <a:rPr lang="ko-KR" altLang="en-US" sz="1200" dirty="0"/>
              <a:t>타입이기도 하므로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("kim</a:t>
            </a:r>
            <a:r>
              <a:rPr lang="ko-KR" altLang="en-US" sz="1200" dirty="0"/>
              <a:t>은 </a:t>
            </a:r>
            <a:r>
              <a:rPr lang="en-US" altLang="ko-KR" sz="1200" dirty="0"/>
              <a:t>Person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(lee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Professor) // lee</a:t>
            </a:r>
            <a:r>
              <a:rPr lang="ko-KR" altLang="en-US" sz="1200" dirty="0"/>
              <a:t>는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타입이 아니므로 </a:t>
            </a:r>
            <a:r>
              <a:rPr lang="en-US" altLang="ko-KR" sz="1200" dirty="0"/>
              <a:t>false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("lee</a:t>
            </a:r>
            <a:r>
              <a:rPr lang="ko-KR" altLang="en-US" sz="1200" dirty="0"/>
              <a:t>는 </a:t>
            </a:r>
            <a:r>
              <a:rPr lang="en-US" altLang="ko-KR" sz="1200" dirty="0"/>
              <a:t>Professor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if ("java" </a:t>
            </a:r>
            <a:r>
              <a:rPr lang="en-US" altLang="ko-KR" sz="1200" dirty="0" err="1"/>
              <a:t>instanceof</a:t>
            </a:r>
            <a:r>
              <a:rPr lang="en-US" altLang="ko-KR" sz="1200" dirty="0"/>
              <a:t> String) // "java"</a:t>
            </a:r>
            <a:r>
              <a:rPr lang="ko-KR" altLang="en-US" sz="1200" dirty="0"/>
              <a:t>는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타입의 </a:t>
            </a:r>
            <a:r>
              <a:rPr lang="ko-KR" altLang="en-US" sz="1200" dirty="0" err="1"/>
              <a:t>인스턴스이므로</a:t>
            </a:r>
            <a:r>
              <a:rPr lang="ko-KR" altLang="en-US" sz="1200" dirty="0"/>
              <a:t> </a:t>
            </a:r>
            <a:r>
              <a:rPr lang="en-US" altLang="ko-KR" sz="1200" dirty="0"/>
              <a:t>true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("\"java\"</a:t>
            </a:r>
            <a:r>
              <a:rPr lang="ko-KR" altLang="en-US" sz="1200" dirty="0"/>
              <a:t>는 </a:t>
            </a:r>
            <a:r>
              <a:rPr lang="en-US" altLang="ko-KR" sz="1200" dirty="0"/>
              <a:t>String </a:t>
            </a:r>
            <a:r>
              <a:rPr lang="ko-KR" altLang="en-US" sz="1200" dirty="0"/>
              <a:t>타입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629315"/>
            <a:ext cx="2016224" cy="104644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 err="1">
                <a:solidFill>
                  <a:schemeClr val="tx1"/>
                </a:solidFill>
              </a:rPr>
              <a:t>jee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Student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Professor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Researcher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kim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Person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"java"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38903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4482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(Method Overriding)</a:t>
            </a:r>
          </a:p>
          <a:p>
            <a:pPr lvl="1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서브 클래스에서 재정의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인자 타입 및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 등 모든 것 동일하게 작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중 하나라도 다르면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실패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무시하기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번역되기도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바인딩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클래스에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무조건 실행되도록 동적 바인딩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54483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6300192" y="5445224"/>
            <a:ext cx="1440161" cy="432048"/>
          </a:xfrm>
          <a:prstGeom prst="wedgeRoundRectCallout">
            <a:avLst>
              <a:gd name="adj1" fmla="val -141221"/>
              <a:gd name="adj2" fmla="val 56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en-US" altLang="ko-KR" sz="1000" dirty="0" smtClean="0">
                <a:solidFill>
                  <a:schemeClr val="tx1"/>
                </a:solidFill>
              </a:rPr>
              <a:t>2()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오버라이딩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147690" y="4221088"/>
            <a:ext cx="1440161" cy="432048"/>
          </a:xfrm>
          <a:prstGeom prst="wedgeRoundRectCallout">
            <a:avLst>
              <a:gd name="adj1" fmla="val -149644"/>
              <a:gd name="adj2" fmla="val 435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동적 바인딩 발생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" y="1844824"/>
            <a:ext cx="897199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서브 클래스 객체와 </a:t>
            </a:r>
            <a:r>
              <a:rPr lang="ko-KR" altLang="en-US" dirty="0" err="1" smtClean="0"/>
              <a:t>오버라이딩된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28800"/>
            <a:ext cx="79724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</a:t>
            </a:r>
            <a:r>
              <a:rPr lang="en-US" altLang="ko-KR" smtClean="0"/>
              <a:t>5-4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메소드 오버라이딩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412776"/>
            <a:ext cx="338437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next;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dirty="0"/>
              <a:t>	public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 { next = null;}</a:t>
            </a:r>
          </a:p>
          <a:p>
            <a:pPr defTabSz="144000"/>
            <a:r>
              <a:rPr lang="en-US" altLang="ko-KR" sz="1200" dirty="0"/>
              <a:t>	 public void draw()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Line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("Line");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  <a:p>
            <a:pPr defTabSz="144000"/>
            <a:r>
              <a:rPr lang="en-US" altLang="ko-KR" sz="1200" b="1" dirty="0"/>
              <a:t>class Circle extends </a:t>
            </a:r>
            <a:r>
              <a:rPr lang="en-US" altLang="ko-KR" sz="1200" b="1" dirty="0" err="1"/>
              <a:t>DObject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44000"/>
            <a:r>
              <a:rPr lang="en-US" altLang="ko-KR" sz="1200" dirty="0"/>
              <a:t>	public void draw() { //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오버라이딩</a:t>
            </a:r>
            <a:endParaRPr lang="ko-KR" altLang="en-US" sz="1200" dirty="0"/>
          </a:p>
          <a:p>
            <a:pPr defTabSz="144000"/>
            <a:r>
              <a:rPr lang="ko-KR" altLang="en-US" sz="1200" dirty="0"/>
              <a:t>		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("Circle");</a:t>
            </a:r>
          </a:p>
          <a:p>
            <a:pPr defTabSz="144000"/>
            <a:r>
              <a:rPr lang="en-US" altLang="ko-KR" sz="1200" dirty="0"/>
              <a:t>	}</a:t>
            </a:r>
          </a:p>
          <a:p>
            <a:pPr defTabSz="144000"/>
            <a:r>
              <a:rPr lang="en-US" altLang="ko-KR" sz="1200" dirty="0"/>
              <a:t>}</a:t>
            </a:r>
          </a:p>
          <a:p>
            <a:pPr defTabSz="144000"/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3786174" y="1412778"/>
            <a:ext cx="5178313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44000"/>
            <a:r>
              <a:rPr lang="en-US" altLang="ko-KR" sz="1200" dirty="0" smtClean="0"/>
              <a:t>public </a:t>
            </a:r>
            <a:r>
              <a:rPr lang="en-US" altLang="ko-KR" sz="1200" dirty="0"/>
              <a:t>class </a:t>
            </a:r>
            <a:r>
              <a:rPr lang="en-US" altLang="ko-KR" sz="1200" dirty="0" err="1"/>
              <a:t>MethodOverringEx</a:t>
            </a:r>
            <a:r>
              <a:rPr lang="en-US" altLang="ko-KR" sz="1200" dirty="0"/>
              <a:t> {</a:t>
            </a:r>
          </a:p>
          <a:p>
            <a:pPr defTabSz="144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Line </a:t>
            </a:r>
            <a:r>
              <a:rPr lang="en-US" altLang="ko-KR" sz="1200" dirty="0" err="1"/>
              <a:t>line</a:t>
            </a:r>
            <a:r>
              <a:rPr lang="en-US" altLang="ko-KR" sz="1200" dirty="0"/>
              <a:t>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p = new Line();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r = line;</a:t>
            </a:r>
          </a:p>
          <a:p>
            <a:pPr defTabSz="144000"/>
            <a:r>
              <a:rPr lang="en-US" altLang="ko-KR" sz="1200" dirty="0"/>
              <a:t>		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obj.draw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DObject.draw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draw"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실행</a:t>
            </a:r>
            <a:r>
              <a:rPr lang="en-US" altLang="ko-KR" sz="1200" dirty="0"/>
              <a:t>.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p.draw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r.draw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Line.draw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"Line"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DObject</a:t>
            </a:r>
            <a:r>
              <a:rPr lang="en-US" altLang="ko-KR" sz="1200" dirty="0"/>
              <a:t> circle = new Circle();</a:t>
            </a:r>
          </a:p>
          <a:p>
            <a:pPr defTabSz="144000"/>
            <a:r>
              <a:rPr lang="en-US" altLang="ko-KR" sz="1200" dirty="0"/>
              <a:t>		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Rect.draw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" </a:t>
            </a:r>
            <a:r>
              <a:rPr lang="ko-KR" altLang="en-US" sz="1200" dirty="0"/>
              <a:t>출력		</a:t>
            </a:r>
          </a:p>
          <a:p>
            <a:pPr defTabSz="144000"/>
            <a:r>
              <a:rPr lang="ko-KR" altLang="en-US" sz="1200" dirty="0"/>
              <a:t>		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(); // </a:t>
            </a:r>
            <a:r>
              <a:rPr lang="ko-KR" altLang="en-US" sz="1200" dirty="0" err="1"/>
              <a:t>오버라이딩된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Circle.draw</a:t>
            </a:r>
            <a:r>
              <a:rPr lang="en-US" altLang="ko-KR" sz="1200" dirty="0"/>
              <a:t>() </a:t>
            </a:r>
            <a:r>
              <a:rPr lang="ko-KR" altLang="en-US" sz="1200" dirty="0"/>
              <a:t>실행</a:t>
            </a:r>
            <a:r>
              <a:rPr lang="en-US" altLang="ko-KR" sz="1200" dirty="0"/>
              <a:t>, "Circle" </a:t>
            </a:r>
            <a:r>
              <a:rPr lang="ko-KR" altLang="en-US" sz="1200" dirty="0"/>
              <a:t>출력</a:t>
            </a:r>
          </a:p>
          <a:p>
            <a:pPr defTabSz="144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44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86173" y="5013176"/>
            <a:ext cx="517831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DObject</a:t>
            </a:r>
            <a:r>
              <a:rPr lang="en-US" altLang="ko-KR" sz="1200" dirty="0"/>
              <a:t> draw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/>
              <a:t>Line</a:t>
            </a:r>
          </a:p>
          <a:p>
            <a:r>
              <a:rPr lang="en-US" altLang="ko-KR" sz="1200" dirty="0" err="1"/>
              <a:t>Rect</a:t>
            </a:r>
            <a:endParaRPr lang="en-US" altLang="ko-KR" sz="1200" dirty="0"/>
          </a:p>
          <a:p>
            <a:r>
              <a:rPr lang="en-US" altLang="ko-KR" sz="1200" dirty="0"/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1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4664"/>
            <a:ext cx="7272808" cy="629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8" name="제목 1"/>
          <p:cNvSpPr>
            <a:spLocks noGrp="1"/>
          </p:cNvSpPr>
          <p:nvPr>
            <p:ph type="title" idx="4294967295"/>
          </p:nvPr>
        </p:nvSpPr>
        <p:spPr>
          <a:xfrm>
            <a:off x="179512" y="188640"/>
            <a:ext cx="3365376" cy="72008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ko-KR" altLang="en-US" dirty="0" smtClean="0"/>
              <a:t>실행</a:t>
            </a:r>
            <a:r>
              <a:rPr lang="en-US" altLang="ko-KR" dirty="0"/>
              <a:t>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0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292" y="116632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조건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179512" y="1772816"/>
            <a:ext cx="3995936" cy="3371266"/>
          </a:xfrm>
        </p:spPr>
        <p:txBody>
          <a:bodyPr>
            <a:normAutofit lnSpcReduction="10000"/>
          </a:bodyPr>
          <a:lstStyle/>
          <a:p>
            <a:pPr marL="180000" indent="-252000">
              <a:buNone/>
            </a:pPr>
            <a:r>
              <a:rPr lang="en-US" altLang="ko-KR" sz="1800" smtClean="0"/>
              <a:t>1. </a:t>
            </a:r>
            <a:r>
              <a:rPr lang="ko-KR" altLang="en-US" sz="1800" smtClean="0"/>
              <a:t>반드시 슈퍼 클래스 메소드와 동일한 이름</a:t>
            </a:r>
            <a:r>
              <a:rPr lang="en-US" altLang="ko-KR" sz="1800" smtClean="0"/>
              <a:t>, </a:t>
            </a:r>
            <a:r>
              <a:rPr lang="ko-KR" altLang="en-US" sz="1800" smtClean="0"/>
              <a:t>동일한 호출 인자</a:t>
            </a:r>
            <a:r>
              <a:rPr lang="en-US" altLang="ko-KR" sz="1800" smtClean="0"/>
              <a:t>, </a:t>
            </a:r>
            <a:r>
              <a:rPr lang="ko-KR" altLang="en-US" sz="1800" smtClean="0"/>
              <a:t>반환 타입을 가져야 한다</a:t>
            </a:r>
            <a:r>
              <a:rPr lang="en-US" altLang="ko-KR" sz="1800" smtClean="0"/>
              <a:t>.</a:t>
            </a:r>
          </a:p>
          <a:p>
            <a:pPr marL="180000" indent="-252000">
              <a:buNone/>
            </a:pPr>
            <a:r>
              <a:rPr lang="en-US" altLang="ko-KR" sz="1800" smtClean="0"/>
              <a:t>2. </a:t>
            </a:r>
            <a:r>
              <a:rPr lang="ko-KR" altLang="en-US" sz="1800" smtClean="0"/>
              <a:t>오버라이딩된 메소드의 접근 지정자는 슈퍼 클래스의 메소드의 접근 지정자 보다 좁아질 수 없다</a:t>
            </a:r>
            <a:r>
              <a:rPr lang="en-US" altLang="ko-KR" sz="1800" smtClean="0"/>
              <a:t>.</a:t>
            </a:r>
          </a:p>
          <a:p>
            <a:pPr marL="180000" lvl="1" indent="-252000">
              <a:buNone/>
            </a:pPr>
            <a:r>
              <a:rPr lang="en-US" altLang="ko-KR" sz="1800" smtClean="0"/>
              <a:t>    </a:t>
            </a:r>
            <a:r>
              <a:rPr lang="en-US" altLang="ko-KR" sz="1800" smtClean="0">
                <a:solidFill>
                  <a:schemeClr val="accent2">
                    <a:lumMod val="75000"/>
                  </a:schemeClr>
                </a:solidFill>
              </a:rPr>
              <a:t>public &gt; protected &gt; private </a:t>
            </a:r>
            <a:r>
              <a:rPr lang="ko-KR" altLang="en-US" sz="1800" smtClean="0">
                <a:solidFill>
                  <a:schemeClr val="accent2">
                    <a:lumMod val="75000"/>
                  </a:schemeClr>
                </a:solidFill>
              </a:rPr>
              <a:t>순으로 지정 범위가 좁아진다</a:t>
            </a:r>
            <a:r>
              <a:rPr lang="en-US" altLang="ko-KR" sz="180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180000" indent="-252000">
              <a:buNone/>
            </a:pPr>
            <a:r>
              <a:rPr lang="en-US" altLang="ko-KR" sz="1800" smtClean="0"/>
              <a:t>3. </a:t>
            </a:r>
            <a:r>
              <a:rPr lang="ko-KR" altLang="en-US" sz="1800" smtClean="0"/>
              <a:t>반환 타입만 다르면 오류</a:t>
            </a:r>
            <a:endParaRPr lang="en-US" altLang="ko-KR" sz="1800" smtClean="0"/>
          </a:p>
          <a:p>
            <a:pPr marL="180000" indent="-252000">
              <a:buNone/>
            </a:pPr>
            <a:r>
              <a:rPr lang="en-US" altLang="ko-KR" sz="1800" smtClean="0"/>
              <a:t>4. static, private,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final</a:t>
            </a:r>
            <a:r>
              <a:rPr lang="ko-KR" altLang="en-US" sz="1800" smtClean="0"/>
              <a:t> 메소드는 오버라이딩 될 수 없다</a:t>
            </a:r>
            <a:r>
              <a:rPr lang="en-US" altLang="ko-KR" sz="1800" smtClean="0"/>
              <a:t>.</a:t>
            </a: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27984" y="923538"/>
            <a:ext cx="4535520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Person {</a:t>
            </a:r>
          </a:p>
          <a:p>
            <a:pPr lvl="1"/>
            <a:r>
              <a:rPr lang="en-US" altLang="ko-KR" sz="1400" dirty="0" smtClean="0"/>
              <a:t>String name;</a:t>
            </a:r>
          </a:p>
          <a:p>
            <a:pPr lvl="1"/>
            <a:r>
              <a:rPr lang="en-US" altLang="ko-KR" sz="1400" dirty="0" smtClean="0"/>
              <a:t>String phone;</a:t>
            </a:r>
          </a:p>
          <a:p>
            <a:pPr lvl="1"/>
            <a:r>
              <a:rPr lang="en-US" altLang="ko-KR" sz="1400" dirty="0" smtClean="0"/>
              <a:t>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i="1" dirty="0" smtClean="0"/>
              <a:t>ID;</a:t>
            </a:r>
          </a:p>
          <a:p>
            <a:pPr lvl="1"/>
            <a:endParaRPr lang="ko-KR" altLang="en-US" sz="1400" dirty="0" smtClean="0"/>
          </a:p>
          <a:p>
            <a:pPr lvl="1"/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setName</a:t>
            </a:r>
            <a:r>
              <a:rPr lang="en-US" altLang="ko-KR" sz="1400" dirty="0" smtClean="0"/>
              <a:t>(String s) {</a:t>
            </a:r>
          </a:p>
          <a:p>
            <a:pPr lvl="2"/>
            <a:r>
              <a:rPr lang="en-US" altLang="ko-KR" sz="1400" dirty="0" smtClean="0"/>
              <a:t>name = s;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dirty="0" smtClean="0"/>
              <a:t>public String </a:t>
            </a:r>
            <a:r>
              <a:rPr lang="en-US" altLang="ko-KR" sz="1400" dirty="0" err="1" smtClean="0"/>
              <a:t>getPhone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smtClean="0"/>
              <a:t>return phone;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dirty="0" smtClean="0"/>
              <a:t>public static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getID</a:t>
            </a:r>
            <a:r>
              <a:rPr lang="en-US" altLang="ko-KR" sz="1400" dirty="0" smtClean="0"/>
              <a:t>() {</a:t>
            </a:r>
          </a:p>
          <a:p>
            <a:pPr lvl="2"/>
            <a:r>
              <a:rPr lang="en-US" altLang="ko-KR" sz="1400" dirty="0" smtClean="0"/>
              <a:t>return </a:t>
            </a:r>
            <a:r>
              <a:rPr lang="en-US" altLang="ko-KR" sz="1400" i="1" dirty="0" smtClean="0"/>
              <a:t>ID;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class Professor extends Person {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protected void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setName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(String s) { </a:t>
            </a:r>
            <a:r>
              <a:rPr lang="en-US" altLang="ko-KR" sz="1400" dirty="0" smtClean="0"/>
              <a:t>// 2</a:t>
            </a:r>
            <a:r>
              <a:rPr lang="ko-KR" altLang="en-US" sz="1400" dirty="0" smtClean="0"/>
              <a:t>번 조건위배</a:t>
            </a:r>
            <a:endParaRPr lang="en-US" altLang="ko-KR" sz="14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dirty="0" smtClean="0"/>
              <a:t>public String </a:t>
            </a:r>
            <a:r>
              <a:rPr lang="en-US" altLang="ko-KR" sz="1400" dirty="0" err="1" smtClean="0"/>
              <a:t>getPhone</a:t>
            </a:r>
            <a:r>
              <a:rPr lang="en-US" altLang="ko-KR" sz="1400" dirty="0" smtClean="0"/>
              <a:t>() {	// 1</a:t>
            </a:r>
            <a:r>
              <a:rPr lang="ko-KR" altLang="en-US" sz="1400" dirty="0" smtClean="0"/>
              <a:t>번 조건 성공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return phone;</a:t>
            </a:r>
          </a:p>
          <a:p>
            <a:pPr lvl="1"/>
            <a:r>
              <a:rPr lang="en-US" altLang="ko-KR" sz="1400" dirty="0" smtClean="0"/>
              <a:t>}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public void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getPhone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(){</a:t>
            </a:r>
            <a:r>
              <a:rPr lang="en-US" altLang="ko-KR" sz="1400" dirty="0" smtClean="0"/>
              <a:t>	// 3</a:t>
            </a:r>
            <a:r>
              <a:rPr lang="ko-KR" altLang="en-US" sz="1400" dirty="0" smtClean="0"/>
              <a:t>번 조건 위배</a:t>
            </a:r>
            <a:endParaRPr lang="en-US" altLang="ko-KR" sz="1400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public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 </a:t>
            </a:r>
            <a:r>
              <a:rPr lang="en-US" altLang="ko-KR" sz="1400" strike="sngStrike" dirty="0" err="1" smtClean="0">
                <a:solidFill>
                  <a:srgbClr val="FF0000"/>
                </a:solidFill>
              </a:rPr>
              <a:t>getID</a:t>
            </a:r>
            <a:r>
              <a:rPr lang="en-US" altLang="ko-KR" sz="1400" strike="sngStrike" dirty="0" smtClean="0">
                <a:solidFill>
                  <a:srgbClr val="FF0000"/>
                </a:solidFill>
              </a:rPr>
              <a:t>() </a:t>
            </a:r>
            <a:r>
              <a:rPr lang="en-US" altLang="ko-KR" sz="1400" u="sng" strike="sngStrike" dirty="0" smtClean="0">
                <a:solidFill>
                  <a:srgbClr val="FF0000"/>
                </a:solidFill>
              </a:rPr>
              <a:t>{ </a:t>
            </a:r>
            <a:r>
              <a:rPr lang="en-US" altLang="ko-KR" sz="1400" dirty="0" smtClean="0"/>
              <a:t>// 4</a:t>
            </a:r>
            <a:r>
              <a:rPr lang="ko-KR" altLang="en-US" sz="1400" dirty="0" smtClean="0"/>
              <a:t>번 조건 위배</a:t>
            </a:r>
            <a:endParaRPr lang="en-US" altLang="ko-KR" sz="1400" u="sng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400" strike="sngStrike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8153400" cy="990600"/>
          </a:xfrm>
        </p:spPr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323508"/>
            <a:ext cx="414340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start, n,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err="1" smtClean="0"/>
              <a:t>링크드</a:t>
            </a:r>
            <a:r>
              <a:rPr lang="ko-KR" altLang="en-US" sz="1200" dirty="0" smtClean="0"/>
              <a:t> 리스트로 도형 생성하여 연결하기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start = new Line(); //Line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start;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();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 //</a:t>
            </a:r>
            <a:r>
              <a:rPr lang="en-US" altLang="ko-KR" sz="1200" dirty="0" err="1" smtClean="0"/>
              <a:t>Rect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Line(); // Line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n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new Circle(); // Circle </a:t>
            </a:r>
            <a:r>
              <a:rPr lang="ko-KR" altLang="en-US" sz="1200" dirty="0" smtClean="0"/>
              <a:t>객체 연결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n.next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모든 도형 출력하기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while(start != null)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start.draw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start = </a:t>
            </a:r>
            <a:r>
              <a:rPr lang="en-US" altLang="ko-KR" sz="1200" dirty="0" err="1" smtClean="0"/>
              <a:t>start.next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61098" y="3462829"/>
            <a:ext cx="56560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Rect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Line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Circle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" y="4429125"/>
            <a:ext cx="82296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0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64077" y="199077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동적 바인딩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428" y="1628800"/>
            <a:ext cx="357190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("Super </a:t>
            </a:r>
            <a:r>
              <a:rPr lang="en-US" altLang="ko-KR" sz="1400" dirty="0"/>
              <a:t>Object");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a = new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a.paint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9190" y="538802"/>
            <a:ext cx="4000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b="1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protected String name;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paint()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smtClean="0"/>
              <a:t>draw();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void draw()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("Super Object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public class </a:t>
            </a:r>
            <a:r>
              <a:rPr lang="en-US" altLang="ko-KR" sz="1400" b="1" dirty="0" err="1" smtClean="0"/>
              <a:t>SubObject</a:t>
            </a:r>
            <a:r>
              <a:rPr lang="en-US" altLang="ko-KR" sz="1400" dirty="0" smtClean="0"/>
              <a:t> extends 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b="1" dirty="0" smtClean="0"/>
              <a:t>draw()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("Sub Object");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SuperObject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SubObject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b.paint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43" name="곱셈 기호 42"/>
          <p:cNvSpPr/>
          <p:nvPr/>
        </p:nvSpPr>
        <p:spPr>
          <a:xfrm>
            <a:off x="6957570" y="1523036"/>
            <a:ext cx="285752" cy="285752"/>
          </a:xfrm>
          <a:prstGeom prst="mathMultiply">
            <a:avLst>
              <a:gd name="adj1" fmla="val 131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780874" y="1365466"/>
            <a:ext cx="1148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1" dirty="0" err="1" smtClean="0">
                <a:solidFill>
                  <a:srgbClr val="7030A0"/>
                </a:solidFill>
              </a:rPr>
              <a:t>동적바인딩</a:t>
            </a:r>
            <a:endParaRPr lang="ko-KR" altLang="en-US" sz="1200" b="1" i="1" dirty="0">
              <a:solidFill>
                <a:srgbClr val="7030A0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667806" y="2399513"/>
            <a:ext cx="1851420" cy="448925"/>
          </a:xfrm>
          <a:custGeom>
            <a:avLst/>
            <a:gdLst>
              <a:gd name="connsiteX0" fmla="*/ 0 w 1374742"/>
              <a:gd name="connsiteY0" fmla="*/ 0 h 424206"/>
              <a:gd name="connsiteX1" fmla="*/ 1282045 w 1374742"/>
              <a:gd name="connsiteY1" fmla="*/ 131975 h 424206"/>
              <a:gd name="connsiteX2" fmla="*/ 556181 w 1374742"/>
              <a:gd name="connsiteY2" fmla="*/ 424206 h 42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4742" h="424206">
                <a:moveTo>
                  <a:pt x="0" y="0"/>
                </a:moveTo>
                <a:cubicBezTo>
                  <a:pt x="594674" y="30637"/>
                  <a:pt x="1189348" y="61274"/>
                  <a:pt x="1282045" y="131975"/>
                </a:cubicBezTo>
                <a:cubicBezTo>
                  <a:pt x="1374742" y="202676"/>
                  <a:pt x="965461" y="313441"/>
                  <a:pt x="556181" y="424206"/>
                </a:cubicBezTo>
              </a:path>
            </a:pathLst>
          </a:custGeom>
          <a:ln w="28575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5891313" y="1352962"/>
            <a:ext cx="3038405" cy="1490801"/>
          </a:xfrm>
          <a:custGeom>
            <a:avLst/>
            <a:gdLst>
              <a:gd name="connsiteX0" fmla="*/ 0 w 2517588"/>
              <a:gd name="connsiteY0" fmla="*/ 0 h 1685365"/>
              <a:gd name="connsiteX1" fmla="*/ 2411506 w 2517588"/>
              <a:gd name="connsiteY1" fmla="*/ 618565 h 1685365"/>
              <a:gd name="connsiteX2" fmla="*/ 636495 w 2517588"/>
              <a:gd name="connsiteY2" fmla="*/ 1685365 h 168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588" h="1685365">
                <a:moveTo>
                  <a:pt x="0" y="0"/>
                </a:moveTo>
                <a:cubicBezTo>
                  <a:pt x="1152712" y="168835"/>
                  <a:pt x="2305424" y="337671"/>
                  <a:pt x="2411506" y="618565"/>
                </a:cubicBezTo>
                <a:cubicBezTo>
                  <a:pt x="2517588" y="899459"/>
                  <a:pt x="893483" y="1510553"/>
                  <a:pt x="636495" y="1685365"/>
                </a:cubicBezTo>
              </a:path>
            </a:pathLst>
          </a:cu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 48"/>
          <p:cNvSpPr/>
          <p:nvPr/>
        </p:nvSpPr>
        <p:spPr>
          <a:xfrm>
            <a:off x="5891313" y="1352962"/>
            <a:ext cx="1344983" cy="431119"/>
          </a:xfrm>
          <a:custGeom>
            <a:avLst/>
            <a:gdLst>
              <a:gd name="connsiteX0" fmla="*/ 0 w 1047376"/>
              <a:gd name="connsiteY0" fmla="*/ 0 h 403411"/>
              <a:gd name="connsiteX1" fmla="*/ 941294 w 1047376"/>
              <a:gd name="connsiteY1" fmla="*/ 259976 h 403411"/>
              <a:gd name="connsiteX2" fmla="*/ 636494 w 1047376"/>
              <a:gd name="connsiteY2" fmla="*/ 403411 h 40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376" h="403411">
                <a:moveTo>
                  <a:pt x="0" y="0"/>
                </a:moveTo>
                <a:cubicBezTo>
                  <a:pt x="417606" y="96370"/>
                  <a:pt x="835212" y="192741"/>
                  <a:pt x="941294" y="259976"/>
                </a:cubicBezTo>
                <a:cubicBezTo>
                  <a:pt x="1047376" y="327211"/>
                  <a:pt x="841935" y="365311"/>
                  <a:pt x="636494" y="403411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95536" y="2271743"/>
            <a:ext cx="543277" cy="1644784"/>
          </a:xfrm>
          <a:custGeom>
            <a:avLst/>
            <a:gdLst>
              <a:gd name="connsiteX0" fmla="*/ 543277 w 543277"/>
              <a:gd name="connsiteY0" fmla="*/ 1947334 h 1947334"/>
              <a:gd name="connsiteX1" fmla="*/ 77611 w 543277"/>
              <a:gd name="connsiteY1" fmla="*/ 1253067 h 1947334"/>
              <a:gd name="connsiteX2" fmla="*/ 77611 w 543277"/>
              <a:gd name="connsiteY2" fmla="*/ 381000 h 1947334"/>
              <a:gd name="connsiteX3" fmla="*/ 373944 w 543277"/>
              <a:gd name="connsiteY3" fmla="*/ 0 h 194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277" h="1947334">
                <a:moveTo>
                  <a:pt x="543277" y="1947334"/>
                </a:moveTo>
                <a:cubicBezTo>
                  <a:pt x="349249" y="1730728"/>
                  <a:pt x="155222" y="1514123"/>
                  <a:pt x="77611" y="1253067"/>
                </a:cubicBezTo>
                <a:cubicBezTo>
                  <a:pt x="0" y="992011"/>
                  <a:pt x="28222" y="589844"/>
                  <a:pt x="77611" y="381000"/>
                </a:cubicBezTo>
                <a:cubicBezTo>
                  <a:pt x="127000" y="172156"/>
                  <a:pt x="250472" y="86078"/>
                  <a:pt x="373944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 rot="155056">
            <a:off x="4675338" y="1368964"/>
            <a:ext cx="766813" cy="2527993"/>
          </a:xfrm>
          <a:custGeom>
            <a:avLst/>
            <a:gdLst>
              <a:gd name="connsiteX0" fmla="*/ 722488 w 722488"/>
              <a:gd name="connsiteY0" fmla="*/ 3141133 h 3141133"/>
              <a:gd name="connsiteX1" fmla="*/ 214488 w 722488"/>
              <a:gd name="connsiteY1" fmla="*/ 2616200 h 3141133"/>
              <a:gd name="connsiteX2" fmla="*/ 19755 w 722488"/>
              <a:gd name="connsiteY2" fmla="*/ 1625600 h 3141133"/>
              <a:gd name="connsiteX3" fmla="*/ 95955 w 722488"/>
              <a:gd name="connsiteY3" fmla="*/ 575733 h 3141133"/>
              <a:gd name="connsiteX4" fmla="*/ 587021 w 722488"/>
              <a:gd name="connsiteY4" fmla="*/ 0 h 31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488" h="3141133">
                <a:moveTo>
                  <a:pt x="722488" y="3141133"/>
                </a:moveTo>
                <a:cubicBezTo>
                  <a:pt x="527049" y="3004961"/>
                  <a:pt x="331610" y="2868789"/>
                  <a:pt x="214488" y="2616200"/>
                </a:cubicBezTo>
                <a:cubicBezTo>
                  <a:pt x="97366" y="2363611"/>
                  <a:pt x="39510" y="1965678"/>
                  <a:pt x="19755" y="1625600"/>
                </a:cubicBezTo>
                <a:cubicBezTo>
                  <a:pt x="0" y="1285522"/>
                  <a:pt x="1411" y="846666"/>
                  <a:pt x="95955" y="575733"/>
                </a:cubicBezTo>
                <a:cubicBezTo>
                  <a:pt x="190499" y="304800"/>
                  <a:pt x="388760" y="152400"/>
                  <a:pt x="587021" y="0"/>
                </a:cubicBezTo>
              </a:path>
            </a:pathLst>
          </a:cu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4077" y="4667166"/>
            <a:ext cx="109837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 Object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929190" y="4684451"/>
            <a:ext cx="96212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Sub Object</a:t>
            </a:r>
            <a:endParaRPr lang="ko-KR" altLang="en-US" sz="12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1" y="5301208"/>
            <a:ext cx="4086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268" y="5301208"/>
            <a:ext cx="3816424" cy="11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174" y="908719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오버라이딩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메소드가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항상 호출된다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13968"/>
            <a:ext cx="644760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2" y="980729"/>
            <a:ext cx="6293847" cy="171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5597624" cy="679450"/>
          </a:xfrm>
        </p:spPr>
        <p:txBody>
          <a:bodyPr/>
          <a:lstStyle/>
          <a:p>
            <a:r>
              <a:rPr lang="ko-KR" altLang="en-US" dirty="0" smtClean="0"/>
              <a:t>상속의 필요성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191886" y="1430040"/>
            <a:ext cx="1745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상속이 없는 경우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중복된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멤버를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가진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개의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02119" y="4013658"/>
            <a:ext cx="1925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상속을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이용한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경우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중복이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제거되고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간결해진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클래스 구조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3528" y="980728"/>
            <a:ext cx="6624736" cy="18367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9552" y="3013968"/>
            <a:ext cx="6447607" cy="3511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164936" y="2636912"/>
            <a:ext cx="374616" cy="1008112"/>
          </a:xfrm>
          <a:prstGeom prst="curvedRightArrow">
            <a:avLst>
              <a:gd name="adj1" fmla="val 25000"/>
              <a:gd name="adj2" fmla="val 50000"/>
              <a:gd name="adj3" fmla="val 199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1" y="4015736"/>
            <a:ext cx="4267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</a:t>
            </a:r>
            <a:r>
              <a:rPr lang="ko-KR" altLang="en-US" dirty="0" smtClean="0"/>
              <a:t>키워</a:t>
            </a:r>
            <a:r>
              <a:rPr lang="ko-KR" altLang="en-US" dirty="0"/>
              <a:t>드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322844" y="1192018"/>
            <a:ext cx="4429156" cy="4832092"/>
            <a:chOff x="4557618" y="142852"/>
            <a:chExt cx="4429156" cy="4832092"/>
          </a:xfrm>
        </p:grpSpPr>
        <p:sp>
          <p:nvSpPr>
            <p:cNvPr id="33" name="TextBox 32"/>
            <p:cNvSpPr txBox="1"/>
            <p:nvPr/>
          </p:nvSpPr>
          <p:spPr>
            <a:xfrm>
              <a:off x="4986246" y="142852"/>
              <a:ext cx="4000528" cy="48320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class </a:t>
              </a:r>
              <a:r>
                <a:rPr lang="en-US" altLang="ko-KR" sz="1400" b="1" dirty="0" err="1" smtClean="0"/>
                <a:t>SuperObject</a:t>
              </a:r>
              <a:r>
                <a:rPr lang="en-US" altLang="ko-KR" sz="1400" b="1" dirty="0" smtClean="0"/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paint()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draw();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draw()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(name);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dirty="0" smtClean="0"/>
                <a:t>public class </a:t>
              </a:r>
              <a:r>
                <a:rPr lang="en-US" altLang="ko-KR" sz="1400" b="1" dirty="0" err="1" smtClean="0"/>
                <a:t>SubObject</a:t>
              </a:r>
              <a:r>
                <a:rPr lang="en-US" altLang="ko-KR" sz="1400" dirty="0" smtClean="0"/>
                <a:t> extends 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{</a:t>
              </a:r>
            </a:p>
            <a:p>
              <a:pPr defTabSz="180000"/>
              <a:r>
                <a:rPr lang="en-US" altLang="ko-KR" sz="1400" dirty="0" smtClean="0"/>
                <a:t>	protected String 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public void </a:t>
              </a:r>
              <a:r>
                <a:rPr lang="en-US" altLang="ko-KR" sz="1400" b="1" dirty="0" smtClean="0"/>
                <a:t>draw() </a:t>
              </a:r>
              <a:r>
                <a:rPr lang="en-US" altLang="ko-KR" sz="1400" dirty="0" smtClean="0"/>
                <a:t>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smtClean="0"/>
                <a:t>name = "Sub";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super.name = "Super";</a:t>
              </a:r>
            </a:p>
            <a:p>
              <a:pPr defTabSz="180000"/>
              <a:r>
                <a:rPr lang="en-US" altLang="ko-KR" sz="1400" b="1" dirty="0" smtClean="0">
                  <a:solidFill>
                    <a:srgbClr val="FF0000"/>
                  </a:solidFill>
                </a:rPr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super.draw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System.out.println</a:t>
              </a:r>
              <a:r>
                <a:rPr lang="en-US" altLang="ko-KR" sz="1400" dirty="0" smtClean="0"/>
                <a:t>(</a:t>
              </a:r>
              <a:r>
                <a:rPr lang="en-US" altLang="ko-KR" sz="1400" b="1" dirty="0" smtClean="0"/>
                <a:t>name</a:t>
              </a:r>
              <a:r>
                <a:rPr lang="en-US" altLang="ko-KR" sz="1400" dirty="0" smtClean="0"/>
                <a:t>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	public static void main(String [] </a:t>
              </a:r>
              <a:r>
                <a:rPr lang="en-US" altLang="ko-KR" sz="1400" dirty="0" err="1" smtClean="0"/>
                <a:t>args</a:t>
              </a:r>
              <a:r>
                <a:rPr lang="en-US" altLang="ko-KR" sz="1400" dirty="0" smtClean="0"/>
                <a:t>) {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dirty="0" err="1" smtClean="0"/>
                <a:t>SuperObject</a:t>
              </a:r>
              <a:r>
                <a:rPr lang="en-US" altLang="ko-KR" sz="1400" dirty="0" smtClean="0"/>
                <a:t> b = new </a:t>
              </a:r>
              <a:r>
                <a:rPr lang="en-US" altLang="ko-KR" sz="1400" dirty="0" err="1" smtClean="0"/>
                <a:t>SubObject</a:t>
              </a:r>
              <a:r>
                <a:rPr lang="en-US" altLang="ko-KR" sz="1400" dirty="0" smtClean="0"/>
                <a:t>();</a:t>
              </a:r>
            </a:p>
            <a:p>
              <a:pPr defTabSz="180000"/>
              <a:r>
                <a:rPr lang="en-US" altLang="ko-KR" sz="1400" dirty="0" smtClean="0"/>
                <a:t>		</a:t>
              </a:r>
              <a:r>
                <a:rPr lang="en-US" altLang="ko-KR" sz="1400" b="1" dirty="0" err="1" smtClean="0">
                  <a:solidFill>
                    <a:srgbClr val="FF0000"/>
                  </a:solidFill>
                </a:rPr>
                <a:t>b.paint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();</a:t>
              </a:r>
            </a:p>
            <a:p>
              <a:pPr defTabSz="180000"/>
              <a:r>
                <a:rPr lang="en-US" altLang="ko-KR" sz="1400" dirty="0" smtClean="0"/>
                <a:t>	}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4557618" y="507626"/>
              <a:ext cx="871638" cy="2592288"/>
            </a:xfrm>
            <a:custGeom>
              <a:avLst/>
              <a:gdLst>
                <a:gd name="connsiteX0" fmla="*/ 884518 w 884518"/>
                <a:gd name="connsiteY0" fmla="*/ 2635624 h 2635624"/>
                <a:gd name="connsiteX1" fmla="*/ 32871 w 884518"/>
                <a:gd name="connsiteY1" fmla="*/ 1147482 h 2635624"/>
                <a:gd name="connsiteX2" fmla="*/ 687294 w 884518"/>
                <a:gd name="connsiteY2" fmla="*/ 0 h 263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518" h="2635624">
                  <a:moveTo>
                    <a:pt x="884518" y="2635624"/>
                  </a:moveTo>
                  <a:cubicBezTo>
                    <a:pt x="475130" y="2111188"/>
                    <a:pt x="65742" y="1586753"/>
                    <a:pt x="32871" y="1147482"/>
                  </a:cubicBezTo>
                  <a:cubicBezTo>
                    <a:pt x="0" y="708211"/>
                    <a:pt x="343647" y="354105"/>
                    <a:pt x="687294" y="0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6462958" y="1371722"/>
              <a:ext cx="2383336" cy="1944216"/>
            </a:xfrm>
            <a:custGeom>
              <a:avLst/>
              <a:gdLst>
                <a:gd name="connsiteX0" fmla="*/ 0 w 2262093"/>
                <a:gd name="connsiteY0" fmla="*/ 2009588 h 2009588"/>
                <a:gd name="connsiteX1" fmla="*/ 2205317 w 2262093"/>
                <a:gd name="connsiteY1" fmla="*/ 333188 h 2009588"/>
                <a:gd name="connsiteX2" fmla="*/ 340659 w 2262093"/>
                <a:gd name="connsiteY2" fmla="*/ 10459 h 20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2093" h="2009588">
                  <a:moveTo>
                    <a:pt x="0" y="2009588"/>
                  </a:moveTo>
                  <a:cubicBezTo>
                    <a:pt x="1074270" y="1337982"/>
                    <a:pt x="2148541" y="666376"/>
                    <a:pt x="2205317" y="333188"/>
                  </a:cubicBezTo>
                  <a:cubicBezTo>
                    <a:pt x="2262093" y="0"/>
                    <a:pt x="1301376" y="5229"/>
                    <a:pt x="340659" y="10459"/>
                  </a:cubicBezTo>
                </a:path>
              </a:pathLst>
            </a:cu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760760" y="6244464"/>
            <a:ext cx="5870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Super</a:t>
            </a:r>
          </a:p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8563" y="1412776"/>
            <a:ext cx="4457937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super</a:t>
            </a:r>
            <a:r>
              <a:rPr lang="ko-KR" altLang="en-US" sz="1200" dirty="0" smtClean="0"/>
              <a:t>는 슈퍼 클래스의 멤버를 접근할 때 사용되는 </a:t>
            </a:r>
            <a:r>
              <a:rPr lang="ko-KR" altLang="en-US" sz="1200" dirty="0" err="1" smtClean="0"/>
              <a:t>레퍼런스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서브 클래스에서만 사용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슈퍼 </a:t>
            </a:r>
            <a:r>
              <a:rPr lang="ko-KR" altLang="en-US" sz="1200" dirty="0"/>
              <a:t>클래스의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 시 사용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컴파일러는 </a:t>
            </a:r>
            <a:r>
              <a:rPr lang="en-US" altLang="ko-KR" sz="1200" dirty="0" smtClean="0"/>
              <a:t>super</a:t>
            </a:r>
            <a:r>
              <a:rPr lang="ko-KR" altLang="en-US" sz="1200" dirty="0" smtClean="0"/>
              <a:t> 호출을 정적 바인딩으로 처리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2711384"/>
            <a:ext cx="396044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	String phone;</a:t>
            </a:r>
          </a:p>
          <a:p>
            <a:pPr defTabSz="180000"/>
            <a:r>
              <a:rPr lang="en-US" altLang="ko-KR" sz="1400" dirty="0"/>
              <a:t>	public void </a:t>
            </a:r>
            <a:r>
              <a:rPr lang="en-US" altLang="ko-KR" sz="1400" dirty="0" err="1"/>
              <a:t>setPhone</a:t>
            </a:r>
            <a:r>
              <a:rPr lang="en-US" altLang="ko-KR" sz="1400" dirty="0"/>
              <a:t>(String phone)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this.phone</a:t>
            </a:r>
            <a:r>
              <a:rPr lang="en-US" altLang="ko-KR" sz="1400" dirty="0"/>
              <a:t> =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phone;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Professor extends Person {</a:t>
            </a:r>
          </a:p>
          <a:p>
            <a:pPr defTabSz="180000"/>
            <a:r>
              <a:rPr lang="en-US" altLang="ko-KR" sz="1400" dirty="0"/>
              <a:t>	public String </a:t>
            </a:r>
            <a:r>
              <a:rPr lang="en-US" altLang="ko-KR" sz="1400" dirty="0" err="1"/>
              <a:t>getPhone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return "Professor : " + </a:t>
            </a:r>
            <a:r>
              <a:rPr lang="en-US" altLang="ko-KR" sz="1400" b="1" dirty="0" err="1"/>
              <a:t>super.getPhone</a:t>
            </a:r>
            <a:r>
              <a:rPr lang="en-US" altLang="ko-KR" sz="1400" b="1" dirty="0"/>
              <a:t>()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: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462747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Person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라는 새로운 클래스를 만들고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Professor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getPhone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재정의하라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그리고 이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메소드에서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슈퍼 클래스의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호출하도록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4841" y="2738564"/>
            <a:ext cx="4020945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public class Overriding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Professor a = new Professor();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a.setPhone</a:t>
            </a:r>
            <a:r>
              <a:rPr lang="en-US" altLang="ko-KR" sz="1400" dirty="0" smtClean="0"/>
              <a:t>("011-123-1234");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a.getPhone</a:t>
            </a:r>
            <a:r>
              <a:rPr lang="en-US" altLang="ko-KR" sz="1400" dirty="0" smtClean="0"/>
              <a:t>());</a:t>
            </a:r>
          </a:p>
          <a:p>
            <a:pPr defTabSz="180000"/>
            <a:r>
              <a:rPr lang="en-US" altLang="ko-KR" sz="1400" dirty="0" smtClean="0"/>
              <a:t>		Person p = a;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p.getPhone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464841" y="5447613"/>
            <a:ext cx="19443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Professor : 011-123-1234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슬라이드 번호 개체 틀 1"/>
          <p:cNvSpPr txBox="1">
            <a:spLocks/>
          </p:cNvSpPr>
          <p:nvPr/>
        </p:nvSpPr>
        <p:spPr>
          <a:xfrm>
            <a:off x="152400" y="14246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495601" y="4088654"/>
            <a:ext cx="1728192" cy="569446"/>
          </a:xfrm>
          <a:prstGeom prst="wedgeRoundRectCallout">
            <a:avLst>
              <a:gd name="adj1" fmla="val 5178"/>
              <a:gd name="adj2" fmla="val 1681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super.getPhone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은 아래  </a:t>
            </a:r>
            <a:r>
              <a:rPr lang="en-US" altLang="ko-KR" sz="1000" dirty="0" err="1">
                <a:solidFill>
                  <a:schemeClr val="tx1"/>
                </a:solidFill>
              </a:rPr>
              <a:t>p.getPhone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과 달리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동적 바인딩이 일어나지 않는다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29602" y="5167966"/>
            <a:ext cx="1656184" cy="569446"/>
          </a:xfrm>
          <a:prstGeom prst="wedgeRoundRectCallout">
            <a:avLst>
              <a:gd name="adj1" fmla="val -32205"/>
              <a:gd name="adj2" fmla="val -174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동적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바인딩에 의해 </a:t>
            </a:r>
            <a:r>
              <a:rPr lang="en-US" altLang="ko-KR" sz="1000" dirty="0">
                <a:solidFill>
                  <a:schemeClr val="tx1"/>
                </a:solidFill>
              </a:rPr>
              <a:t>Professor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getPhone</a:t>
            </a:r>
            <a:r>
              <a:rPr lang="en-US" altLang="ko-KR" sz="1000" dirty="0">
                <a:solidFill>
                  <a:schemeClr val="tx1"/>
                </a:solidFill>
              </a:rPr>
              <a:t>()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06222" cy="403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메소드와 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2403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(abstract method)</a:t>
            </a:r>
          </a:p>
          <a:p>
            <a:pPr lvl="1"/>
            <a:r>
              <a:rPr lang="ko-KR" altLang="en-US" dirty="0" smtClean="0"/>
              <a:t>선언되어 있으나 구현되어 있지 않은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abstract </a:t>
            </a:r>
            <a:r>
              <a:rPr lang="ko-KR" altLang="en-US" dirty="0" smtClean="0"/>
              <a:t>키워드로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public abstract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();</a:t>
            </a:r>
          </a:p>
          <a:p>
            <a:pPr lvl="1"/>
            <a:r>
              <a:rPr lang="ko-KR" altLang="en-US" dirty="0" smtClean="0"/>
              <a:t>추상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서브 클래스에서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하나라도 가진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앞에 반드시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라고 선언해야 함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하나도 없지만 클래스 앞에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선언한 경우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99160" y="4725144"/>
            <a:ext cx="34290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class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next;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 public void draw() 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619672" y="5451796"/>
            <a:ext cx="936104" cy="397847"/>
          </a:xfrm>
          <a:prstGeom prst="wedgeRoundRectCallout">
            <a:avLst>
              <a:gd name="adj1" fmla="val 97762"/>
              <a:gd name="adj2" fmla="val 238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추상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</a:t>
            </a:r>
            <a:r>
              <a:rPr lang="ko-KR" altLang="en-US" sz="1000" dirty="0" err="1">
                <a:solidFill>
                  <a:schemeClr val="tx1"/>
                </a:solidFill>
              </a:rPr>
              <a:t>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475656" y="4581128"/>
            <a:ext cx="936104" cy="397847"/>
          </a:xfrm>
          <a:prstGeom prst="wedgeRoundRectCallout">
            <a:avLst>
              <a:gd name="adj1" fmla="val 97762"/>
              <a:gd name="adj2" fmla="val 238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추상 클래스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가지 종류의 추상 클래스 사례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9435" y="1455722"/>
            <a:ext cx="446023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가진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en-US" altLang="ko-KR" sz="1400" b="1" dirty="0" smtClean="0"/>
          </a:p>
          <a:p>
            <a:pPr defTabSz="180000"/>
            <a:r>
              <a:rPr lang="en-US" altLang="ko-KR" sz="1400" b="1" dirty="0" smtClean="0"/>
              <a:t>abstract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b="1" dirty="0" smtClean="0"/>
              <a:t>	abstract </a:t>
            </a:r>
            <a:r>
              <a:rPr lang="en-US" altLang="ko-KR" sz="1400" b="1" dirty="0"/>
              <a:t>public void draw(); </a:t>
            </a:r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b="1" dirty="0"/>
              <a:t>}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579435" y="3429000"/>
            <a:ext cx="446023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없는 추상 </a:t>
            </a:r>
            <a:r>
              <a:rPr lang="ko-KR" altLang="en-US" sz="1400" dirty="0" smtClean="0"/>
              <a:t>클래스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abstract </a:t>
            </a:r>
            <a:r>
              <a:rPr lang="en-US" altLang="ko-KR" sz="1400" dirty="0"/>
              <a:t>class Person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String name;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Person(String name) {</a:t>
            </a:r>
          </a:p>
          <a:p>
            <a:pPr defTabSz="180000"/>
            <a:r>
              <a:rPr lang="en-US" altLang="ko-KR" sz="1400" dirty="0" smtClean="0"/>
              <a:t>		this.name </a:t>
            </a:r>
            <a:r>
              <a:rPr lang="en-US" altLang="ko-KR" sz="1400" dirty="0"/>
              <a:t>= 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public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return </a:t>
            </a:r>
            <a:r>
              <a:rPr lang="en-US" altLang="ko-KR" sz="1400" dirty="0"/>
              <a:t>name;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1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484784"/>
            <a:ext cx="80648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 선언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public void draw();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선언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AbstractError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DObject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obj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new </a:t>
            </a:r>
            <a:r>
              <a:rPr lang="en-US" altLang="ko-KR" sz="1400" b="1" dirty="0" err="1"/>
              <a:t>DObject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, </a:t>
            </a:r>
            <a:r>
              <a:rPr lang="ko-KR" altLang="en-US" sz="1400" dirty="0"/>
              <a:t>추상 클래스 </a:t>
            </a:r>
            <a:r>
              <a:rPr lang="en-US" altLang="ko-KR" sz="1400" dirty="0" err="1" smtClean="0"/>
              <a:t>DObject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생성할 수 없다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obj.draw</a:t>
            </a:r>
            <a:r>
              <a:rPr lang="en-US" altLang="ko-KR" sz="1400" dirty="0"/>
              <a:t>();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1" y="4869160"/>
            <a:ext cx="70770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 5"/>
          <p:cNvSpPr/>
          <p:nvPr/>
        </p:nvSpPr>
        <p:spPr>
          <a:xfrm>
            <a:off x="303147" y="3781425"/>
            <a:ext cx="954153" cy="1218152"/>
          </a:xfrm>
          <a:custGeom>
            <a:avLst/>
            <a:gdLst>
              <a:gd name="connsiteX0" fmla="*/ 782703 w 954153"/>
              <a:gd name="connsiteY0" fmla="*/ 1171575 h 1218152"/>
              <a:gd name="connsiteX1" fmla="*/ 725553 w 954153"/>
              <a:gd name="connsiteY1" fmla="*/ 1143000 h 1218152"/>
              <a:gd name="connsiteX2" fmla="*/ 1653 w 954153"/>
              <a:gd name="connsiteY2" fmla="*/ 466725 h 1218152"/>
              <a:gd name="connsiteX3" fmla="*/ 954153 w 954153"/>
              <a:gd name="connsiteY3" fmla="*/ 0 h 12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153" h="1218152">
                <a:moveTo>
                  <a:pt x="782703" y="1171575"/>
                </a:moveTo>
                <a:cubicBezTo>
                  <a:pt x="819215" y="1216025"/>
                  <a:pt x="855728" y="1260475"/>
                  <a:pt x="725553" y="1143000"/>
                </a:cubicBezTo>
                <a:cubicBezTo>
                  <a:pt x="595378" y="1025525"/>
                  <a:pt x="-36447" y="657225"/>
                  <a:pt x="1653" y="466725"/>
                </a:cubicBezTo>
                <a:cubicBezTo>
                  <a:pt x="39753" y="276225"/>
                  <a:pt x="496953" y="138112"/>
                  <a:pt x="95415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96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추상 클래스의 상속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클래스의 단순 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클래스를 상속받아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구현하지 않으면 서브 클래스도 추상 클래스 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클래스도 </a:t>
            </a:r>
            <a:r>
              <a:rPr lang="en-US" altLang="ko-KR" dirty="0" smtClean="0"/>
              <a:t>abstract</a:t>
            </a:r>
            <a:r>
              <a:rPr lang="ko-KR" altLang="en-US" dirty="0" smtClean="0"/>
              <a:t>로 선언해야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추상 클래스 구현 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클래스에서 슈퍼 클래스의 추상 </a:t>
            </a:r>
            <a:r>
              <a:rPr lang="ko-KR" altLang="en-US" dirty="0" err="1" smtClean="0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서브 클래스는 추상 클래스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2877" y="306896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// </a:t>
            </a:r>
            <a:r>
              <a:rPr lang="ko-KR" altLang="en-US" sz="1400" dirty="0"/>
              <a:t>추상 클래스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next;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() { next = null; 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abstract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public void draw(); // </a:t>
            </a:r>
            <a:r>
              <a:rPr lang="ko-KR" altLang="en-US" sz="1400" dirty="0"/>
              <a:t>추상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abstract</a:t>
            </a:r>
            <a:r>
              <a:rPr lang="en-US" altLang="ko-KR" sz="1400" dirty="0"/>
              <a:t> class Line extends </a:t>
            </a:r>
            <a:r>
              <a:rPr lang="en-US" altLang="ko-KR" sz="1400" dirty="0" err="1"/>
              <a:t>DObject</a:t>
            </a:r>
            <a:r>
              <a:rPr lang="en-US" altLang="ko-KR" sz="1400" dirty="0"/>
              <a:t> { 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draw()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구현하지 않았기 때문에 </a:t>
            </a:r>
            <a:r>
              <a:rPr lang="ko-KR" altLang="en-US" sz="1400" dirty="0"/>
              <a:t>추상 클래스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toString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return </a:t>
            </a:r>
            <a:r>
              <a:rPr lang="en-US" altLang="ko-KR" sz="1400" dirty="0"/>
              <a:t>"Line";}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65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구현 및 활용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857760"/>
            <a:ext cx="2571768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Line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(“Line”);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4857760"/>
            <a:ext cx="2571666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Rect</a:t>
            </a:r>
            <a:r>
              <a:rPr lang="en-US" altLang="ko-KR" sz="1200" dirty="0" smtClean="0"/>
              <a:t>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</a:t>
            </a:r>
            <a:r>
              <a:rPr lang="en-US" altLang="ko-KR" sz="1200" b="1" dirty="0" err="1" smtClean="0"/>
              <a:t>Rect</a:t>
            </a:r>
            <a:r>
              <a:rPr lang="en-US" altLang="ko-KR" sz="1200" b="1" dirty="0" smtClean="0"/>
              <a:t>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4857760"/>
            <a:ext cx="2631233" cy="10156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Circle extends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draw() {</a:t>
            </a:r>
          </a:p>
          <a:p>
            <a:pPr defTabSz="180000"/>
            <a:r>
              <a:rPr lang="en-US" altLang="ko-KR" sz="1200" b="1" dirty="0" smtClean="0"/>
              <a:t>		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(“Circle”);</a:t>
            </a:r>
          </a:p>
          <a:p>
            <a:pPr defTabSz="180000"/>
            <a:r>
              <a:rPr lang="en-US" altLang="ko-KR" sz="1200" b="1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cxnSp>
        <p:nvCxnSpPr>
          <p:cNvPr id="9" name="꺾인 연결선 8"/>
          <p:cNvCxnSpPr>
            <a:stCxn id="5" idx="0"/>
          </p:cNvCxnSpPr>
          <p:nvPr/>
        </p:nvCxnSpPr>
        <p:spPr>
          <a:xfrm rot="5400000" flipH="1" flipV="1">
            <a:off x="3051049" y="3122495"/>
            <a:ext cx="684448" cy="27860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6" idx="0"/>
          </p:cNvCxnSpPr>
          <p:nvPr/>
        </p:nvCxnSpPr>
        <p:spPr>
          <a:xfrm rot="5400000" flipH="1" flipV="1">
            <a:off x="4444065" y="4515512"/>
            <a:ext cx="684447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0"/>
          </p:cNvCxnSpPr>
          <p:nvPr/>
        </p:nvCxnSpPr>
        <p:spPr>
          <a:xfrm rot="16200000" flipV="1">
            <a:off x="5816279" y="3143347"/>
            <a:ext cx="684448" cy="27443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1868" y="2786058"/>
            <a:ext cx="2643206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abstract </a:t>
            </a:r>
            <a:r>
              <a:rPr lang="en-US" altLang="ko-KR" sz="1200" dirty="0" smtClean="0"/>
              <a:t>class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 next;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 err="1" smtClean="0"/>
              <a:t>DObject</a:t>
            </a:r>
            <a:r>
              <a:rPr lang="en-US" altLang="ko-KR" sz="1200" dirty="0" smtClean="0"/>
              <a:t>() { next = null;}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abstract public void draw();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143504" y="249021"/>
            <a:ext cx="3857652" cy="2786082"/>
            <a:chOff x="4429124" y="177583"/>
            <a:chExt cx="3857652" cy="2786082"/>
          </a:xfrm>
        </p:grpSpPr>
        <p:sp>
          <p:nvSpPr>
            <p:cNvPr id="13" name="TextBox 12"/>
            <p:cNvSpPr txBox="1"/>
            <p:nvPr/>
          </p:nvSpPr>
          <p:spPr>
            <a:xfrm>
              <a:off x="4714876" y="785794"/>
              <a:ext cx="3286148" cy="156966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 smtClean="0"/>
                <a:t>class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{</a:t>
              </a:r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 next;</a:t>
              </a:r>
            </a:p>
            <a:p>
              <a:pPr defTabSz="180000"/>
              <a:endParaRPr lang="en-US" altLang="ko-KR" sz="1200" dirty="0" smtClean="0"/>
            </a:p>
            <a:p>
              <a:pPr defTabSz="180000"/>
              <a:r>
                <a:rPr lang="en-US" altLang="ko-KR" sz="1200" dirty="0" smtClean="0"/>
                <a:t>	public </a:t>
              </a:r>
              <a:r>
                <a:rPr lang="en-US" altLang="ko-KR" sz="1200" dirty="0" err="1" smtClean="0"/>
                <a:t>DObject</a:t>
              </a:r>
              <a:r>
                <a:rPr lang="en-US" altLang="ko-KR" sz="1200" dirty="0" smtClean="0"/>
                <a:t>() { next = null;}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en-US" altLang="ko-KR" sz="1200" b="1" dirty="0" smtClean="0"/>
                <a:t> public void draw() {</a:t>
              </a:r>
            </a:p>
            <a:p>
              <a:pPr defTabSz="180000"/>
              <a:r>
                <a:rPr lang="en-US" altLang="ko-KR" sz="1200" b="1" dirty="0" smtClean="0"/>
                <a:t>		</a:t>
              </a:r>
              <a:r>
                <a:rPr lang="en-US" altLang="ko-KR" sz="1200" b="1" dirty="0" err="1" smtClean="0"/>
                <a:t>System.out.println</a:t>
              </a:r>
              <a:r>
                <a:rPr lang="en-US" altLang="ko-KR" sz="1200" b="1" dirty="0" smtClean="0"/>
                <a:t>(“</a:t>
              </a:r>
              <a:r>
                <a:rPr lang="en-US" altLang="ko-KR" sz="1200" b="1" dirty="0" err="1" smtClean="0"/>
                <a:t>DObject</a:t>
              </a:r>
              <a:r>
                <a:rPr lang="en-US" altLang="ko-KR" sz="1200" b="1" dirty="0" smtClean="0"/>
                <a:t> draw”);</a:t>
              </a:r>
            </a:p>
            <a:p>
              <a:pPr defTabSz="180000"/>
              <a:r>
                <a:rPr lang="en-US" altLang="ko-KR" sz="1200" b="1" dirty="0" smtClean="0"/>
                <a:t>	}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4429124" y="177583"/>
              <a:ext cx="3857652" cy="2786082"/>
            </a:xfrm>
            <a:prstGeom prst="mathMultiply">
              <a:avLst>
                <a:gd name="adj1" fmla="val 7956"/>
              </a:avLst>
            </a:prstGeom>
            <a:solidFill>
              <a:srgbClr val="FF0000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" name="자유형 17"/>
          <p:cNvSpPr/>
          <p:nvPr/>
        </p:nvSpPr>
        <p:spPr>
          <a:xfrm>
            <a:off x="6292645" y="2426892"/>
            <a:ext cx="922561" cy="798089"/>
          </a:xfrm>
          <a:custGeom>
            <a:avLst/>
            <a:gdLst>
              <a:gd name="connsiteX0" fmla="*/ 943897 w 943897"/>
              <a:gd name="connsiteY0" fmla="*/ 0 h 580104"/>
              <a:gd name="connsiteX1" fmla="*/ 776749 w 943897"/>
              <a:gd name="connsiteY1" fmla="*/ 432620 h 580104"/>
              <a:gd name="connsiteX2" fmla="*/ 0 w 943897"/>
              <a:gd name="connsiteY2" fmla="*/ 580104 h 5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897" h="580104">
                <a:moveTo>
                  <a:pt x="943897" y="0"/>
                </a:moveTo>
                <a:cubicBezTo>
                  <a:pt x="938981" y="167968"/>
                  <a:pt x="934065" y="335936"/>
                  <a:pt x="776749" y="432620"/>
                </a:cubicBezTo>
                <a:cubicBezTo>
                  <a:pt x="619433" y="529304"/>
                  <a:pt x="309716" y="554704"/>
                  <a:pt x="0" y="580104"/>
                </a:cubicBez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7215206" y="285749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추상 클래스로 수정</a:t>
            </a:r>
            <a:endParaRPr lang="ko-KR" altLang="en-US" sz="12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029848" y="6024534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추상 클래스를 상속받아 추상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draw()</a:t>
            </a:r>
            <a:r>
              <a:rPr lang="ko-KR" altLang="en-US" sz="1000" dirty="0" smtClean="0">
                <a:solidFill>
                  <a:schemeClr val="tx1"/>
                </a:solidFill>
              </a:rPr>
              <a:t>를 구현한 클래스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클래스의 용도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설계와 </a:t>
            </a:r>
            <a:r>
              <a:rPr lang="ko-KR" altLang="en-US" dirty="0"/>
              <a:t>구현 분리</a:t>
            </a:r>
            <a:endParaRPr lang="en-US" altLang="ko-KR" dirty="0"/>
          </a:p>
          <a:p>
            <a:pPr lvl="1"/>
            <a:r>
              <a:rPr lang="ko-KR" altLang="en-US" dirty="0"/>
              <a:t>서브 클래스마다 목적에 맞게 추상 </a:t>
            </a:r>
            <a:r>
              <a:rPr lang="ko-KR" altLang="en-US" dirty="0" err="1"/>
              <a:t>메소드를</a:t>
            </a:r>
            <a:r>
              <a:rPr lang="ko-KR" altLang="en-US" dirty="0"/>
              <a:t> 다르게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다형성</a:t>
            </a:r>
            <a:r>
              <a:rPr lang="ko-KR" altLang="en-US" dirty="0" smtClean="0"/>
              <a:t> 실현</a:t>
            </a:r>
            <a:endParaRPr lang="en-US" altLang="ko-KR" dirty="0"/>
          </a:p>
          <a:p>
            <a:pPr lvl="1"/>
            <a:r>
              <a:rPr lang="ko-KR" altLang="en-US" dirty="0" smtClean="0"/>
              <a:t>슈퍼 </a:t>
            </a:r>
            <a:r>
              <a:rPr lang="ko-KR" altLang="en-US" dirty="0"/>
              <a:t>클래스에서는 </a:t>
            </a:r>
            <a:r>
              <a:rPr lang="ko-KR" altLang="en-US" dirty="0" smtClean="0"/>
              <a:t>개념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서브 클래스마다 다른 구현이 필요한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선언</a:t>
            </a:r>
            <a:endParaRPr lang="en-US" altLang="ko-KR" dirty="0"/>
          </a:p>
          <a:p>
            <a:pPr lvl="1"/>
            <a:r>
              <a:rPr lang="ko-KR" altLang="en-US" dirty="0" smtClean="0"/>
              <a:t>각 서브 </a:t>
            </a:r>
            <a:r>
              <a:rPr lang="ko-KR" altLang="en-US" dirty="0"/>
              <a:t>클래스에서 구체적 행위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계층적 </a:t>
            </a:r>
            <a:r>
              <a:rPr lang="ko-KR" altLang="en-US" dirty="0"/>
              <a:t>상속 관계를 갖는 클래스 구조를 만들 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332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: </a:t>
            </a:r>
            <a:r>
              <a:rPr lang="ko-KR" altLang="en-US" dirty="0" smtClean="0"/>
              <a:t>추상 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641" y="2131115"/>
            <a:ext cx="521497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abstract </a:t>
            </a:r>
            <a:r>
              <a:rPr lang="en-US" altLang="ko-KR" sz="2000" dirty="0" smtClean="0"/>
              <a:t>class Calculator {</a:t>
            </a:r>
          </a:p>
          <a:p>
            <a:pPr lvl="1"/>
            <a:r>
              <a:rPr lang="fr-FR" altLang="ko-KR" sz="2000" dirty="0" smtClean="0"/>
              <a:t>public </a:t>
            </a:r>
            <a:r>
              <a:rPr lang="fr-FR" altLang="ko-KR" sz="2000" b="1" dirty="0" smtClean="0"/>
              <a:t>abstract</a:t>
            </a:r>
            <a:r>
              <a:rPr lang="fr-FR" altLang="ko-KR" sz="2000" dirty="0" smtClean="0"/>
              <a:t> int add(int a, int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subtract(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a,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b);</a:t>
            </a:r>
          </a:p>
          <a:p>
            <a:pPr lvl="1"/>
            <a:r>
              <a:rPr lang="en-US" altLang="ko-KR" sz="2000" dirty="0" smtClean="0"/>
              <a:t>public </a:t>
            </a:r>
            <a:r>
              <a:rPr lang="en-US" altLang="ko-KR" sz="2000" b="1" dirty="0" smtClean="0"/>
              <a:t>abstract</a:t>
            </a:r>
            <a:r>
              <a:rPr lang="en-US" altLang="ko-KR" sz="2000" dirty="0" smtClean="0"/>
              <a:t> double average(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[] a);</a:t>
            </a:r>
          </a:p>
          <a:p>
            <a:r>
              <a:rPr lang="en-US" altLang="ko-KR" sz="20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50" y="1484784"/>
            <a:ext cx="748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다음의 추상 클래스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Calculator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GoodCalc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독자 임의로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5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 </a:t>
            </a:r>
            <a:r>
              <a:rPr lang="ko-KR" altLang="en-US" smtClean="0"/>
              <a:t>상속과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자바 상속의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다중 상속 지원하지 않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다수 개의 클래스를 상속받지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횟수 무제한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상속의 최상위 조상 클래스는 </a:t>
            </a: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클래스는 자동으로 </a:t>
            </a:r>
            <a:r>
              <a:rPr lang="en-US" altLang="ko-KR" dirty="0" err="1" smtClean="0"/>
              <a:t>java.lang.Object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98942" y="2174007"/>
            <a:ext cx="775748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Person {</a:t>
            </a:r>
          </a:p>
          <a:p>
            <a:pPr lvl="1"/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public class Student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Person { // Person</a:t>
            </a:r>
            <a:r>
              <a:rPr lang="ko-KR" altLang="en-US" sz="1400" dirty="0" smtClean="0"/>
              <a:t>을 상속받는 클래스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extends</a:t>
            </a:r>
            <a:r>
              <a:rPr lang="en-US" altLang="ko-KR" sz="1400" dirty="0" smtClean="0"/>
              <a:t> Student { // Student</a:t>
            </a:r>
            <a:r>
              <a:rPr lang="ko-KR" altLang="en-US" sz="1400" dirty="0" smtClean="0"/>
              <a:t>를 상속받는 </a:t>
            </a:r>
            <a:r>
              <a:rPr lang="en-US" altLang="ko-KR" sz="1400" dirty="0" err="1" smtClean="0"/>
              <a:t>StudentWorker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선언</a:t>
            </a:r>
          </a:p>
          <a:p>
            <a:pPr lvl="1"/>
            <a:r>
              <a:rPr lang="en-US" altLang="ko-KR" sz="1400" dirty="0" smtClean="0"/>
              <a:t>...</a:t>
            </a:r>
            <a:endParaRPr lang="ko-KR" altLang="en-US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412776"/>
            <a:ext cx="5790468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class </a:t>
            </a:r>
            <a:r>
              <a:rPr lang="en-US" altLang="ko-KR" sz="1600" b="1" dirty="0" err="1" smtClean="0"/>
              <a:t>GoodCalc</a:t>
            </a:r>
            <a:r>
              <a:rPr lang="en-US" altLang="ko-KR" sz="1600" b="1" dirty="0" smtClean="0"/>
              <a:t> extends Calculator </a:t>
            </a:r>
            <a:r>
              <a:rPr lang="en-US" altLang="ko-KR" sz="1600" dirty="0" smtClean="0"/>
              <a:t>{</a:t>
            </a:r>
          </a:p>
          <a:p>
            <a:pPr lvl="1"/>
            <a:r>
              <a:rPr lang="fr-FR" altLang="ko-KR" sz="1600" dirty="0" smtClean="0"/>
              <a:t>public int add(int a, int b) {</a:t>
            </a:r>
          </a:p>
          <a:p>
            <a:pPr lvl="1"/>
            <a:r>
              <a:rPr lang="fr-FR" altLang="ko-KR" sz="1600" dirty="0" smtClean="0"/>
              <a:t>	return a+b;</a:t>
            </a:r>
          </a:p>
          <a:p>
            <a:pPr lvl="1"/>
            <a:r>
              <a:rPr lang="fr-FR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subtract(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b) {</a:t>
            </a:r>
          </a:p>
          <a:p>
            <a:pPr lvl="1"/>
            <a:r>
              <a:rPr lang="en-US" altLang="ko-KR" sz="1600" dirty="0" smtClean="0"/>
              <a:t>	return a - b;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double average(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 a) {</a:t>
            </a:r>
          </a:p>
          <a:p>
            <a:pPr lvl="1"/>
            <a:r>
              <a:rPr lang="en-US" altLang="ko-KR" sz="1600" dirty="0" smtClean="0"/>
              <a:t>	double sum = 0;</a:t>
            </a:r>
          </a:p>
          <a:p>
            <a:pPr lvl="1"/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= 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&lt; 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 </a:t>
            </a:r>
          </a:p>
          <a:p>
            <a:pPr lvl="1"/>
            <a:r>
              <a:rPr lang="en-US" altLang="ko-KR" sz="1600" dirty="0" smtClean="0"/>
              <a:t>		sum += a[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</a:p>
          <a:p>
            <a:pPr lvl="1"/>
            <a:r>
              <a:rPr lang="en-US" altLang="ko-KR" sz="1600" dirty="0" smtClean="0"/>
              <a:t>	return sum/</a:t>
            </a:r>
            <a:r>
              <a:rPr lang="en-US" altLang="ko-KR" sz="1600" dirty="0" err="1" smtClean="0"/>
              <a:t>a.length</a:t>
            </a:r>
            <a:r>
              <a:rPr lang="en-US" altLang="ko-KR" sz="1600" dirty="0" smtClean="0"/>
              <a:t>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pPr lvl="1"/>
            <a:r>
              <a:rPr lang="en-US" altLang="ko-KR" sz="1600" dirty="0" smtClean="0"/>
              <a:t>public static void main(String []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{</a:t>
            </a:r>
          </a:p>
          <a:p>
            <a:pPr lvl="1"/>
            <a:r>
              <a:rPr lang="en-US" altLang="ko-KR" sz="1600" dirty="0" smtClean="0"/>
              <a:t>	Calculator c = new </a:t>
            </a:r>
            <a:r>
              <a:rPr lang="en-US" altLang="ko-KR" sz="1600" dirty="0" err="1" smtClean="0"/>
              <a:t>GoodCalc</a:t>
            </a:r>
            <a:r>
              <a:rPr lang="en-US" altLang="ko-KR" sz="1600" dirty="0" smtClean="0"/>
              <a:t>();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c.add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c.subtract</a:t>
            </a:r>
            <a:r>
              <a:rPr lang="en-US" altLang="ko-KR" sz="1600" dirty="0" smtClean="0"/>
              <a:t>(2,3));</a:t>
            </a:r>
          </a:p>
          <a:p>
            <a:pPr lvl="1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c.average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[] {2,3,4}));</a:t>
            </a:r>
          </a:p>
          <a:p>
            <a:pPr lvl="1"/>
            <a:r>
              <a:rPr lang="en-US" altLang="ko-KR" sz="1600" dirty="0" smtClean="0"/>
              <a:t>}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6216" y="5506204"/>
            <a:ext cx="489236" cy="92333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</a:p>
          <a:p>
            <a:r>
              <a:rPr lang="en-US" altLang="ko-KR" dirty="0" smtClean="0"/>
              <a:t>-1</a:t>
            </a:r>
          </a:p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5-6 </a:t>
            </a:r>
            <a:r>
              <a:rPr lang="ko-KR" altLang="en-US" dirty="0" smtClean="0"/>
              <a:t>정</a:t>
            </a:r>
            <a:r>
              <a:rPr lang="ko-KR" altLang="en-US" dirty="0"/>
              <a:t>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13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실세계의</a:t>
            </a:r>
            <a:r>
              <a:rPr lang="ko-KR" altLang="en-US" dirty="0" smtClean="0"/>
              <a:t> 인터페이스와 인터페이스의 필요성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3" y="1916832"/>
            <a:ext cx="8865011" cy="315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2051720" y="5373216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정해진 규격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맞기만 하면 연결 가능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각 회사마다 구현 방법은 다름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60232" y="5373216"/>
            <a:ext cx="2101992" cy="504056"/>
          </a:xfrm>
          <a:prstGeom prst="wedgeRoundRectCallout">
            <a:avLst>
              <a:gd name="adj1" fmla="val 14035"/>
              <a:gd name="adj2" fmla="val -84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정해진 규격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인터페이스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에 맞지 않으면 연결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64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인터페이스</a:t>
            </a:r>
            <a:r>
              <a:rPr lang="en-US" altLang="ko-KR" dirty="0" smtClean="0"/>
              <a:t>(interface)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추상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인터페이스는 상수와 추상 </a:t>
            </a:r>
            <a:r>
              <a:rPr lang="ko-KR" altLang="en-US" dirty="0" err="1" smtClean="0"/>
              <a:t>메소드로만</a:t>
            </a:r>
            <a:r>
              <a:rPr lang="ko-KR" altLang="en-US" dirty="0" smtClean="0"/>
              <a:t>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필드 </a:t>
            </a:r>
            <a:r>
              <a:rPr lang="ko-KR" altLang="en-US" dirty="0" err="1" smtClean="0"/>
              <a:t>선언불</a:t>
            </a:r>
            <a:endParaRPr lang="en-US" altLang="ko-KR" dirty="0" smtClean="0"/>
          </a:p>
          <a:p>
            <a:r>
              <a:rPr lang="ko-KR" altLang="en-US" dirty="0" smtClean="0"/>
              <a:t>인터페이스 선</a:t>
            </a:r>
            <a:r>
              <a:rPr lang="ko-KR" altLang="en-US" dirty="0"/>
              <a:t>언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interface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키워드로 선언</a:t>
            </a:r>
            <a:endParaRPr lang="en-US" altLang="ko-KR" dirty="0"/>
          </a:p>
          <a:p>
            <a:pPr lvl="1"/>
            <a:r>
              <a:rPr lang="en-US" altLang="ko-KR" dirty="0" smtClean="0"/>
              <a:t>ex) public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interface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SerialDriver</a:t>
            </a:r>
            <a:r>
              <a:rPr lang="en-US" altLang="ko-KR" dirty="0" smtClean="0"/>
              <a:t> {…}</a:t>
            </a:r>
          </a:p>
          <a:p>
            <a:r>
              <a:rPr lang="ko-KR" altLang="en-US" dirty="0" smtClean="0"/>
              <a:t>인터페이스의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abstract </a:t>
            </a:r>
            <a:r>
              <a:rPr lang="ko-KR" altLang="en-US" dirty="0" smtClean="0"/>
              <a:t>타입으로 생략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인터페이스의 상수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public static final </a:t>
            </a:r>
            <a:r>
              <a:rPr lang="ko-KR" altLang="en-US" dirty="0" smtClean="0"/>
              <a:t>타입으로 생략 가능</a:t>
            </a:r>
            <a:endParaRPr lang="en-US" altLang="ko-KR" dirty="0"/>
          </a:p>
          <a:p>
            <a:pPr lvl="1"/>
            <a:r>
              <a:rPr lang="ko-KR" altLang="en-US" dirty="0" smtClean="0"/>
              <a:t>인터페이스의 객체 생성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인터페이스에 대한 </a:t>
            </a:r>
            <a:r>
              <a:rPr lang="ko-KR" altLang="en-US" dirty="0" err="1" smtClean="0"/>
              <a:t>레퍼런스</a:t>
            </a:r>
            <a:r>
              <a:rPr lang="ko-KR" altLang="en-US" dirty="0" smtClean="0"/>
              <a:t> 변수는 선언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인터페이스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1484784"/>
            <a:ext cx="61206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 smtClean="0"/>
              <a:t>interface </a:t>
            </a:r>
            <a:r>
              <a:rPr lang="en-US" altLang="ko-KR" sz="1600" dirty="0"/>
              <a:t>Clock </a:t>
            </a:r>
            <a:r>
              <a:rPr lang="en-US" altLang="ko-KR" sz="1600" dirty="0" smtClean="0"/>
              <a:t>{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static final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ONEDAY = 24; // </a:t>
            </a:r>
            <a:r>
              <a:rPr lang="ko-KR" altLang="en-US" sz="1600" dirty="0"/>
              <a:t>상수 필드 선언</a:t>
            </a:r>
          </a:p>
          <a:p>
            <a:pPr defTabSz="180000"/>
            <a:r>
              <a:rPr lang="en-US" altLang="ko-KR" sz="1600" dirty="0" smtClean="0"/>
              <a:t>	abstract </a:t>
            </a:r>
            <a:r>
              <a:rPr lang="en-US" altLang="ko-KR" sz="1600" dirty="0"/>
              <a:t>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getMinute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abstract </a:t>
            </a:r>
            <a:r>
              <a:rPr lang="en-US" altLang="ko-KR" sz="1600" dirty="0"/>
              <a:t>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getHour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abstract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setMinute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i);</a:t>
            </a:r>
          </a:p>
          <a:p>
            <a:pPr defTabSz="180000"/>
            <a:r>
              <a:rPr lang="en-US" altLang="ko-KR" sz="1600" dirty="0" smtClean="0"/>
              <a:t>	abstract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setHour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i);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 smtClean="0"/>
              <a:t>interface </a:t>
            </a:r>
            <a:r>
              <a:rPr lang="en-US" altLang="ko-KR" sz="1600" dirty="0"/>
              <a:t>Car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MAXIMUM_SPEED = 260; </a:t>
            </a:r>
            <a:r>
              <a:rPr lang="en-US" altLang="ko-KR" sz="1600" dirty="0" smtClean="0"/>
              <a:t>//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static final </a:t>
            </a:r>
            <a:r>
              <a:rPr lang="ko-KR" altLang="en-US" sz="1600" dirty="0" smtClean="0"/>
              <a:t>생략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moveHandle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degree); // abstract </a:t>
            </a:r>
            <a:r>
              <a:rPr lang="en-US" altLang="ko-KR" sz="1600" dirty="0" smtClean="0"/>
              <a:t>public </a:t>
            </a:r>
            <a:r>
              <a:rPr lang="ko-KR" altLang="en-US" sz="1600" dirty="0" smtClean="0"/>
              <a:t>생략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changeGear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gear); // abstract public </a:t>
            </a:r>
            <a:r>
              <a:rPr lang="ko-KR" altLang="en-US" sz="1600" dirty="0" smtClean="0"/>
              <a:t>생략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...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strike="sngStrike" dirty="0" smtClean="0"/>
              <a:t>new Clock();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오류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인터페이스의 객체 생성 불가</a:t>
            </a:r>
            <a:endParaRPr lang="en-US" altLang="ko-KR" sz="1600" dirty="0" smtClean="0"/>
          </a:p>
          <a:p>
            <a:pPr defTabSz="180000"/>
            <a:r>
              <a:rPr lang="en-US" altLang="ko-KR" sz="1600" strike="sngStrike" dirty="0" smtClean="0"/>
              <a:t>new </a:t>
            </a:r>
            <a:r>
              <a:rPr lang="en-US" altLang="ko-KR" sz="1600" strike="sngStrike" dirty="0"/>
              <a:t>Car(); </a:t>
            </a:r>
            <a:r>
              <a:rPr lang="en-US" altLang="ko-KR" sz="1600" dirty="0"/>
              <a:t>// </a:t>
            </a:r>
            <a:r>
              <a:rPr lang="ko-KR" altLang="en-US" sz="1600" dirty="0"/>
              <a:t>오류</a:t>
            </a:r>
            <a:r>
              <a:rPr lang="en-US" altLang="ko-KR" sz="1600" dirty="0"/>
              <a:t>. </a:t>
            </a:r>
            <a:r>
              <a:rPr lang="ko-KR" altLang="en-US" sz="1600" dirty="0"/>
              <a:t>인터페이스의 객체 생성 </a:t>
            </a:r>
            <a:r>
              <a:rPr lang="ko-KR" altLang="en-US" sz="1600" dirty="0" smtClean="0"/>
              <a:t>불가</a:t>
            </a:r>
            <a:endParaRPr lang="en-US" altLang="ko-KR" sz="1600" dirty="0" smtClean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Clock </a:t>
            </a:r>
            <a:r>
              <a:rPr lang="en-US" altLang="ko-KR" sz="1600" dirty="0" err="1" smtClean="0"/>
              <a:t>clock</a:t>
            </a:r>
            <a:r>
              <a:rPr lang="en-US" altLang="ko-KR" sz="1600" dirty="0" smtClean="0"/>
              <a:t>; // </a:t>
            </a:r>
            <a:r>
              <a:rPr lang="ko-KR" altLang="en-US" sz="1600" dirty="0" smtClean="0"/>
              <a:t>인터페이스 </a:t>
            </a:r>
            <a:r>
              <a:rPr lang="en-US" altLang="ko-KR" sz="1600" dirty="0" smtClean="0"/>
              <a:t>Clock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레퍼런스</a:t>
            </a:r>
            <a:r>
              <a:rPr lang="ko-KR" altLang="en-US" sz="1600" dirty="0" smtClean="0"/>
              <a:t> 변수 선언 가능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Car </a:t>
            </a:r>
            <a:r>
              <a:rPr lang="en-US" altLang="ko-KR" sz="1600" dirty="0" err="1" smtClean="0"/>
              <a:t>car</a:t>
            </a:r>
            <a:r>
              <a:rPr lang="en-US" altLang="ko-KR" sz="1600" dirty="0" smtClean="0"/>
              <a:t>; </a:t>
            </a:r>
            <a:r>
              <a:rPr lang="en-US" altLang="ko-KR" sz="1600" dirty="0"/>
              <a:t>// </a:t>
            </a:r>
            <a:r>
              <a:rPr lang="ko-KR" altLang="en-US" sz="1600" dirty="0"/>
              <a:t>인터페이스 </a:t>
            </a:r>
            <a:r>
              <a:rPr lang="en-US" altLang="ko-KR" sz="1600" dirty="0"/>
              <a:t>Clock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레퍼런스</a:t>
            </a:r>
            <a:r>
              <a:rPr lang="ko-KR" altLang="en-US" sz="1600" dirty="0"/>
              <a:t> 변수 선언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1618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2332857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인터페이스를 이용하여 다중 상속 구현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자바에서 클래스 다중 상속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인터페이스는 명세서와 같음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인터페이스만 선언하고 구현을 분리하여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작업자마다 다양한 구현을 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사용자는 구현의 내용은 모르지만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인터페이스에 선언된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구현되어있기 때문에 호출하여 사용하기만 하면 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110v </a:t>
            </a:r>
            <a:r>
              <a:rPr lang="ko-KR" altLang="en-US" dirty="0" smtClean="0"/>
              <a:t>전원 </a:t>
            </a:r>
            <a:r>
              <a:rPr lang="ko-KR" altLang="en-US" dirty="0" err="1" smtClean="0"/>
              <a:t>아울렛처럼</a:t>
            </a:r>
            <a:r>
              <a:rPr lang="ko-KR" altLang="en-US" dirty="0" smtClean="0"/>
              <a:t> 규격에 맞기만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만들어졌는지 알 필요 없이 전원 연결에 사용하기만 하면 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691680" y="3797199"/>
            <a:ext cx="6048672" cy="2472854"/>
            <a:chOff x="642910" y="2928934"/>
            <a:chExt cx="7000924" cy="3714776"/>
          </a:xfrm>
        </p:grpSpPr>
        <p:sp>
          <p:nvSpPr>
            <p:cNvPr id="4" name="타원 3"/>
            <p:cNvSpPr/>
            <p:nvPr/>
          </p:nvSpPr>
          <p:spPr>
            <a:xfrm>
              <a:off x="642910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사용자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3214678" y="4214818"/>
              <a:ext cx="1643074" cy="17145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인터페이스 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000760" y="4929198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929322" y="2928934"/>
              <a:ext cx="1643074" cy="171451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구현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>
              <a:stCxn id="8" idx="2"/>
              <a:endCxn id="5" idx="6"/>
            </p:cNvCxnSpPr>
            <p:nvPr/>
          </p:nvCxnSpPr>
          <p:spPr>
            <a:xfrm rot="10800000" flipV="1">
              <a:off x="4857752" y="3786190"/>
              <a:ext cx="1071570" cy="1285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5" idx="6"/>
            </p:cNvCxnSpPr>
            <p:nvPr/>
          </p:nvCxnSpPr>
          <p:spPr>
            <a:xfrm rot="10800000">
              <a:off x="4857752" y="5072074"/>
              <a:ext cx="1143008" cy="7143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4" idx="6"/>
              <a:endCxn id="5" idx="2"/>
            </p:cNvCxnSpPr>
            <p:nvPr/>
          </p:nvCxnSpPr>
          <p:spPr>
            <a:xfrm>
              <a:off x="2285984" y="5072074"/>
              <a:ext cx="92869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8565399">
              <a:off x="4681272" y="420834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776512">
              <a:off x="4908467" y="5403660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implements</a:t>
              </a:r>
              <a:endParaRPr lang="ko-KR" altLang="en-US" sz="1400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인터페이스 간에도 상속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인터페이스를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상속하여 확장된 인터페이스 작성 가능</a:t>
            </a:r>
            <a:endParaRPr lang="en-US" altLang="ko-KR" dirty="0" smtClean="0"/>
          </a:p>
          <a:p>
            <a:r>
              <a:rPr lang="ko-KR" altLang="en-US" dirty="0" smtClean="0"/>
              <a:t>인터페이스 다중 상속 허용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31840" y="2708920"/>
            <a:ext cx="53607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receiveCall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sendSMS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pPr lvl="1"/>
            <a:r>
              <a:rPr lang="en-US" altLang="ko-KR" sz="1600" dirty="0" err="1" smtClean="0">
                <a:latin typeface="+mj-lt"/>
              </a:rPr>
              <a:t>boolean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sz="1600" dirty="0" err="1" smtClean="0">
                <a:latin typeface="+mj-lt"/>
              </a:rPr>
              <a:t>receiveSMS</a:t>
            </a:r>
            <a:r>
              <a:rPr lang="en-US" altLang="ko-KR" sz="1600" dirty="0" smtClean="0">
                <a:latin typeface="+mj-lt"/>
              </a:rPr>
              <a:t>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void play();</a:t>
            </a:r>
          </a:p>
          <a:p>
            <a:pPr lvl="1"/>
            <a:r>
              <a:rPr lang="en-US" altLang="ko-KR" sz="1600" dirty="0" smtClean="0">
                <a:latin typeface="+mj-lt"/>
              </a:rPr>
              <a:t>void stop();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  <a:p>
            <a:endParaRPr lang="ko-KR" altLang="en-US" sz="1600" dirty="0" smtClean="0">
              <a:latin typeface="+mj-lt"/>
            </a:endParaRPr>
          </a:p>
          <a:p>
            <a:r>
              <a:rPr lang="en-US" altLang="ko-KR" sz="1600" b="1" dirty="0" smtClean="0">
                <a:latin typeface="+mj-lt"/>
              </a:rPr>
              <a:t>interface </a:t>
            </a:r>
            <a:r>
              <a:rPr lang="en-US" altLang="ko-KR" sz="1600" b="1" dirty="0" err="1" smtClean="0">
                <a:latin typeface="+mj-lt"/>
              </a:rPr>
              <a:t>MusicPhone</a:t>
            </a:r>
            <a:r>
              <a:rPr lang="en-US" altLang="ko-KR" sz="1600" b="1" dirty="0" smtClean="0">
                <a:latin typeface="+mj-lt"/>
              </a:rPr>
              <a:t> extends </a:t>
            </a:r>
            <a:r>
              <a:rPr lang="en-US" altLang="ko-KR" sz="1600" b="1" dirty="0" err="1" smtClean="0">
                <a:latin typeface="+mj-lt"/>
              </a:rPr>
              <a:t>MobilePhone</a:t>
            </a:r>
            <a:r>
              <a:rPr lang="en-US" altLang="ko-KR" sz="1600" b="1" dirty="0" smtClean="0">
                <a:latin typeface="+mj-lt"/>
              </a:rPr>
              <a:t>, MP3 </a:t>
            </a:r>
            <a:r>
              <a:rPr lang="en-US" altLang="ko-KR" sz="1600" dirty="0" smtClean="0">
                <a:latin typeface="+mj-lt"/>
              </a:rPr>
              <a:t>{</a:t>
            </a:r>
          </a:p>
          <a:p>
            <a:pPr lvl="1"/>
            <a:r>
              <a:rPr lang="en-US" altLang="ko-KR" sz="1600" dirty="0" smtClean="0">
                <a:latin typeface="+mj-lt"/>
              </a:rPr>
              <a:t>void playMP3RingTone();</a:t>
            </a:r>
          </a:p>
          <a:p>
            <a:r>
              <a:rPr lang="en-US" altLang="ko-KR" sz="16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81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인터페이스 구현</a:t>
            </a:r>
            <a:endParaRPr lang="en-US" altLang="ko-KR" smtClean="0"/>
          </a:p>
          <a:p>
            <a:pPr lvl="1"/>
            <a:r>
              <a:rPr lang="en-US" altLang="ko-KR" smtClean="0"/>
              <a:t>implements</a:t>
            </a:r>
            <a:r>
              <a:rPr lang="ko-KR" altLang="en-US" smtClean="0"/>
              <a:t> 키워드 사용</a:t>
            </a:r>
            <a:endParaRPr lang="en-US" altLang="ko-KR" smtClean="0"/>
          </a:p>
          <a:p>
            <a:pPr lvl="1"/>
            <a:r>
              <a:rPr lang="ko-KR" altLang="en-US" smtClean="0"/>
              <a:t>여러 개의 인터페이스 동시 구현 가능</a:t>
            </a:r>
            <a:endParaRPr lang="en-US" altLang="ko-KR" smtClean="0"/>
          </a:p>
          <a:p>
            <a:pPr lvl="1"/>
            <a:r>
              <a:rPr lang="ko-KR" altLang="en-US" smtClean="0"/>
              <a:t>상속과 구현이 동시에 가능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3028553"/>
            <a:ext cx="763284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implements </a:t>
            </a:r>
            <a:r>
              <a:rPr lang="en-US" altLang="ko-KR" sz="1600" dirty="0" err="1" smtClean="0"/>
              <a:t>USBMouseInterface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 // </a:t>
            </a:r>
            <a:r>
              <a:rPr lang="ko-KR" altLang="en-US" sz="1600" dirty="0"/>
              <a:t>인터페이스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/>
              <a:t>	public </a:t>
            </a:r>
            <a:r>
              <a:rPr lang="en-US" altLang="ko-KR" sz="1600" dirty="0" smtClean="0"/>
              <a:t>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 smtClean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2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다중 구현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691150"/>
            <a:ext cx="77768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USBMouseInterface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interface </a:t>
            </a:r>
            <a:r>
              <a:rPr lang="en-US" altLang="ko-KR" sz="1600" b="1" dirty="0" err="1"/>
              <a:t>RollMouseInterface</a:t>
            </a:r>
            <a:r>
              <a:rPr lang="en-US" altLang="ko-KR" sz="1600" b="1" dirty="0"/>
              <a:t>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 smtClean="0"/>
              <a:t>	void </a:t>
            </a:r>
            <a:r>
              <a:rPr lang="en-US" altLang="ko-KR" sz="1600" dirty="0"/>
              <a:t>roll();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public </a:t>
            </a:r>
            <a:r>
              <a:rPr lang="en-US" altLang="ko-KR" sz="1600" b="1" dirty="0"/>
              <a:t>class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MouseDriver</a:t>
            </a:r>
            <a:r>
              <a:rPr lang="en-US" altLang="ko-KR" sz="1600" dirty="0"/>
              <a:t> </a:t>
            </a:r>
            <a:r>
              <a:rPr lang="en-US" altLang="ko-KR" sz="1600" b="1" dirty="0"/>
              <a:t>implements </a:t>
            </a:r>
            <a:r>
              <a:rPr lang="en-US" altLang="ko-KR" sz="1600" dirty="0" err="1"/>
              <a:t>RollMouseInterface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USBMouseInterface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 smtClean="0"/>
              <a:t>	public void </a:t>
            </a:r>
            <a:r>
              <a:rPr lang="en-US" altLang="ko-KR" sz="1600" dirty="0" err="1"/>
              <a:t>mouseMove</a:t>
            </a:r>
            <a:r>
              <a:rPr lang="en-US" altLang="ko-KR" sz="1600" dirty="0"/>
              <a:t>() { .... 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void </a:t>
            </a:r>
            <a:r>
              <a:rPr lang="en-US" altLang="ko-KR" sz="1600" dirty="0" err="1"/>
              <a:t>mouseClick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public </a:t>
            </a:r>
            <a:r>
              <a:rPr lang="en-US" altLang="ko-KR" sz="1600" dirty="0"/>
              <a:t>void roll() { ... }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// </a:t>
            </a:r>
            <a:r>
              <a:rPr lang="ko-KR" altLang="en-US" sz="1600" dirty="0"/>
              <a:t>추가적으로 다른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작성할 수 있다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getStatus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getButton</a:t>
            </a:r>
            <a:r>
              <a:rPr lang="en-US" altLang="ko-KR" sz="1600" dirty="0"/>
              <a:t>() { ... }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421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클래스와 인터페이스 비</a:t>
            </a:r>
            <a:r>
              <a:rPr lang="ko-KR" altLang="en-US" dirty="0"/>
              <a:t>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92179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0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: </a:t>
            </a:r>
            <a:r>
              <a:rPr lang="ko-KR" altLang="en-US" dirty="0" smtClean="0"/>
              <a:t>클래스 </a:t>
            </a:r>
            <a:r>
              <a:rPr lang="ko-KR" altLang="en-US" dirty="0"/>
              <a:t>상속 만들어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34076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x,y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한 점을 표현하는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클래스와 이를 상속받아 컬러 점을 표현하는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ColorPoint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2059107"/>
            <a:ext cx="4464496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</a:t>
            </a:r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extends Point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Point</a:t>
            </a:r>
            <a:r>
              <a:rPr lang="ko-KR" altLang="en-US" sz="1400" dirty="0"/>
              <a:t>를 상속받은 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color; // </a:t>
            </a:r>
            <a:r>
              <a:rPr lang="ko-KR" altLang="en-US" sz="1400" dirty="0"/>
              <a:t>점의 색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this.color</a:t>
            </a:r>
            <a:r>
              <a:rPr lang="en-US" altLang="ko-KR" sz="1400" dirty="0"/>
              <a:t> = color;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(color);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 // Point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 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cp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cp.set</a:t>
            </a:r>
            <a:r>
              <a:rPr lang="en-US" altLang="ko-KR" sz="1400" dirty="0"/>
              <a:t>(3,4); // Point </a:t>
            </a:r>
            <a:r>
              <a:rPr lang="ko-KR" altLang="en-US" sz="1400" dirty="0"/>
              <a:t>클래스의 </a:t>
            </a:r>
            <a:r>
              <a:rPr lang="en-US" altLang="ko-KR" sz="1400" dirty="0"/>
              <a:t>set()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cp.setColor</a:t>
            </a:r>
            <a:r>
              <a:rPr lang="en-US" altLang="ko-KR" sz="1400" dirty="0"/>
              <a:t>("red"); // </a:t>
            </a:r>
            <a:r>
              <a:rPr lang="ko-KR" altLang="en-US" sz="1400" dirty="0"/>
              <a:t>색 지정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cp.showColorPoint</a:t>
            </a:r>
            <a:r>
              <a:rPr lang="en-US" altLang="ko-KR" sz="1400" dirty="0"/>
              <a:t>(); // </a:t>
            </a:r>
            <a:r>
              <a:rPr lang="ko-KR" altLang="en-US" sz="1400" dirty="0"/>
              <a:t>컬러 점의 좌표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636" y="2059107"/>
            <a:ext cx="3879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Point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// </a:t>
            </a:r>
            <a:r>
              <a:rPr lang="ko-KR" altLang="en-US" sz="1400" dirty="0"/>
              <a:t>한 점을 구성하는 </a:t>
            </a:r>
            <a:r>
              <a:rPr lang="en-US" altLang="ko-KR" sz="1400" dirty="0"/>
              <a:t>x, y </a:t>
            </a:r>
            <a:r>
              <a:rPr lang="ko-KR" altLang="en-US" sz="1400" dirty="0"/>
              <a:t>좌표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this.x</a:t>
            </a:r>
            <a:r>
              <a:rPr lang="en-US" altLang="ko-KR" sz="1400" dirty="0"/>
              <a:t> = x; </a:t>
            </a:r>
            <a:r>
              <a:rPr lang="en-US" altLang="ko-KR" sz="1400" dirty="0" err="1"/>
              <a:t>this.y</a:t>
            </a:r>
            <a:r>
              <a:rPr lang="en-US" altLang="ko-KR" sz="1400" dirty="0"/>
              <a:t> = 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 // </a:t>
            </a:r>
            <a:r>
              <a:rPr lang="ko-KR" altLang="en-US" sz="1400" dirty="0"/>
              <a:t>점의 좌표 출력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("(" + x + "," + y + ")");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6043216"/>
            <a:ext cx="446449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</a:rPr>
              <a:t>red(3,4)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클래스 계층 구조</a:t>
            </a:r>
            <a:endParaRPr lang="ko-KR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607" y="1628800"/>
            <a:ext cx="7738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자바에서는 모든 클래스는 반드시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java.lang.Object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클래스를 자동으로 상속받는다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2204864"/>
            <a:ext cx="75533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2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클래스의 객체와 멤버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서브</a:t>
            </a:r>
            <a:r>
              <a:rPr lang="en-US" altLang="ko-KR" dirty="0"/>
              <a:t> </a:t>
            </a:r>
            <a:r>
              <a:rPr lang="ko-KR" altLang="en-US" dirty="0" smtClean="0"/>
              <a:t>클래스의 객체와 멤버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객체에는 </a:t>
            </a:r>
            <a:r>
              <a:rPr lang="ko-KR" altLang="en-US" dirty="0"/>
              <a:t>슈퍼 </a:t>
            </a:r>
            <a:r>
              <a:rPr lang="ko-KR" altLang="en-US" dirty="0" smtClean="0"/>
              <a:t>클래스 멤버 포함</a:t>
            </a:r>
            <a:endParaRPr lang="en-US" altLang="ko-KR" dirty="0" smtClean="0"/>
          </a:p>
          <a:p>
            <a:pPr lvl="2"/>
            <a:r>
              <a:rPr lang="ko-KR" altLang="en-US" dirty="0"/>
              <a:t>슈</a:t>
            </a:r>
            <a:r>
              <a:rPr lang="ko-KR" altLang="en-US" dirty="0" smtClean="0"/>
              <a:t>퍼 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멤버는 상속되지만 서브 클래스에서 직접 접근 불가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/>
              <a:t>멤버는 </a:t>
            </a:r>
            <a:r>
              <a:rPr lang="ko-KR" altLang="en-US" dirty="0" smtClean="0"/>
              <a:t>슈퍼 </a:t>
            </a:r>
            <a:r>
              <a:rPr lang="ko-KR" altLang="en-US" dirty="0"/>
              <a:t>클래스의 </a:t>
            </a:r>
            <a:r>
              <a:rPr lang="en-US" altLang="ko-KR" dirty="0" smtClean="0"/>
              <a:t>public/protected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ko-KR" altLang="en-US" dirty="0"/>
              <a:t>접근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슈퍼 클래스와 서브 클래스의 객체 관</a:t>
            </a:r>
            <a:r>
              <a:rPr lang="ko-KR" altLang="en-US" dirty="0"/>
              <a:t>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9" y="1268761"/>
            <a:ext cx="7762627" cy="552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7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2871</TotalTime>
  <Words>1982</Words>
  <Application>Microsoft Office PowerPoint</Application>
  <PresentationFormat>화면 슬라이드 쇼(4:3)</PresentationFormat>
  <Paragraphs>838</Paragraphs>
  <Slides>58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가을</vt:lpstr>
      <vt:lpstr>PowerPoint 프레젠테이션</vt:lpstr>
      <vt:lpstr>상속 (inheritance)</vt:lpstr>
      <vt:lpstr>상속 관계 예</vt:lpstr>
      <vt:lpstr>상속의 필요성</vt:lpstr>
      <vt:lpstr>클래스 상속과 객체</vt:lpstr>
      <vt:lpstr>예제 5-1 : 클래스 상속 만들어 보기</vt:lpstr>
      <vt:lpstr>자바의 클래스 계층 구조</vt:lpstr>
      <vt:lpstr>서브 클래스의 객체와 멤버 사용</vt:lpstr>
      <vt:lpstr>슈퍼 클래스와 서브 클래스의 객체 관계</vt:lpstr>
      <vt:lpstr>서브 클래스의 객체 멤버 접근</vt:lpstr>
      <vt:lpstr>상속과 접근 지정자 </vt:lpstr>
      <vt:lpstr>슈퍼 클래스 멤버의 접근 지정자</vt:lpstr>
      <vt:lpstr>슈퍼클래스와 서브클래스가 같은 패키지에 있는 경우</vt:lpstr>
      <vt:lpstr>슈퍼클래스와 서브클래스가 서로 다른 패키지에 있는 경우</vt:lpstr>
      <vt:lpstr>예제 5-2: 상속 관계에 있는 클래스 간 멤버 접근</vt:lpstr>
      <vt:lpstr>서브 클래스/슈퍼 클래스의 생성자 호출과 실행 </vt:lpstr>
      <vt:lpstr>슈퍼클래스와 서브 클래스의 생성자간의 호출 및 실행 관계</vt:lpstr>
      <vt:lpstr>서브 클래스와 슈퍼 클래스의 생성자 짝 맞추기</vt:lpstr>
      <vt:lpstr>PowerPoint 프레젠테이션</vt:lpstr>
      <vt:lpstr>슈퍼 클래스에 기본 생성자가 없어 오류 난 경우</vt:lpstr>
      <vt:lpstr>PowerPoint 프레젠테이션</vt:lpstr>
      <vt:lpstr>super()를 이용하여 슈퍼 클래스 생성자 선택</vt:lpstr>
      <vt:lpstr>super()를 이용한 사례</vt:lpstr>
      <vt:lpstr>객체의 타입 변환</vt:lpstr>
      <vt:lpstr>업캐스팅 사례</vt:lpstr>
      <vt:lpstr>객체의 타입 변환</vt:lpstr>
      <vt:lpstr>다운캐스팅 사례</vt:lpstr>
      <vt:lpstr>instanceof 연산자와 객체의 타입 구별</vt:lpstr>
      <vt:lpstr>업캐스팅된 객체의 실제 타입은 무엇?</vt:lpstr>
      <vt:lpstr>instanceof 사용 예</vt:lpstr>
      <vt:lpstr>예제 5-3 : instanceof를 이용한 객체 구별</vt:lpstr>
      <vt:lpstr>메소드 오버라이딩</vt:lpstr>
      <vt:lpstr>메소드 오버라이딩 사례</vt:lpstr>
      <vt:lpstr>서브 클래스 객체와 오버라이딩된 메소드 호출</vt:lpstr>
      <vt:lpstr>예제 5-4 : 메소드 오버라이딩 만들기</vt:lpstr>
      <vt:lpstr>예제 실행 과정</vt:lpstr>
      <vt:lpstr>메소드 오버라이딩 조건</vt:lpstr>
      <vt:lpstr>오버라이딩 활용</vt:lpstr>
      <vt:lpstr>동적 바인딩</vt:lpstr>
      <vt:lpstr>super 키워드</vt:lpstr>
      <vt:lpstr>예제 5-5 : 메소드 오버라이딩</vt:lpstr>
      <vt:lpstr>오버라이딩 vs. 오버로딩</vt:lpstr>
      <vt:lpstr>추상 메소드와 추상 클래스</vt:lpstr>
      <vt:lpstr>2 가지 종류의 추상 클래스 사례</vt:lpstr>
      <vt:lpstr>추상 클래스의 인스턴스 생성 불가</vt:lpstr>
      <vt:lpstr>추상 클래스의 상속</vt:lpstr>
      <vt:lpstr>추상 클래스의 구현 및 활용 예</vt:lpstr>
      <vt:lpstr>추상 클래스의 용도</vt:lpstr>
      <vt:lpstr>예제 5-6 : 추상 클래스의 구현</vt:lpstr>
      <vt:lpstr>예제 5-6 정답</vt:lpstr>
      <vt:lpstr>실세계의 인터페이스와 인터페이스의 필요성</vt:lpstr>
      <vt:lpstr>자바의 인터페이스</vt:lpstr>
      <vt:lpstr>자바 인터페이스 사례</vt:lpstr>
      <vt:lpstr>인터페이스의 필요성</vt:lpstr>
      <vt:lpstr>인터페이스 상속</vt:lpstr>
      <vt:lpstr>인터페이스 구현</vt:lpstr>
      <vt:lpstr>인터페이스의 다중 구현</vt:lpstr>
      <vt:lpstr>추상 클래스와 인터페이스 비교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산학단장</cp:lastModifiedBy>
  <cp:revision>175</cp:revision>
  <dcterms:created xsi:type="dcterms:W3CDTF">2011-08-27T14:53:28Z</dcterms:created>
  <dcterms:modified xsi:type="dcterms:W3CDTF">2017-05-31T02:19:08Z</dcterms:modified>
</cp:coreProperties>
</file>