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7" r:id="rId44"/>
    <p:sldId id="318" r:id="rId45"/>
    <p:sldId id="319" r:id="rId46"/>
    <p:sldId id="320" r:id="rId47"/>
    <p:sldId id="321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4" autoAdjust="0"/>
    <p:restoredTop sz="94625" autoAdjust="0"/>
  </p:normalViewPr>
  <p:slideViewPr>
    <p:cSldViewPr>
      <p:cViewPr varScale="1">
        <p:scale>
          <a:sx n="92" d="100"/>
          <a:sy n="92" d="100"/>
        </p:scale>
        <p:origin x="-4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직선 연결선 251"/>
          <p:cNvCxnSpPr/>
          <p:nvPr/>
        </p:nvCxnSpPr>
        <p:spPr>
          <a:xfrm rot="5400000">
            <a:off x="7465239" y="1944571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슬라이드 번호 개체 틀 1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자바 패키지 구조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86182" y="90872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java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applet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214414" y="1551662"/>
            <a:ext cx="500066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awt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785918" y="1551662"/>
            <a:ext cx="571504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beans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428860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io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928926" y="1551662"/>
            <a:ext cx="571504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lang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571868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math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357686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143504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nio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643570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rmi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143636" y="1551662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security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929454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sql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429520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text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929586" y="1551662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util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43042" y="1980290"/>
            <a:ext cx="857256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beancontext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500958" y="1980290"/>
            <a:ext cx="35719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spi</a:t>
            </a:r>
            <a:endParaRPr lang="ko-KR" altLang="en-US" sz="900" dirty="0">
              <a:solidFill>
                <a:schemeClr val="tx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-32" y="2694670"/>
            <a:ext cx="5286412" cy="785818"/>
            <a:chOff x="71406" y="2357430"/>
            <a:chExt cx="5286412" cy="785818"/>
          </a:xfrm>
        </p:grpSpPr>
        <p:cxnSp>
          <p:nvCxnSpPr>
            <p:cNvPr id="103" name="직선 연결선 102"/>
            <p:cNvCxnSpPr/>
            <p:nvPr/>
          </p:nvCxnSpPr>
          <p:spPr>
            <a:xfrm rot="5400000">
              <a:off x="928661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5400000">
              <a:off x="1643042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5400000">
              <a:off x="2214546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>
              <a:off x="278605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3357554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385762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357686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92919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5400000">
              <a:off x="214282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71406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color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2910" y="2571744"/>
              <a:ext cx="85725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datatransfer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71604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dnd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43108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event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14612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font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86116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geom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857620" y="2571744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im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286248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image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57752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print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857620" y="2928934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286248" y="2928934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renderable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357158" y="2357430"/>
              <a:ext cx="47149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35" idx="2"/>
              <a:endCxn id="38" idx="0"/>
            </p:cNvCxnSpPr>
            <p:nvPr/>
          </p:nvCxnSpPr>
          <p:spPr>
            <a:xfrm rot="5400000">
              <a:off x="3964777" y="285749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5400000">
              <a:off x="4500562" y="285749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직선 연결선 143"/>
          <p:cNvCxnSpPr>
            <a:stCxn id="40" idx="0"/>
            <a:endCxn id="120" idx="2"/>
          </p:cNvCxnSpPr>
          <p:nvPr/>
        </p:nvCxnSpPr>
        <p:spPr>
          <a:xfrm rot="5400000" flipH="1" flipV="1">
            <a:off x="1964513" y="1873133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5500694" y="2694670"/>
            <a:ext cx="1357322" cy="785818"/>
            <a:chOff x="7715272" y="2285992"/>
            <a:chExt cx="1357322" cy="785818"/>
          </a:xfrm>
        </p:grpSpPr>
        <p:sp>
          <p:nvSpPr>
            <p:cNvPr id="49" name="직사각형 48"/>
            <p:cNvSpPr/>
            <p:nvPr/>
          </p:nvSpPr>
          <p:spPr>
            <a:xfrm>
              <a:off x="7715272" y="2500306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channels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501090" y="25003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charset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5272" y="2857496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501090" y="285749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50" name="직선 연결선 149"/>
            <p:cNvCxnSpPr>
              <a:stCxn id="49" idx="2"/>
              <a:endCxn id="54" idx="0"/>
            </p:cNvCxnSpPr>
            <p:nvPr/>
          </p:nvCxnSpPr>
          <p:spPr>
            <a:xfrm rot="5400000">
              <a:off x="7965305" y="278605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rot="5400000">
              <a:off x="8715404" y="278605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5400000">
              <a:off x="7955780" y="2393149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5400000">
              <a:off x="8679685" y="2393149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8072462" y="2285992"/>
              <a:ext cx="714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/>
          <p:cNvGrpSpPr/>
          <p:nvPr/>
        </p:nvGrpSpPr>
        <p:grpSpPr>
          <a:xfrm>
            <a:off x="2357422" y="3980554"/>
            <a:ext cx="3714776" cy="357190"/>
            <a:chOff x="5072066" y="3286124"/>
            <a:chExt cx="3714776" cy="357190"/>
          </a:xfrm>
        </p:grpSpPr>
        <p:sp>
          <p:nvSpPr>
            <p:cNvPr id="41" name="직사각형 40"/>
            <p:cNvSpPr/>
            <p:nvPr/>
          </p:nvSpPr>
          <p:spPr>
            <a:xfrm>
              <a:off x="5072066" y="342900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annotation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929322" y="342900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instrument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786578" y="3429000"/>
              <a:ext cx="85725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management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715272" y="342900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ref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215338" y="342900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reflect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 rot="5400000">
              <a:off x="5429256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rot="5400000">
              <a:off x="6215074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rot="5400000">
              <a:off x="7143768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rot="5400000">
              <a:off x="7858147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rot="5400000">
              <a:off x="8429652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5500694" y="3286124"/>
              <a:ext cx="3000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4143372" y="4980686"/>
            <a:ext cx="2214578" cy="357190"/>
            <a:chOff x="2285984" y="3857628"/>
            <a:chExt cx="2214578" cy="357190"/>
          </a:xfrm>
        </p:grpSpPr>
        <p:sp>
          <p:nvSpPr>
            <p:cNvPr id="61" name="직사각형 60"/>
            <p:cNvSpPr/>
            <p:nvPr/>
          </p:nvSpPr>
          <p:spPr>
            <a:xfrm>
              <a:off x="2285984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acl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86182" y="4000504"/>
              <a:ext cx="71438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interfaces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786050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cert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286116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spec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>
            <a:xfrm rot="5400000">
              <a:off x="2428860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rot="5400000">
              <a:off x="2928926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rot="5400000">
              <a:off x="3428992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rot="5400000">
              <a:off x="4071933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2500298" y="3857628"/>
              <a:ext cx="16430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/>
          <p:cNvGrpSpPr/>
          <p:nvPr/>
        </p:nvGrpSpPr>
        <p:grpSpPr>
          <a:xfrm>
            <a:off x="714348" y="4980686"/>
            <a:ext cx="2714644" cy="357191"/>
            <a:chOff x="5929322" y="4000503"/>
            <a:chExt cx="2714644" cy="357191"/>
          </a:xfrm>
        </p:grpSpPr>
        <p:sp>
          <p:nvSpPr>
            <p:cNvPr id="56" name="직사각형 55"/>
            <p:cNvSpPr/>
            <p:nvPr/>
          </p:nvSpPr>
          <p:spPr>
            <a:xfrm>
              <a:off x="5929322" y="414338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activation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786578" y="414338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dgc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286644" y="4143380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registry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01024" y="4143380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server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5400000">
              <a:off x="6215074" y="4071941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rot="5400000">
              <a:off x="6929454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5400000">
              <a:off x="7500958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5400000">
              <a:off x="8215337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6286512" y="4000504"/>
              <a:ext cx="2000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4576621" y="5766504"/>
            <a:ext cx="4357718" cy="857256"/>
            <a:chOff x="4071934" y="5429264"/>
            <a:chExt cx="4143404" cy="857256"/>
          </a:xfrm>
        </p:grpSpPr>
        <p:sp>
          <p:nvSpPr>
            <p:cNvPr id="68" name="직사각형 67"/>
            <p:cNvSpPr/>
            <p:nvPr/>
          </p:nvSpPr>
          <p:spPr>
            <a:xfrm>
              <a:off x="4214810" y="557214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concurrent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072066" y="557214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jar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572132" y="557214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logging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215074" y="557214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prefs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858016" y="5572140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regex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429520" y="5572140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58148" y="5572140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zip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71934" y="6072206"/>
              <a:ext cx="535785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atomic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714877" y="6072206"/>
              <a:ext cx="473421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locks</a:t>
              </a:r>
              <a:endParaRPr lang="ko-KR" altLang="en-US" sz="900" dirty="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86" name="직선 연결선 85"/>
            <p:cNvCxnSpPr>
              <a:endCxn id="75" idx="0"/>
            </p:cNvCxnSpPr>
            <p:nvPr/>
          </p:nvCxnSpPr>
          <p:spPr>
            <a:xfrm>
              <a:off x="4339239" y="5929330"/>
              <a:ext cx="588" cy="142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5400000">
              <a:off x="4929190" y="600076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4357686" y="5929330"/>
              <a:ext cx="6429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68" idx="2"/>
            </p:cNvCxnSpPr>
            <p:nvPr/>
          </p:nvCxnSpPr>
          <p:spPr>
            <a:xfrm>
              <a:off x="4607719" y="5786454"/>
              <a:ext cx="0" cy="142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 rot="5400000">
              <a:off x="4572000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rot="5400000">
              <a:off x="5214942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rot="5400000">
              <a:off x="5786446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 rot="5400000">
              <a:off x="6429388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 rot="5400000">
              <a:off x="7000892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rot="5400000">
              <a:off x="7500958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 rot="5400000">
              <a:off x="8001023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643438" y="5429264"/>
              <a:ext cx="3429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직선 연결선 202"/>
          <p:cNvCxnSpPr>
            <a:stCxn id="123" idx="2"/>
          </p:cNvCxnSpPr>
          <p:nvPr/>
        </p:nvCxnSpPr>
        <p:spPr>
          <a:xfrm rot="5400000">
            <a:off x="2964645" y="2016009"/>
            <a:ext cx="50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3214678" y="2266042"/>
            <a:ext cx="221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4572000" y="3123298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26" idx="2"/>
          </p:cNvCxnSpPr>
          <p:nvPr/>
        </p:nvCxnSpPr>
        <p:spPr>
          <a:xfrm rot="5400000">
            <a:off x="5179223" y="1944571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5357818" y="2123166"/>
            <a:ext cx="785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 rot="5400000">
            <a:off x="5857884" y="2408918"/>
            <a:ext cx="571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10572792" y="231278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10358478" y="195559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27" idx="2"/>
          </p:cNvCxnSpPr>
          <p:nvPr/>
        </p:nvCxnSpPr>
        <p:spPr>
          <a:xfrm rot="5400000">
            <a:off x="5750727" y="1873133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5857884" y="1980290"/>
            <a:ext cx="114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 rot="5400000">
            <a:off x="5715008" y="3266174"/>
            <a:ext cx="25717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rot="10800000">
            <a:off x="2143108" y="4552058"/>
            <a:ext cx="485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 rot="5400000">
            <a:off x="1928794" y="4766372"/>
            <a:ext cx="428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128" idx="2"/>
          </p:cNvCxnSpPr>
          <p:nvPr/>
        </p:nvCxnSpPr>
        <p:spPr>
          <a:xfrm rot="5400000">
            <a:off x="6429388" y="1837414"/>
            <a:ext cx="142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6500826" y="1908852"/>
            <a:ext cx="714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5400000">
            <a:off x="5786446" y="3337612"/>
            <a:ext cx="2857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 rot="10800000">
            <a:off x="5143504" y="4766372"/>
            <a:ext cx="2071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9644098" y="417017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5400000">
            <a:off x="5036347" y="4873529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131" idx="2"/>
          </p:cNvCxnSpPr>
          <p:nvPr/>
        </p:nvCxnSpPr>
        <p:spPr>
          <a:xfrm rot="5400000">
            <a:off x="6143636" y="3766240"/>
            <a:ext cx="4000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rot="5400000">
            <a:off x="8036743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 rot="5400000">
            <a:off x="7536676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 rot="5400000">
            <a:off x="703661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rot="5400000">
            <a:off x="639366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 rot="5400000">
            <a:off x="5750727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rot="5400000">
            <a:off x="525066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rot="5400000">
            <a:off x="460771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 rot="5400000">
            <a:off x="382190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 rot="5400000">
            <a:off x="3107521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rot="5400000">
            <a:off x="2536017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rot="5400000">
            <a:off x="1964513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 rot="5400000">
            <a:off x="139300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 rot="5400000">
            <a:off x="678629" y="144450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>
            <a:off x="785786" y="1337348"/>
            <a:ext cx="7358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4" idx="2"/>
          </p:cNvCxnSpPr>
          <p:nvPr/>
        </p:nvCxnSpPr>
        <p:spPr>
          <a:xfrm rot="5400000">
            <a:off x="4143372" y="1265910"/>
            <a:ext cx="142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 rot="5400000">
            <a:off x="1035819" y="2230323"/>
            <a:ext cx="928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java.lang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language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등 자바 프로그래밍에 필요한 기본적인 클래스와 인터페이스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자동으로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됨 </a:t>
            </a:r>
            <a:r>
              <a:rPr lang="en-US" altLang="ko-KR" dirty="0" smtClean="0"/>
              <a:t>- import </a:t>
            </a:r>
            <a:r>
              <a:rPr lang="ko-KR" altLang="en-US" dirty="0" smtClean="0"/>
              <a:t>문 필요 없음</a:t>
            </a:r>
            <a:endParaRPr lang="en-US" altLang="ko-KR" dirty="0" smtClean="0"/>
          </a:p>
          <a:p>
            <a:r>
              <a:rPr lang="en-US" altLang="ko-KR" dirty="0" err="1" smtClean="0"/>
              <a:t>java.util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유틸리티 패키지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해시맵</a:t>
            </a:r>
            <a:r>
              <a:rPr lang="ko-KR" altLang="en-US" dirty="0" smtClean="0"/>
              <a:t> 등과 같은 다양한 유틸리티 클래스와 인터페이스 제공</a:t>
            </a:r>
            <a:endParaRPr lang="en-US" altLang="ko-KR" dirty="0" smtClean="0"/>
          </a:p>
          <a:p>
            <a:r>
              <a:rPr lang="en-US" altLang="ko-KR" dirty="0" smtClean="0"/>
              <a:t>java.io</a:t>
            </a:r>
          </a:p>
          <a:p>
            <a:pPr lvl="1"/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등에 입출력을 할 수 있는 클래스와 인터페이스 제공</a:t>
            </a:r>
            <a:endParaRPr lang="en-US" altLang="ko-KR" dirty="0" smtClean="0"/>
          </a:p>
          <a:p>
            <a:r>
              <a:rPr lang="en-US" altLang="ko-KR" dirty="0" smtClean="0"/>
              <a:t>java.awt</a:t>
            </a:r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프로그래밍을 위한 클래스와 인터페이스 제공</a:t>
            </a:r>
            <a:endParaRPr lang="en-US" altLang="ko-KR" dirty="0" smtClean="0"/>
          </a:p>
          <a:p>
            <a:r>
              <a:rPr lang="en-US" altLang="ko-KR" dirty="0" err="1" smtClean="0"/>
              <a:t>javax.swing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프로그래밍을 위한 스윙 패키지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423848" cy="9910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상세 정보</a:t>
            </a:r>
            <a:endParaRPr lang="en-US" altLang="ko-KR" dirty="0" smtClean="0"/>
          </a:p>
          <a:p>
            <a:pPr lvl="1"/>
            <a:r>
              <a:rPr lang="en-US" altLang="ko-KR" dirty="0"/>
              <a:t>Oracle Technology Network(</a:t>
            </a:r>
            <a:r>
              <a:rPr lang="en-US" altLang="ko-KR" dirty="0">
                <a:hlinkClick r:id="rId2"/>
              </a:rPr>
              <a:t>http</a:t>
            </a:r>
            <a:r>
              <a:rPr lang="en-US" altLang="ko-KR" dirty="0" smtClean="0">
                <a:hlinkClick r:id="rId2"/>
              </a:rPr>
              <a:t>://docs.oracle.com/javase/8/docs/api/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온라인제공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_x145587608" descr="EMB00001ccc0a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265766" cy="41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Object </a:t>
            </a:r>
            <a:r>
              <a:rPr lang="ko-KR" altLang="en-US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9912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클래스 계 층 구조의 최상위에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클래스의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7704609" cy="328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1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4348" y="1571612"/>
            <a:ext cx="4572000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600" dirty="0" smtClean="0"/>
              <a:t>class Point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x, y;</a:t>
            </a:r>
          </a:p>
          <a:p>
            <a:pPr defTabSz="180000"/>
            <a:r>
              <a:rPr lang="fr-FR" altLang="ko-KR" sz="1600" dirty="0" smtClean="0"/>
              <a:t>	public Point(int x, int y)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this.x</a:t>
            </a:r>
            <a:r>
              <a:rPr lang="en-US" altLang="ko-KR" sz="1600" dirty="0" smtClean="0"/>
              <a:t> = x;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this.y</a:t>
            </a:r>
            <a:r>
              <a:rPr lang="en-US" altLang="ko-KR" sz="1600" dirty="0" smtClean="0"/>
              <a:t> = y;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ObjectProperty</a:t>
            </a:r>
            <a:r>
              <a:rPr lang="en-US" altLang="ko-KR" sz="1600" dirty="0" smtClean="0"/>
              <a:t> {</a:t>
            </a:r>
          </a:p>
          <a:p>
            <a:pPr defTabSz="180000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	Point p = new Point(2,3);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p.getClass</a:t>
            </a:r>
            <a:r>
              <a:rPr lang="en-US" altLang="ko-KR" sz="1600" b="1" dirty="0" smtClean="0"/>
              <a:t>().</a:t>
            </a:r>
            <a:r>
              <a:rPr lang="en-US" altLang="ko-KR" sz="1600" b="1" dirty="0" err="1" smtClean="0"/>
              <a:t>getName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p.hashCode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p.toString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p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417790" y="4885107"/>
            <a:ext cx="1928810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Point</a:t>
            </a:r>
          </a:p>
          <a:p>
            <a:r>
              <a:rPr lang="en-US" altLang="ko-KR" sz="1400" dirty="0"/>
              <a:t>12677476</a:t>
            </a:r>
          </a:p>
          <a:p>
            <a:r>
              <a:rPr lang="en-US" altLang="ko-KR" sz="1400" dirty="0"/>
              <a:t>Point@c17164</a:t>
            </a:r>
          </a:p>
          <a:p>
            <a:r>
              <a:rPr lang="en-US" altLang="ko-KR" sz="1400" dirty="0"/>
              <a:t>Point@c17164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객체를 </a:t>
            </a:r>
            <a:r>
              <a:rPr lang="ko-KR" altLang="en-US" dirty="0" smtClean="0"/>
              <a:t>문자열로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64719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객체를 문자열로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</a:t>
            </a:r>
            <a:r>
              <a:rPr lang="ko-KR" altLang="en-US" dirty="0" smtClean="0"/>
              <a:t>클래스에 구현된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반환하는 문자열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이름</a:t>
            </a:r>
            <a:r>
              <a:rPr lang="en-US" altLang="ko-KR" dirty="0" smtClean="0"/>
              <a:t>@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hash code</a:t>
            </a:r>
          </a:p>
          <a:p>
            <a:pPr lvl="1"/>
            <a:r>
              <a:rPr lang="ko-KR" altLang="en-US" dirty="0" smtClean="0"/>
              <a:t>각 클래스는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자신만의 문자열 리턴 가능</a:t>
            </a:r>
            <a:endParaRPr lang="en-US" altLang="ko-KR" dirty="0" smtClean="0"/>
          </a:p>
          <a:p>
            <a:r>
              <a:rPr lang="ko-KR" altLang="en-US" dirty="0" smtClean="0"/>
              <a:t>컴파일러에 의한 자동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+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자동 변환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068" y="4214117"/>
            <a:ext cx="249260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600" dirty="0" smtClean="0"/>
              <a:t>Point a = new Point(2,3);</a:t>
            </a:r>
          </a:p>
          <a:p>
            <a:pPr marL="0" lvl="1"/>
            <a:r>
              <a:rPr lang="en-US" altLang="ko-KR" sz="1600" dirty="0" smtClean="0"/>
              <a:t>String s = a + "</a:t>
            </a:r>
            <a:r>
              <a:rPr lang="ko-KR" altLang="en-US" sz="1600" dirty="0" smtClean="0"/>
              <a:t>점</a:t>
            </a:r>
            <a:r>
              <a:rPr lang="en-US" altLang="ko-KR" sz="1600" dirty="0" smtClean="0"/>
              <a:t>";</a:t>
            </a:r>
          </a:p>
          <a:p>
            <a:pPr marL="0" lvl="1"/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(s);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8654" y="4214117"/>
            <a:ext cx="309899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600" dirty="0" smtClean="0"/>
              <a:t>Point a = new Point(2,3);</a:t>
            </a:r>
          </a:p>
          <a:p>
            <a:pPr marL="0" lvl="1"/>
            <a:r>
              <a:rPr lang="en-US" altLang="ko-KR" sz="1600" dirty="0" smtClean="0"/>
              <a:t>String s = </a:t>
            </a:r>
            <a:r>
              <a:rPr lang="en-US" altLang="ko-KR" sz="1600" b="1" dirty="0" err="1" smtClean="0"/>
              <a:t>a.toString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+ </a:t>
            </a:r>
            <a:r>
              <a:rPr lang="en-US" altLang="ko-KR" sz="1600" dirty="0"/>
              <a:t>"</a:t>
            </a:r>
            <a:r>
              <a:rPr lang="ko-KR" altLang="en-US" sz="1600" dirty="0"/>
              <a:t>점</a:t>
            </a:r>
            <a:r>
              <a:rPr lang="en-US" altLang="ko-KR" sz="1600" dirty="0"/>
              <a:t>"; </a:t>
            </a:r>
            <a:endParaRPr lang="en-US" altLang="ko-KR" sz="1600" dirty="0" smtClean="0"/>
          </a:p>
          <a:p>
            <a:pPr marL="0" lvl="1"/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s.toString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733673" y="4629616"/>
            <a:ext cx="864981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68645" y="43558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변환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43437" y="5281463"/>
            <a:ext cx="2836197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Point@c17164</a:t>
            </a:r>
            <a:r>
              <a:rPr lang="ko-KR" altLang="en-US" sz="1400" dirty="0"/>
              <a:t>점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2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1538" y="1357298"/>
            <a:ext cx="4572000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600" dirty="0" smtClean="0"/>
              <a:t>class Point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x, y;</a:t>
            </a:r>
          </a:p>
          <a:p>
            <a:pPr defTabSz="180000"/>
            <a:r>
              <a:rPr lang="fr-FR" altLang="ko-KR" sz="1600" dirty="0" smtClean="0"/>
              <a:t>	</a:t>
            </a:r>
          </a:p>
          <a:p>
            <a:pPr defTabSz="180000"/>
            <a:r>
              <a:rPr lang="fr-FR" altLang="ko-KR" sz="1600" dirty="0" smtClean="0"/>
              <a:t>	public Point(int x, int y)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this.x</a:t>
            </a:r>
            <a:r>
              <a:rPr lang="en-US" altLang="ko-KR" sz="1600" dirty="0" smtClean="0"/>
              <a:t> = x; </a:t>
            </a:r>
            <a:r>
              <a:rPr lang="en-US" altLang="ko-KR" sz="1600" dirty="0" err="1" smtClean="0"/>
              <a:t>this.y</a:t>
            </a:r>
            <a:r>
              <a:rPr lang="en-US" altLang="ko-KR" sz="1600" dirty="0" smtClean="0"/>
              <a:t> = y;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b="1" dirty="0" smtClean="0"/>
              <a:t>public String </a:t>
            </a:r>
            <a:r>
              <a:rPr lang="en-US" altLang="ko-KR" sz="1600" b="1" dirty="0" err="1" smtClean="0"/>
              <a:t>toString</a:t>
            </a:r>
            <a:r>
              <a:rPr lang="en-US" altLang="ko-KR" sz="1600" b="1" dirty="0" smtClean="0"/>
              <a:t>() {</a:t>
            </a:r>
          </a:p>
          <a:p>
            <a:pPr defTabSz="180000"/>
            <a:r>
              <a:rPr lang="en-US" altLang="ko-KR" sz="1600" b="1" dirty="0" smtClean="0"/>
              <a:t>		return "Point(" + x + "," + y+ ")";</a:t>
            </a:r>
          </a:p>
          <a:p>
            <a:pPr defTabSz="180000"/>
            <a:r>
              <a:rPr lang="en-US" altLang="ko-KR" sz="1600" b="1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ObjectProperty</a:t>
            </a:r>
            <a:r>
              <a:rPr lang="en-US" altLang="ko-KR" sz="1600" dirty="0" smtClean="0"/>
              <a:t> {</a:t>
            </a:r>
          </a:p>
          <a:p>
            <a:pPr defTabSz="180000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	Point a = new Point(2,3);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b="1" dirty="0" err="1" smtClean="0"/>
              <a:t>a.toString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071538" y="5789090"/>
            <a:ext cx="4572000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Point(2,3)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076056" y="4797152"/>
            <a:ext cx="2592288" cy="432048"/>
          </a:xfrm>
          <a:prstGeom prst="wedgeRoundRectCallout">
            <a:avLst>
              <a:gd name="adj1" fmla="val -77817"/>
              <a:gd name="adj2" fmla="val -24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(a);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라고 해도 동일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8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비교</a:t>
            </a:r>
            <a:r>
              <a:rPr lang="en-US" altLang="ko-KR" dirty="0" smtClean="0"/>
              <a:t>(==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equals())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07157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객체 </a:t>
            </a:r>
            <a:r>
              <a:rPr lang="ko-KR" altLang="en-US" dirty="0" err="1" smtClean="0"/>
              <a:t>레퍼런스의</a:t>
            </a:r>
            <a:r>
              <a:rPr lang="ko-KR" altLang="en-US" dirty="0" smtClean="0"/>
              <a:t> 동일성 비교 </a:t>
            </a:r>
            <a:r>
              <a:rPr lang="en-US" altLang="ko-KR" dirty="0" smtClean="0"/>
              <a:t>: == </a:t>
            </a:r>
            <a:r>
              <a:rPr lang="ko-KR" altLang="en-US" dirty="0" smtClean="0"/>
              <a:t>연산자 이용</a:t>
            </a:r>
            <a:endParaRPr lang="en-US" altLang="ko-KR" dirty="0" smtClean="0"/>
          </a:p>
          <a:p>
            <a:r>
              <a:rPr lang="ko-KR" altLang="en-US" dirty="0" smtClean="0"/>
              <a:t>객체 내용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다른 두 객체가 같은 내용물인지 비교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equals(Object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3248" y="2433624"/>
            <a:ext cx="242889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Point a = new Point(2,3);</a:t>
            </a:r>
          </a:p>
          <a:p>
            <a:pPr defTabSz="180000"/>
            <a:r>
              <a:rPr lang="en-US" altLang="ko-KR" sz="1200" dirty="0" smtClean="0"/>
              <a:t>Point b = new Point(2,3);</a:t>
            </a:r>
          </a:p>
          <a:p>
            <a:pPr defTabSz="180000"/>
            <a:r>
              <a:rPr lang="en-US" altLang="ko-KR" sz="1200" dirty="0" smtClean="0"/>
              <a:t>Point c = a;</a:t>
            </a:r>
          </a:p>
          <a:p>
            <a:pPr defTabSz="180000"/>
            <a:r>
              <a:rPr lang="en-US" altLang="ko-KR" sz="1200" b="1" dirty="0" smtClean="0"/>
              <a:t>if(a == b) </a:t>
            </a:r>
            <a:r>
              <a:rPr lang="en-US" altLang="ko-KR" sz="1200" dirty="0" smtClean="0"/>
              <a:t>// false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("a==b");</a:t>
            </a:r>
          </a:p>
          <a:p>
            <a:pPr defTabSz="180000"/>
            <a:r>
              <a:rPr lang="en-US" altLang="ko-KR" sz="1200" dirty="0" smtClean="0"/>
              <a:t>if(a == c) // true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("a==c");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1480" y="2433624"/>
            <a:ext cx="24288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Point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y;</a:t>
            </a:r>
          </a:p>
          <a:p>
            <a:pPr defTabSz="180000"/>
            <a:r>
              <a:rPr lang="en-US" altLang="ko-KR" sz="1200" dirty="0" smtClean="0"/>
              <a:t>	public Point(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= x; </a:t>
            </a:r>
            <a:r>
              <a:rPr lang="en-US" altLang="ko-KR" sz="1200" dirty="0" err="1" smtClean="0"/>
              <a:t>this.y</a:t>
            </a:r>
            <a:r>
              <a:rPr lang="en-US" altLang="ko-KR" sz="1200" dirty="0" smtClean="0"/>
              <a:t> = y;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6668" y="2897971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132420" y="2969409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6275296" y="3040847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061114" y="2826533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y=3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 flipV="1">
            <a:off x="6489610" y="3040847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6668" y="3398037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b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132420" y="3469475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6275296" y="3540913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61114" y="3326599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y=3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3" idx="3"/>
            <a:endCxn id="15" idx="1"/>
          </p:cNvCxnSpPr>
          <p:nvPr/>
        </p:nvCxnSpPr>
        <p:spPr>
          <a:xfrm flipV="1">
            <a:off x="6489610" y="3540913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46668" y="2397905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132420" y="2469343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6275296" y="2540781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7" idx="6"/>
            <a:endCxn id="9" idx="1"/>
          </p:cNvCxnSpPr>
          <p:nvPr/>
        </p:nvCxnSpPr>
        <p:spPr>
          <a:xfrm>
            <a:off x="6394359" y="2594360"/>
            <a:ext cx="666755" cy="4464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42844" y="4429132"/>
            <a:ext cx="3286148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class Point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y;</a:t>
            </a:r>
          </a:p>
          <a:p>
            <a:pPr defTabSz="180000"/>
            <a:r>
              <a:rPr lang="en-US" altLang="ko-KR" sz="1200" dirty="0" smtClean="0"/>
              <a:t>	public Point(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= x; </a:t>
            </a:r>
            <a:r>
              <a:rPr lang="en-US" altLang="ko-KR" sz="1200" dirty="0" err="1" smtClean="0"/>
              <a:t>this.y</a:t>
            </a:r>
            <a:r>
              <a:rPr lang="en-US" altLang="ko-KR" sz="1200" dirty="0" smtClean="0"/>
              <a:t> = y;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 err="1" smtClean="0"/>
              <a:t>boolean</a:t>
            </a:r>
            <a:r>
              <a:rPr lang="en-US" altLang="ko-KR" sz="1200" b="1" dirty="0" smtClean="0"/>
              <a:t> equals(Point p) {</a:t>
            </a:r>
          </a:p>
          <a:p>
            <a:pPr defTabSz="180000"/>
            <a:r>
              <a:rPr lang="en-US" altLang="ko-KR" sz="1200" b="1" dirty="0" smtClean="0"/>
              <a:t>		if(x == </a:t>
            </a:r>
            <a:r>
              <a:rPr lang="en-US" altLang="ko-KR" sz="1200" b="1" dirty="0" err="1" smtClean="0"/>
              <a:t>p.x</a:t>
            </a:r>
            <a:r>
              <a:rPr lang="en-US" altLang="ko-KR" sz="1200" b="1" dirty="0" smtClean="0"/>
              <a:t> &amp;&amp; y == </a:t>
            </a:r>
            <a:r>
              <a:rPr lang="en-US" altLang="ko-KR" sz="1200" b="1" dirty="0" err="1" smtClean="0"/>
              <a:t>p.y</a:t>
            </a:r>
            <a:r>
              <a:rPr lang="en-US" altLang="ko-KR" sz="1200" b="1" dirty="0" smtClean="0"/>
              <a:t>)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return true;</a:t>
            </a:r>
          </a:p>
          <a:p>
            <a:pPr defTabSz="180000"/>
            <a:r>
              <a:rPr lang="en-US" altLang="ko-KR" sz="1200" b="1" dirty="0" smtClean="0"/>
              <a:t>		else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return false;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71868" y="4429132"/>
            <a:ext cx="285752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Point a = new Point(2,3);</a:t>
            </a:r>
          </a:p>
          <a:p>
            <a:pPr defTabSz="180000"/>
            <a:r>
              <a:rPr lang="en-US" altLang="ko-KR" sz="1200" dirty="0" smtClean="0"/>
              <a:t>Point b = new Point(2,3);</a:t>
            </a:r>
          </a:p>
          <a:p>
            <a:pPr defTabSz="180000"/>
            <a:r>
              <a:rPr lang="en-US" altLang="ko-KR" sz="1200" dirty="0" smtClean="0"/>
              <a:t>Point c =  new Point(3,4);</a:t>
            </a:r>
          </a:p>
          <a:p>
            <a:pPr defTabSz="180000"/>
            <a:r>
              <a:rPr lang="en-US" altLang="ko-KR" sz="1200" b="1" dirty="0" smtClean="0"/>
              <a:t>if(a == b) </a:t>
            </a:r>
            <a:r>
              <a:rPr lang="en-US" altLang="ko-KR" sz="1200" dirty="0" smtClean="0"/>
              <a:t>// false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("a==b");</a:t>
            </a:r>
          </a:p>
          <a:p>
            <a:pPr defTabSz="180000"/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a.equals</a:t>
            </a:r>
            <a:r>
              <a:rPr lang="en-US" altLang="ko-KR" sz="1200" b="1" dirty="0" smtClean="0"/>
              <a:t>(b))</a:t>
            </a:r>
            <a:r>
              <a:rPr lang="en-US" altLang="ko-KR" sz="1200" dirty="0" smtClean="0"/>
              <a:t> // true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 is equal to b");</a:t>
            </a:r>
          </a:p>
          <a:p>
            <a:pPr defTabSz="180000"/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a.equals</a:t>
            </a:r>
            <a:r>
              <a:rPr lang="en-US" altLang="ko-KR" sz="1200" b="1" dirty="0" smtClean="0"/>
              <a:t>(c)) </a:t>
            </a:r>
            <a:r>
              <a:rPr lang="en-US" altLang="ko-KR" sz="1200" dirty="0" smtClean="0"/>
              <a:t>// false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("a is equal to c");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4724" y="5152632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b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740476" y="5224070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6883352" y="5295508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669170" y="5081194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y=3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23" idx="3"/>
            <a:endCxn id="28" idx="1"/>
          </p:cNvCxnSpPr>
          <p:nvPr/>
        </p:nvCxnSpPr>
        <p:spPr>
          <a:xfrm flipV="1">
            <a:off x="7097666" y="5295508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54724" y="5652698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740476" y="5724136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순서도: 연결자 34"/>
          <p:cNvSpPr/>
          <p:nvPr/>
        </p:nvSpPr>
        <p:spPr>
          <a:xfrm>
            <a:off x="6883352" y="5795574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69170" y="5581260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x=3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y=4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4" idx="3"/>
            <a:endCxn id="36" idx="1"/>
          </p:cNvCxnSpPr>
          <p:nvPr/>
        </p:nvCxnSpPr>
        <p:spPr>
          <a:xfrm flipV="1">
            <a:off x="7097666" y="5795574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4724" y="4652566"/>
            <a:ext cx="31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740476" y="4724004"/>
            <a:ext cx="35719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순서도: 연결자 39"/>
          <p:cNvSpPr/>
          <p:nvPr/>
        </p:nvSpPr>
        <p:spPr>
          <a:xfrm>
            <a:off x="6883352" y="4795442"/>
            <a:ext cx="119063" cy="10715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0" idx="6"/>
            <a:endCxn id="43" idx="1"/>
          </p:cNvCxnSpPr>
          <p:nvPr/>
        </p:nvCxnSpPr>
        <p:spPr>
          <a:xfrm flipV="1">
            <a:off x="7002415" y="4795442"/>
            <a:ext cx="666755" cy="53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669170" y="4581128"/>
            <a:ext cx="928694" cy="4286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x=2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y=3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13974" y="2897971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13974" y="3398037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597864" y="4652566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597864" y="5152632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597864" y="5652698"/>
            <a:ext cx="540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Point</a:t>
            </a:r>
            <a:endParaRPr lang="ko-KR" altLang="en-US" sz="12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42844" y="4286256"/>
            <a:ext cx="878687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143248" y="3861048"/>
            <a:ext cx="55175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a==c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3571867" y="6258794"/>
            <a:ext cx="1209305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 is equal to b</a:t>
            </a:r>
            <a:endParaRPr lang="ko-KR" altLang="en-US" sz="1200" dirty="0"/>
          </a:p>
        </p:txBody>
      </p:sp>
      <p:sp>
        <p:nvSpPr>
          <p:cNvPr id="55" name="슬라이드 번호 개체 틀 5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6-1 :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/>
              <a:t>만들고 </a:t>
            </a:r>
            <a:r>
              <a:rPr lang="en-US" altLang="ko-KR" dirty="0"/>
              <a:t>equals() </a:t>
            </a:r>
            <a:r>
              <a:rPr lang="ko-KR" altLang="en-US" dirty="0"/>
              <a:t>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2708920"/>
            <a:ext cx="385309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</a:p>
          <a:p>
            <a:pPr defTabSz="180000"/>
            <a:r>
              <a:rPr lang="en-US" altLang="ko-KR" sz="1400" dirty="0"/>
              <a:t>	public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this.width</a:t>
            </a:r>
            <a:r>
              <a:rPr lang="en-US" altLang="ko-KR" sz="1400" dirty="0"/>
              <a:t> = width;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this.height</a:t>
            </a:r>
            <a:r>
              <a:rPr lang="en-US" altLang="ko-KR" sz="1400" dirty="0"/>
              <a:t> = height;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public </a:t>
            </a:r>
            <a:r>
              <a:rPr lang="en-US" altLang="ko-KR" sz="1400" b="1" dirty="0" err="1"/>
              <a:t>boolean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p)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	if (width*height == </a:t>
            </a:r>
            <a:r>
              <a:rPr lang="en-US" altLang="ko-KR" sz="1400" dirty="0" err="1"/>
              <a:t>p.width</a:t>
            </a:r>
            <a:r>
              <a:rPr lang="en-US" altLang="ko-KR" sz="1400" dirty="0"/>
              <a:t>*</a:t>
            </a:r>
            <a:r>
              <a:rPr lang="en-US" altLang="ko-KR" sz="1400" dirty="0" err="1"/>
              <a:t>p.height</a:t>
            </a:r>
            <a:r>
              <a:rPr lang="en-US" altLang="ko-KR" sz="1400" dirty="0"/>
              <a:t>)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return true;</a:t>
            </a:r>
          </a:p>
          <a:p>
            <a:pPr defTabSz="180000"/>
            <a:r>
              <a:rPr lang="en-US" altLang="ko-KR" sz="1400" dirty="0"/>
              <a:t>		else </a:t>
            </a:r>
          </a:p>
          <a:p>
            <a:pPr defTabSz="180000"/>
            <a:r>
              <a:rPr lang="en-US" altLang="ko-KR" sz="1400" dirty="0"/>
              <a:t>			return false;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340768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타입의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height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필드를 가지는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작성하고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두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height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필드에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의해 구성되는 면적이 같으면 두 객체가 같은 것으로 판별하도록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equals()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생성자에서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width, height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필드를 인자로 받아 초기화한다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3968" y="2730580"/>
            <a:ext cx="468052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EqualsEx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a = new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(2,3);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b = new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(3,2);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c = new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(3,4);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b="1" dirty="0" err="1"/>
              <a:t>a.equals</a:t>
            </a:r>
            <a:r>
              <a:rPr lang="en-US" altLang="ko-KR" sz="1400" b="1" dirty="0"/>
              <a:t>(b)</a:t>
            </a:r>
            <a:r>
              <a:rPr lang="en-US" altLang="ko-KR" sz="1400" dirty="0"/>
              <a:t>)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 is equal to b");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dirty="0" err="1"/>
              <a:t>a.equals</a:t>
            </a:r>
            <a:r>
              <a:rPr lang="en-US" altLang="ko-KR" sz="1400" dirty="0"/>
              <a:t>(c))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("a is equal to c");</a:t>
            </a:r>
          </a:p>
          <a:p>
            <a:pPr defTabSz="180000"/>
            <a:r>
              <a:rPr lang="en-US" altLang="ko-KR" sz="1400" dirty="0"/>
              <a:t>		if(</a:t>
            </a:r>
            <a:r>
              <a:rPr lang="en-US" altLang="ko-KR" sz="1400" dirty="0" err="1"/>
              <a:t>b.equals</a:t>
            </a:r>
            <a:r>
              <a:rPr lang="en-US" altLang="ko-KR" sz="1400" dirty="0"/>
              <a:t>(c))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("b is equal to c");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3968" y="5137447"/>
            <a:ext cx="4680520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a is equal to 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85860"/>
            <a:ext cx="8298504" cy="51674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</a:t>
            </a:r>
            <a:r>
              <a:rPr lang="ko-KR" altLang="en-US" dirty="0"/>
              <a:t>의</a:t>
            </a:r>
            <a:r>
              <a:rPr lang="ko-KR" altLang="en-US" dirty="0" smtClean="0"/>
              <a:t> 기본 타입을 클래스화</a:t>
            </a:r>
            <a:r>
              <a:rPr lang="ko-KR" altLang="en-US" dirty="0"/>
              <a:t>한</a:t>
            </a:r>
            <a:r>
              <a:rPr lang="en-US" altLang="ko-KR" dirty="0" smtClean="0"/>
              <a:t> 8</a:t>
            </a:r>
            <a:r>
              <a:rPr lang="ko-KR" altLang="en-US" dirty="0" smtClean="0"/>
              <a:t>개 클래스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타입의 값을 사용할 수 없고 객체만 사용하는 컬렉션 등에 기본 타입의 값을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클래스 객체로 만들어 사용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83972"/>
            <a:ext cx="7301136" cy="132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8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개념과 필요성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36874" y="1332056"/>
            <a:ext cx="713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명이 분담하여 자바 응용프로그램을 개발하는 경우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          동일한 이름의 클래스가 존재할 가능성 있음  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합칠 때 오류발생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739283" cy="454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1691680" y="5949280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156176" y="5373216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객체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타입</a:t>
            </a:r>
            <a:r>
              <a:rPr lang="ko-KR" altLang="en-US" dirty="0"/>
              <a:t>의</a:t>
            </a:r>
            <a:r>
              <a:rPr lang="ko-KR" altLang="en-US" dirty="0" smtClean="0"/>
              <a:t> 값을 인자로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데이터 값을 나타내는 문자열을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인자로 사용 </a:t>
            </a: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Float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타입의 값을 생성자의 인자로 사용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1857364"/>
            <a:ext cx="289303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en-US" altLang="ko-KR" sz="1400" dirty="0"/>
              <a:t>Integer i = new Integer(10);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Character </a:t>
            </a:r>
            <a:r>
              <a:rPr lang="en-US" altLang="ko-KR" sz="1400" dirty="0"/>
              <a:t>c = new Character(‘c’);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Float </a:t>
            </a:r>
            <a:r>
              <a:rPr lang="en-US" altLang="ko-KR" sz="1400" dirty="0"/>
              <a:t>f = new Float(3.14);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Boolean </a:t>
            </a:r>
            <a:r>
              <a:rPr lang="en-US" altLang="ko-KR" sz="1400" dirty="0"/>
              <a:t>b = new Boolean(true);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0166" y="3779748"/>
            <a:ext cx="296587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Boolean b = new Boolean(“false”);</a:t>
            </a:r>
          </a:p>
          <a:p>
            <a:r>
              <a:rPr lang="en-US" altLang="ko-KR" sz="1400" dirty="0" smtClean="0"/>
              <a:t>Integer </a:t>
            </a:r>
            <a:r>
              <a:rPr lang="en-US" altLang="ko-KR" sz="1400" dirty="0"/>
              <a:t>I = new Integer(“10”);</a:t>
            </a:r>
          </a:p>
          <a:p>
            <a:r>
              <a:rPr lang="en-US" altLang="ko-KR" sz="1400" dirty="0" smtClean="0"/>
              <a:t>Double </a:t>
            </a:r>
            <a:r>
              <a:rPr lang="en-US" altLang="ko-KR" sz="1400" dirty="0"/>
              <a:t>d = new Double(“3.14”);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5751646"/>
            <a:ext cx="296395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Float f = new Float((double) 3.14);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3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가장</a:t>
            </a:r>
            <a:r>
              <a:rPr lang="en-US" altLang="ko-KR" smtClean="0"/>
              <a:t> </a:t>
            </a:r>
            <a:r>
              <a:rPr lang="ko-KR" altLang="en-US" dirty="0" smtClean="0"/>
              <a:t>많이 사용하는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클래스의 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752234" cy="429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0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572140"/>
          </a:xfrm>
        </p:spPr>
        <p:txBody>
          <a:bodyPr>
            <a:normAutofit/>
          </a:bodyPr>
          <a:lstStyle/>
          <a:p>
            <a:r>
              <a:rPr lang="en-US" altLang="ko-KR" dirty="0"/>
              <a:t>Wrapper </a:t>
            </a:r>
            <a:r>
              <a:rPr lang="ko-KR" altLang="en-US" dirty="0"/>
              <a:t>객체로부터 기본 데이터 타입 </a:t>
            </a:r>
            <a:r>
              <a:rPr lang="ko-KR" altLang="en-US" dirty="0" smtClean="0"/>
              <a:t>알아내기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문자열을 기본 데이터 타입으로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데이터 타입을 문자열로 변환</a:t>
            </a:r>
            <a:endParaRPr lang="en-US" altLang="ko-KR" dirty="0" smtClean="0"/>
          </a:p>
          <a:p>
            <a:endParaRPr lang="en-US" altLang="ko-KR" dirty="0" smtClean="0"/>
          </a:p>
          <a:p>
            <a:pPr lvl="2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916832"/>
            <a:ext cx="2522485" cy="1046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Integer i = new Integer(10);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ii = </a:t>
            </a:r>
            <a:r>
              <a:rPr lang="en-US" altLang="ko-KR" sz="1200" dirty="0" err="1"/>
              <a:t>i.intValue</a:t>
            </a:r>
            <a:r>
              <a:rPr lang="en-US" altLang="ko-KR" sz="1200" dirty="0"/>
              <a:t>(); // ii = </a:t>
            </a:r>
            <a:r>
              <a:rPr lang="en-US" altLang="ko-KR" sz="1200" dirty="0" smtClean="0"/>
              <a:t>10</a:t>
            </a:r>
          </a:p>
          <a:p>
            <a:endParaRPr lang="en-US" altLang="ko-KR" sz="1200" dirty="0"/>
          </a:p>
          <a:p>
            <a:r>
              <a:rPr lang="en-US" altLang="ko-KR" sz="1200" dirty="0"/>
              <a:t>Character c = new Character(</a:t>
            </a:r>
            <a:r>
              <a:rPr lang="en-US" altLang="ko-KR" sz="1200" dirty="0" smtClean="0"/>
              <a:t>'c</a:t>
            </a:r>
            <a:r>
              <a:rPr lang="en-US" altLang="ko-KR" sz="1200" dirty="0"/>
              <a:t>' );</a:t>
            </a:r>
          </a:p>
          <a:p>
            <a:r>
              <a:rPr lang="en-US" altLang="ko-KR" sz="1200" dirty="0"/>
              <a:t>char cc = </a:t>
            </a:r>
            <a:r>
              <a:rPr lang="en-US" altLang="ko-KR" sz="1200" dirty="0" err="1"/>
              <a:t>c.charValue</a:t>
            </a:r>
            <a:r>
              <a:rPr lang="en-US" altLang="ko-KR" sz="1200" dirty="0"/>
              <a:t>(); // cc = ’c</a:t>
            </a:r>
            <a:r>
              <a:rPr lang="en-US" altLang="ko-KR" sz="1200" dirty="0" smtClean="0"/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2296" y="3820214"/>
            <a:ext cx="39968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 sz="1200" dirty="0"/>
              <a:t>int i = </a:t>
            </a:r>
            <a:r>
              <a:rPr lang="nn-NO" altLang="ko-KR" sz="1200" dirty="0" smtClean="0"/>
              <a:t>Integer.parseInt(</a:t>
            </a:r>
            <a:r>
              <a:rPr lang="en-US" altLang="ko-KR" sz="1200" dirty="0"/>
              <a:t>"</a:t>
            </a:r>
            <a:r>
              <a:rPr lang="nn-NO" altLang="ko-KR" sz="1200" dirty="0"/>
              <a:t>123"); // i = </a:t>
            </a:r>
            <a:r>
              <a:rPr lang="nn-NO" altLang="ko-KR" sz="1200" dirty="0" smtClean="0"/>
              <a:t>123</a:t>
            </a:r>
            <a:endParaRPr lang="nn-NO" altLang="ko-KR" sz="1200" dirty="0"/>
          </a:p>
          <a:p>
            <a:r>
              <a:rPr lang="en-US" altLang="ko-KR" sz="1200" dirty="0" err="1"/>
              <a:t>boolean</a:t>
            </a:r>
            <a:r>
              <a:rPr lang="en-US" altLang="ko-KR" sz="1200" dirty="0"/>
              <a:t> b = </a:t>
            </a:r>
            <a:r>
              <a:rPr lang="en-US" altLang="ko-KR" sz="1200" dirty="0" err="1" smtClean="0"/>
              <a:t>Boolean.parseBoolean</a:t>
            </a:r>
            <a:r>
              <a:rPr lang="en-US" altLang="ko-KR" sz="1200" dirty="0" smtClean="0"/>
              <a:t>("</a:t>
            </a:r>
            <a:r>
              <a:rPr lang="en-US" altLang="ko-KR" sz="1200" dirty="0"/>
              <a:t>true</a:t>
            </a:r>
            <a:r>
              <a:rPr lang="en-US" altLang="ko-KR" sz="1200" dirty="0" smtClean="0"/>
              <a:t>"); </a:t>
            </a:r>
            <a:r>
              <a:rPr lang="en-US" altLang="ko-KR" sz="1200" dirty="0"/>
              <a:t>// b = true</a:t>
            </a:r>
          </a:p>
          <a:p>
            <a:r>
              <a:rPr lang="en-US" altLang="ko-KR" sz="1200" dirty="0"/>
              <a:t>float f = </a:t>
            </a:r>
            <a:r>
              <a:rPr lang="en-US" altLang="ko-KR" sz="1200" dirty="0" err="1" smtClean="0"/>
              <a:t>Float.parseFloat</a:t>
            </a:r>
            <a:r>
              <a:rPr lang="en-US" altLang="ko-KR" sz="1200" dirty="0"/>
              <a:t>("3.141592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); // f = 3.141592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5229200"/>
            <a:ext cx="6092245" cy="1046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String s1 = </a:t>
            </a:r>
            <a:r>
              <a:rPr lang="en-US" altLang="ko-KR" sz="1200" dirty="0" err="1"/>
              <a:t>Integer.toString</a:t>
            </a:r>
            <a:r>
              <a:rPr lang="en-US" altLang="ko-KR" sz="1200" dirty="0"/>
              <a:t>(123); 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123</a:t>
            </a:r>
            <a:r>
              <a:rPr lang="ko-KR" altLang="en-US" sz="1200" dirty="0"/>
              <a:t>을 문자열 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123" </a:t>
            </a:r>
            <a:r>
              <a:rPr lang="ko-KR" altLang="en-US" sz="1200" dirty="0"/>
              <a:t>으로 변환</a:t>
            </a:r>
          </a:p>
          <a:p>
            <a:r>
              <a:rPr lang="en-US" altLang="ko-KR" sz="1200" dirty="0"/>
              <a:t>String s2 = </a:t>
            </a:r>
            <a:r>
              <a:rPr lang="en-US" altLang="ko-KR" sz="1200" dirty="0" err="1"/>
              <a:t>Integer.toHexString</a:t>
            </a:r>
            <a:r>
              <a:rPr lang="en-US" altLang="ko-KR" sz="1200" dirty="0"/>
              <a:t>(123); 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123</a:t>
            </a:r>
            <a:r>
              <a:rPr lang="ko-KR" altLang="en-US" sz="1200" dirty="0"/>
              <a:t>을 </a:t>
            </a:r>
            <a:r>
              <a:rPr lang="en-US" altLang="ko-KR" sz="1200" dirty="0"/>
              <a:t>16</a:t>
            </a:r>
            <a:r>
              <a:rPr lang="ko-KR" altLang="en-US" sz="1200" dirty="0"/>
              <a:t>진수의 문자열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7b"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</a:p>
          <a:p>
            <a:r>
              <a:rPr lang="en-US" altLang="ko-KR" sz="1200" dirty="0"/>
              <a:t>String s3 = </a:t>
            </a:r>
            <a:r>
              <a:rPr lang="en-US" altLang="ko-KR" sz="1200" dirty="0" err="1"/>
              <a:t>Float.toString</a:t>
            </a:r>
            <a:r>
              <a:rPr lang="en-US" altLang="ko-KR" sz="1200" dirty="0"/>
              <a:t>(3.141592f); // </a:t>
            </a:r>
            <a:r>
              <a:rPr lang="ko-KR" altLang="en-US" sz="1200" dirty="0"/>
              <a:t>실수 </a:t>
            </a:r>
            <a:r>
              <a:rPr lang="en-US" altLang="ko-KR" sz="1200" dirty="0"/>
              <a:t>3.141592</a:t>
            </a:r>
            <a:r>
              <a:rPr lang="ko-KR" altLang="en-US" sz="1200" dirty="0"/>
              <a:t>를 문자열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3.141592"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</a:p>
          <a:p>
            <a:r>
              <a:rPr lang="en-US" altLang="ko-KR" sz="1200" dirty="0"/>
              <a:t>String s4 = </a:t>
            </a:r>
            <a:r>
              <a:rPr lang="en-US" altLang="ko-KR" sz="1200" dirty="0" err="1"/>
              <a:t>Charater.toString</a:t>
            </a:r>
            <a:r>
              <a:rPr lang="en-US" altLang="ko-KR" sz="1200" dirty="0"/>
              <a:t>(</a:t>
            </a:r>
            <a:r>
              <a:rPr lang="en-US" altLang="ko-KR" sz="1200" dirty="0" smtClean="0"/>
              <a:t>'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');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문자 </a:t>
            </a:r>
            <a:r>
              <a:rPr lang="en-US" altLang="ko-KR" sz="1200" dirty="0" smtClean="0"/>
              <a:t>‘a</a:t>
            </a:r>
            <a:r>
              <a:rPr lang="en-US" altLang="ko-KR" sz="1200" dirty="0"/>
              <a:t>’</a:t>
            </a:r>
            <a:r>
              <a:rPr lang="ko-KR" altLang="en-US" sz="1200" dirty="0"/>
              <a:t>를 문자열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</a:p>
          <a:p>
            <a:r>
              <a:rPr lang="en-US" altLang="ko-KR" sz="1200" dirty="0"/>
              <a:t>String s5 = </a:t>
            </a:r>
            <a:r>
              <a:rPr lang="en-US" altLang="ko-KR" sz="1200" dirty="0" err="1"/>
              <a:t>Boolean.toString</a:t>
            </a:r>
            <a:r>
              <a:rPr lang="en-US" altLang="ko-KR" sz="1200" dirty="0"/>
              <a:t>(true); // </a:t>
            </a:r>
            <a:r>
              <a:rPr lang="ko-KR" altLang="en-US" sz="1200" dirty="0"/>
              <a:t>불린 값 </a:t>
            </a:r>
            <a:r>
              <a:rPr lang="en-US" altLang="ko-KR" sz="1200" dirty="0"/>
              <a:t>true</a:t>
            </a:r>
            <a:r>
              <a:rPr lang="ko-KR" altLang="en-US" sz="1200" dirty="0"/>
              <a:t>를 문자열 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true"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변환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3919736" y="1892886"/>
            <a:ext cx="45720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/>
              <a:t>Float f = new Float(3.14);</a:t>
            </a:r>
          </a:p>
          <a:p>
            <a:r>
              <a:rPr lang="en-US" altLang="ko-KR" sz="1200" dirty="0"/>
              <a:t>float </a:t>
            </a:r>
            <a:r>
              <a:rPr lang="en-US" altLang="ko-KR" sz="1200" dirty="0" err="1"/>
              <a:t>ff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f.floatValue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ff</a:t>
            </a:r>
            <a:r>
              <a:rPr lang="en-US" altLang="ko-KR" sz="1200" dirty="0"/>
              <a:t> = 3.14</a:t>
            </a:r>
          </a:p>
          <a:p>
            <a:endParaRPr lang="en-US" altLang="ko-KR" sz="1200" dirty="0"/>
          </a:p>
          <a:p>
            <a:r>
              <a:rPr lang="en-US" altLang="ko-KR" sz="1200" dirty="0"/>
              <a:t>Boolean b = new Boolean(true);</a:t>
            </a:r>
          </a:p>
          <a:p>
            <a:r>
              <a:rPr lang="en-US" altLang="ko-KR" sz="1200" dirty="0" err="1"/>
              <a:t>boolean</a:t>
            </a:r>
            <a:r>
              <a:rPr lang="en-US" altLang="ko-KR" sz="1200" dirty="0"/>
              <a:t> bb = </a:t>
            </a:r>
            <a:r>
              <a:rPr lang="en-US" altLang="ko-KR" sz="1200" dirty="0" err="1"/>
              <a:t>b.booleanValue</a:t>
            </a:r>
            <a:r>
              <a:rPr lang="en-US" altLang="ko-KR" sz="1200" dirty="0"/>
              <a:t>(); // bb = true</a:t>
            </a:r>
          </a:p>
        </p:txBody>
      </p:sp>
    </p:spTree>
    <p:extLst>
      <p:ext uri="{BB962C8B-B14F-4D97-AF65-F5344CB8AC3E}">
        <p14:creationId xmlns:p14="http://schemas.microsoft.com/office/powerpoint/2010/main" val="35461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640960" cy="7000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6-2 : </a:t>
            </a:r>
            <a:r>
              <a:rPr lang="en-US" altLang="ko-KR" dirty="0"/>
              <a:t>Wrapper </a:t>
            </a:r>
            <a:r>
              <a:rPr lang="ko-KR" altLang="en-US" dirty="0" smtClean="0"/>
              <a:t>클래스 활용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132856"/>
            <a:ext cx="576064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WrapperClassEx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Integer i = new Integer(10);</a:t>
            </a:r>
          </a:p>
          <a:p>
            <a:pPr defTabSz="180000"/>
            <a:r>
              <a:rPr lang="en-US" altLang="ko-KR" sz="1400" dirty="0"/>
              <a:t>		char c = '4';</a:t>
            </a:r>
          </a:p>
          <a:p>
            <a:pPr defTabSz="180000"/>
            <a:r>
              <a:rPr lang="en-US" altLang="ko-KR" sz="1400" dirty="0"/>
              <a:t>		Double d = new Double(3.1234566);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Character.toLowerCase</a:t>
            </a:r>
            <a:r>
              <a:rPr lang="en-US" altLang="ko-KR" sz="1400" dirty="0"/>
              <a:t>('A'));</a:t>
            </a:r>
          </a:p>
          <a:p>
            <a:pPr defTabSz="180000"/>
            <a:r>
              <a:rPr lang="en-US" altLang="ko-KR" sz="1400" dirty="0"/>
              <a:t>		if (</a:t>
            </a:r>
            <a:r>
              <a:rPr lang="en-US" altLang="ko-KR" sz="1400" dirty="0" err="1"/>
              <a:t>Character.isDigit</a:t>
            </a:r>
            <a:r>
              <a:rPr lang="en-US" altLang="ko-KR" sz="1400" dirty="0"/>
              <a:t>(c))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Character.getNumericValue</a:t>
            </a:r>
            <a:r>
              <a:rPr lang="en-US" altLang="ko-KR" sz="1400" dirty="0"/>
              <a:t>(c));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Integer.parseInt</a:t>
            </a:r>
            <a:r>
              <a:rPr lang="en-US" altLang="ko-KR" sz="1400" dirty="0"/>
              <a:t>("-123"));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Integer.toBinaryString</a:t>
            </a:r>
            <a:r>
              <a:rPr lang="en-US" altLang="ko-KR" sz="1400" dirty="0"/>
              <a:t>(28));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Integer.toHexString</a:t>
            </a:r>
            <a:r>
              <a:rPr lang="en-US" altLang="ko-KR" sz="1400" dirty="0"/>
              <a:t>(28));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i.doubleValue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d.toString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Double.parseDouble</a:t>
            </a:r>
            <a:r>
              <a:rPr lang="en-US" altLang="ko-KR" sz="1400" dirty="0"/>
              <a:t>("44.13e-6"));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910" y="1357298"/>
            <a:ext cx="826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Wrapper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활용하는 예이다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프로그램의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9085" y="3733294"/>
            <a:ext cx="898003" cy="193899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-123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11100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1c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10.0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3.1234566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4.413E-5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박싱과 언박싱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85738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박싱</a:t>
            </a:r>
            <a:r>
              <a:rPr lang="en-US" altLang="ko-KR" dirty="0" smtClean="0"/>
              <a:t>(boxing)</a:t>
            </a:r>
          </a:p>
          <a:p>
            <a:pPr lvl="1"/>
            <a:r>
              <a:rPr lang="ko-KR" altLang="en-US" dirty="0" smtClean="0"/>
              <a:t>기본 타입의 값을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객체로 변환하는 것</a:t>
            </a:r>
            <a:endParaRPr lang="en-US" altLang="ko-KR" dirty="0" smtClean="0"/>
          </a:p>
          <a:p>
            <a:r>
              <a:rPr lang="ko-KR" altLang="en-US" dirty="0" err="1" smtClean="0"/>
              <a:t>언박싱</a:t>
            </a:r>
            <a:r>
              <a:rPr lang="en-US" altLang="ko-KR" dirty="0" smtClean="0"/>
              <a:t>(unboxing)</a:t>
            </a:r>
          </a:p>
          <a:p>
            <a:pPr lvl="1"/>
            <a:r>
              <a:rPr lang="en-US" altLang="ko-KR" dirty="0" smtClean="0"/>
              <a:t>Wrapper </a:t>
            </a:r>
            <a:r>
              <a:rPr lang="ko-KR" altLang="en-US" dirty="0" smtClean="0"/>
              <a:t>객체에 들어 있는 기본 타입의 값을 빼내는 것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93927"/>
            <a:ext cx="6192687" cy="186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4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28600"/>
            <a:ext cx="8153400" cy="68012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자동박싱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자동언박싱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JDK 1.5</a:t>
            </a:r>
            <a:r>
              <a:rPr lang="ko-KR" altLang="en-US" dirty="0" smtClean="0"/>
              <a:t>부터 지원</a:t>
            </a:r>
            <a:endParaRPr lang="en-US" altLang="ko-KR" dirty="0" smtClean="0"/>
          </a:p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박싱</a:t>
            </a:r>
            <a:r>
              <a:rPr lang="en-US" altLang="ko-KR" dirty="0" smtClean="0"/>
              <a:t>(Auto boxing)</a:t>
            </a:r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값을 자동으로 </a:t>
            </a:r>
            <a:r>
              <a:rPr lang="en-US" altLang="ko-KR" dirty="0" smtClean="0"/>
              <a:t>Wrapper </a:t>
            </a:r>
            <a:r>
              <a:rPr lang="ko-KR" altLang="en-US" dirty="0" smtClean="0"/>
              <a:t>객체로 변환</a:t>
            </a:r>
            <a:endParaRPr lang="en-US" altLang="ko-KR" dirty="0" smtClean="0"/>
          </a:p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언박싱</a:t>
            </a:r>
            <a:r>
              <a:rPr lang="en-US" altLang="ko-KR" dirty="0" smtClean="0"/>
              <a:t>(Auto unboxing)</a:t>
            </a:r>
          </a:p>
          <a:p>
            <a:pPr lvl="1"/>
            <a:r>
              <a:rPr lang="en-US" altLang="ko-KR" dirty="0" smtClean="0"/>
              <a:t>Wrapper </a:t>
            </a:r>
            <a:r>
              <a:rPr lang="ko-KR" altLang="en-US" dirty="0" smtClean="0"/>
              <a:t>객체를 자동으로 기본 타입 값으로 변환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28728" y="3645024"/>
            <a:ext cx="65996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Integer ten = 10; // </a:t>
            </a:r>
            <a:r>
              <a:rPr lang="ko-KR" altLang="en-US" sz="1600" dirty="0" smtClean="0"/>
              <a:t>자동 </a:t>
            </a:r>
            <a:r>
              <a:rPr lang="ko-KR" altLang="en-US" sz="1600" dirty="0" err="1" smtClean="0"/>
              <a:t>박싱</a:t>
            </a:r>
            <a:r>
              <a:rPr lang="en-US" altLang="ko-KR" sz="1600" dirty="0" smtClean="0"/>
              <a:t>. 10 -&gt; new Integer(10)</a:t>
            </a:r>
            <a:r>
              <a:rPr lang="ko-KR" altLang="en-US" sz="1600" dirty="0" smtClean="0"/>
              <a:t>으로 자동 </a:t>
            </a:r>
            <a:r>
              <a:rPr lang="ko-KR" altLang="en-US" sz="1600" dirty="0" err="1" smtClean="0"/>
              <a:t>박싱</a:t>
            </a:r>
            <a:endParaRPr lang="ko-KR" altLang="en-US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ten; // </a:t>
            </a:r>
            <a:r>
              <a:rPr lang="ko-KR" altLang="en-US" sz="1600" dirty="0" smtClean="0"/>
              <a:t>자동 </a:t>
            </a:r>
            <a:r>
              <a:rPr lang="ko-KR" altLang="en-US" sz="1600" dirty="0" err="1" smtClean="0"/>
              <a:t>언박싱</a:t>
            </a:r>
            <a:r>
              <a:rPr lang="en-US" altLang="ko-KR" sz="1600" dirty="0" smtClean="0"/>
              <a:t>. ten -&gt; </a:t>
            </a:r>
            <a:r>
              <a:rPr lang="en-US" altLang="ko-KR" sz="1600" dirty="0" err="1" smtClean="0"/>
              <a:t>ten.getIntValue</a:t>
            </a:r>
            <a:r>
              <a:rPr lang="en-US" altLang="ko-KR" sz="1600" dirty="0" smtClean="0"/>
              <a:t>();</a:t>
            </a:r>
            <a:r>
              <a:rPr lang="ko-KR" altLang="en-US" sz="1600" dirty="0" smtClean="0"/>
              <a:t>로 자동 </a:t>
            </a:r>
            <a:r>
              <a:rPr lang="ko-KR" altLang="en-US" sz="1600" dirty="0" err="1" smtClean="0"/>
              <a:t>언박싱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64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6-3 : </a:t>
            </a:r>
            <a:r>
              <a:rPr lang="ko-KR" altLang="en-US" dirty="0" err="1"/>
              <a:t>박싱</a:t>
            </a:r>
            <a:r>
              <a:rPr lang="ko-KR" altLang="en-US" dirty="0"/>
              <a:t> </a:t>
            </a:r>
            <a:r>
              <a:rPr lang="ko-KR" altLang="en-US" dirty="0" err="1"/>
              <a:t>언박싱의</a:t>
            </a: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536925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AutoBoxingUnBoxing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 = 10;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Integer </a:t>
            </a:r>
            <a:r>
              <a:rPr lang="en-US" altLang="ko-KR" sz="1600" b="1" dirty="0" err="1"/>
              <a:t>intObject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i</a:t>
            </a:r>
            <a:r>
              <a:rPr lang="en-US" altLang="ko-KR" sz="1600" b="1" dirty="0" smtClean="0"/>
              <a:t>; </a:t>
            </a:r>
            <a:r>
              <a:rPr lang="en-US" altLang="ko-KR" sz="1600" dirty="0" smtClean="0"/>
              <a:t>// </a:t>
            </a:r>
            <a:r>
              <a:rPr lang="en-US" altLang="ko-KR" sz="1600" dirty="0"/>
              <a:t>auto boxing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intObject</a:t>
            </a:r>
            <a:r>
              <a:rPr lang="en-US" altLang="ko-KR" sz="1600" dirty="0"/>
              <a:t> = " + </a:t>
            </a:r>
            <a:r>
              <a:rPr lang="en-US" altLang="ko-KR" sz="1600" dirty="0" err="1"/>
              <a:t>intObject</a:t>
            </a:r>
            <a:r>
              <a:rPr lang="en-US" altLang="ko-KR" sz="1600" dirty="0" smtClean="0"/>
              <a:t>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i </a:t>
            </a:r>
            <a:r>
              <a:rPr lang="en-US" altLang="ko-KR" sz="1600" b="1" dirty="0"/>
              <a:t>= </a:t>
            </a:r>
            <a:r>
              <a:rPr lang="en-US" altLang="ko-KR" sz="1600" b="1" dirty="0" err="1"/>
              <a:t>intObject</a:t>
            </a:r>
            <a:r>
              <a:rPr lang="en-US" altLang="ko-KR" sz="1600" b="1" dirty="0"/>
              <a:t> + 10</a:t>
            </a:r>
            <a:r>
              <a:rPr lang="en-US" altLang="ko-KR" sz="1600" b="1" dirty="0" smtClean="0"/>
              <a:t>; </a:t>
            </a:r>
            <a:r>
              <a:rPr lang="en-US" altLang="ko-KR" sz="1600" dirty="0" smtClean="0"/>
              <a:t>// </a:t>
            </a:r>
            <a:r>
              <a:rPr lang="en-US" altLang="ko-KR" sz="1600" dirty="0"/>
              <a:t>auto unboxing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("i = " + i);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3407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4581128"/>
            <a:ext cx="5409908" cy="58477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600" dirty="0" err="1">
                <a:solidFill>
                  <a:schemeClr val="tx1"/>
                </a:solidFill>
              </a:rPr>
              <a:t>intObject</a:t>
            </a:r>
            <a:r>
              <a:rPr lang="en-US" altLang="ko-KR" sz="1600" dirty="0">
                <a:solidFill>
                  <a:schemeClr val="tx1"/>
                </a:solidFill>
              </a:rPr>
              <a:t> = 10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 = 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메소드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34323" y="1268760"/>
            <a:ext cx="7078191" cy="5353781"/>
            <a:chOff x="934323" y="1268760"/>
            <a:chExt cx="7078191" cy="5353781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607" y="5198567"/>
              <a:ext cx="7043460" cy="1423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323" y="1268760"/>
              <a:ext cx="7078191" cy="4021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10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compareTo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anotherString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문자열이 같으면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문자열이 </a:t>
            </a:r>
            <a:r>
              <a:rPr lang="en-US" altLang="ko-KR" dirty="0" err="1" smtClean="0"/>
              <a:t>anotherString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보다 사전에 먼저 나오면 음수 리턴</a:t>
            </a:r>
            <a:endParaRPr lang="en-US" altLang="ko-KR" dirty="0" smtClean="0"/>
          </a:p>
          <a:p>
            <a:pPr lvl="2"/>
            <a:r>
              <a:rPr lang="ko-KR" altLang="en-US" dirty="0"/>
              <a:t>이 문자열이 </a:t>
            </a:r>
            <a:r>
              <a:rPr lang="en-US" altLang="ko-KR" dirty="0" err="1"/>
              <a:t>anotherString</a:t>
            </a:r>
            <a:r>
              <a:rPr lang="en-US" altLang="ko-KR" dirty="0"/>
              <a:t> </a:t>
            </a:r>
            <a:r>
              <a:rPr lang="ko-KR" altLang="en-US" dirty="0"/>
              <a:t>보다 사전에 </a:t>
            </a:r>
            <a:r>
              <a:rPr lang="ko-KR" altLang="en-US" dirty="0" smtClean="0"/>
              <a:t>나중에 </a:t>
            </a:r>
            <a:r>
              <a:rPr lang="ko-KR" altLang="en-US" dirty="0"/>
              <a:t>나오면 </a:t>
            </a:r>
            <a:r>
              <a:rPr lang="ko-KR" altLang="en-US" dirty="0" smtClean="0"/>
              <a:t>양수 </a:t>
            </a:r>
            <a:r>
              <a:rPr lang="ko-KR" altLang="en-US" dirty="0"/>
              <a:t>리턴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r>
              <a:rPr lang="ko-KR" altLang="en-US" dirty="0" smtClean="0"/>
              <a:t>비교 연산자 </a:t>
            </a:r>
            <a:r>
              <a:rPr lang="en-US" altLang="ko-KR" dirty="0" smtClean="0"/>
              <a:t>==</a:t>
            </a:r>
            <a:r>
              <a:rPr lang="ko-KR" altLang="en-US" dirty="0" smtClean="0"/>
              <a:t>는 문자열 비교에는 사용할 수 없음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780928"/>
            <a:ext cx="371990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String a = "java";</a:t>
            </a:r>
          </a:p>
          <a:p>
            <a:pPr defTabSz="180000"/>
            <a:r>
              <a:rPr lang="en-US" altLang="ko-KR" sz="1600" dirty="0"/>
              <a:t>String b = "</a:t>
            </a:r>
            <a:r>
              <a:rPr lang="en-US" altLang="ko-KR" sz="1600" dirty="0" err="1"/>
              <a:t>jasa</a:t>
            </a:r>
            <a:r>
              <a:rPr lang="en-US" altLang="ko-KR" sz="1600" dirty="0"/>
              <a:t>";</a:t>
            </a:r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res = </a:t>
            </a:r>
            <a:r>
              <a:rPr lang="en-US" altLang="ko-KR" sz="1600" b="1" dirty="0" err="1"/>
              <a:t>a.compareTo</a:t>
            </a:r>
            <a:r>
              <a:rPr lang="en-US" altLang="ko-KR" sz="1600" b="1" dirty="0"/>
              <a:t>(b);</a:t>
            </a:r>
          </a:p>
          <a:p>
            <a:pPr defTabSz="180000"/>
            <a:r>
              <a:rPr lang="en-US" altLang="ko-KR" sz="1600" dirty="0"/>
              <a:t>if(res == 0)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("the same");</a:t>
            </a:r>
          </a:p>
          <a:p>
            <a:pPr defTabSz="180000"/>
            <a:r>
              <a:rPr lang="en-US" altLang="ko-KR" sz="1600" dirty="0"/>
              <a:t>else if(res &lt; 0)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(a </a:t>
            </a:r>
            <a:r>
              <a:rPr lang="en-US" altLang="ko-KR" sz="1600" dirty="0"/>
              <a:t>+"&lt;"+b);</a:t>
            </a:r>
          </a:p>
          <a:p>
            <a:pPr defTabSz="180000"/>
            <a:r>
              <a:rPr lang="en-US" altLang="ko-KR" sz="1600" dirty="0"/>
              <a:t>else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(a </a:t>
            </a:r>
            <a:r>
              <a:rPr lang="en-US" altLang="ko-KR" sz="1600" b="1" dirty="0"/>
              <a:t>+"&gt;"+b);</a:t>
            </a:r>
            <a:endParaRPr lang="en-US" altLang="ko-KR" sz="1600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00166" y="5252740"/>
            <a:ext cx="371990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java&gt;</a:t>
            </a:r>
            <a:r>
              <a:rPr lang="en-US" altLang="ko-KR" sz="1600" dirty="0" err="1"/>
              <a:t>jasa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88024" y="3356992"/>
            <a:ext cx="2592288" cy="432048"/>
          </a:xfrm>
          <a:prstGeom prst="wedgeRoundRectCallout">
            <a:avLst>
              <a:gd name="adj1" fmla="val -77817"/>
              <a:gd name="adj2" fmla="val -24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</a:t>
            </a:r>
            <a:r>
              <a:rPr lang="en-US" altLang="ko-KR" sz="1100" dirty="0" smtClean="0">
                <a:solidFill>
                  <a:schemeClr val="tx1"/>
                </a:solidFill>
              </a:rPr>
              <a:t>java" </a:t>
            </a:r>
            <a:r>
              <a:rPr lang="ko-KR" altLang="en-US" sz="1100" dirty="0" smtClean="0">
                <a:solidFill>
                  <a:schemeClr val="tx1"/>
                </a:solidFill>
              </a:rPr>
              <a:t>가 </a:t>
            </a:r>
            <a:r>
              <a:rPr lang="en-US" altLang="ko-KR" sz="1100" dirty="0" smtClean="0">
                <a:solidFill>
                  <a:schemeClr val="tx1"/>
                </a:solidFill>
              </a:rPr>
              <a:t>"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jasa</a:t>
            </a:r>
            <a:r>
              <a:rPr lang="en-US" altLang="ko-KR" sz="1100" dirty="0" smtClean="0">
                <a:solidFill>
                  <a:schemeClr val="tx1"/>
                </a:solidFill>
              </a:rPr>
              <a:t>" </a:t>
            </a:r>
            <a:r>
              <a:rPr lang="ko-KR" altLang="en-US" sz="1100" dirty="0" smtClean="0">
                <a:solidFill>
                  <a:schemeClr val="tx1"/>
                </a:solidFill>
              </a:rPr>
              <a:t>보다 사전에 나중에 나오기 때문에 양수 리턴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5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연결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연산자로 문자열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연산의 </a:t>
            </a:r>
            <a:r>
              <a:rPr lang="ko-KR" altLang="en-US" dirty="0" err="1" smtClean="0"/>
              <a:t>피연산자에</a:t>
            </a:r>
            <a:r>
              <a:rPr lang="ko-KR" altLang="en-US" dirty="0" smtClean="0"/>
              <a:t> 문자열이 있는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연산에 객체가 포함되어 있는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호출하여 객체를 문자열로 변환한 후 문자열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 값은 문자열로 변환된 후에 연결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/>
              <a:t>concat</a:t>
            </a:r>
            <a:r>
              <a:rPr lang="en-US" altLang="ko-KR" dirty="0"/>
              <a:t>(String </a:t>
            </a:r>
            <a:r>
              <a:rPr lang="en-US" altLang="ko-KR" dirty="0" err="1"/>
              <a:t>str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이용한 문자열 연결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객체에 연결되지 않고 새로운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객체 생성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다음 슬라이드에서 설명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03648" y="3352177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de-DE" altLang="ko-KR" sz="1400" dirty="0" smtClean="0"/>
              <a:t>System.out.print(</a:t>
            </a:r>
            <a:r>
              <a:rPr lang="en-US" altLang="ko-KR" sz="1400" dirty="0"/>
              <a:t>"</a:t>
            </a:r>
            <a:r>
              <a:rPr lang="de-DE" altLang="ko-KR" sz="1400" dirty="0" smtClean="0"/>
              <a:t>abcd</a:t>
            </a:r>
            <a:r>
              <a:rPr lang="en-US" altLang="ko-KR" sz="1400" dirty="0"/>
              <a:t>"</a:t>
            </a:r>
            <a:r>
              <a:rPr lang="de-DE" altLang="ko-KR" sz="1400" dirty="0" smtClean="0"/>
              <a:t> </a:t>
            </a:r>
            <a:r>
              <a:rPr lang="de-DE" altLang="ko-KR" sz="1400" dirty="0"/>
              <a:t>+ 1 + true + 3.13e-2 + </a:t>
            </a:r>
            <a:r>
              <a:rPr lang="en-US" altLang="ko-KR" sz="1400" dirty="0"/>
              <a:t>'</a:t>
            </a:r>
            <a:r>
              <a:rPr lang="de-DE" altLang="ko-KR" sz="1400" dirty="0" smtClean="0"/>
              <a:t>E</a:t>
            </a:r>
            <a:r>
              <a:rPr lang="en-US" altLang="ko-KR" sz="1400" dirty="0"/>
              <a:t>'</a:t>
            </a:r>
            <a:r>
              <a:rPr lang="de-DE" altLang="ko-KR" sz="1400" dirty="0" smtClean="0"/>
              <a:t>+ </a:t>
            </a:r>
            <a:r>
              <a:rPr lang="en-US" altLang="ko-KR" sz="1400" dirty="0" smtClean="0"/>
              <a:t>"</a:t>
            </a:r>
            <a:r>
              <a:rPr lang="de-DE" altLang="ko-KR" sz="1400" dirty="0" smtClean="0"/>
              <a:t>fgh</a:t>
            </a:r>
            <a:r>
              <a:rPr lang="en-US" altLang="ko-KR" sz="1400" dirty="0" smtClean="0"/>
              <a:t>"</a:t>
            </a:r>
            <a:r>
              <a:rPr lang="de-DE" altLang="ko-KR" sz="1400" dirty="0" smtClean="0"/>
              <a:t> );</a:t>
            </a:r>
          </a:p>
          <a:p>
            <a:pPr marL="0" lvl="2" defTabSz="180000"/>
            <a:r>
              <a:rPr lang="de-DE" altLang="ko-KR" sz="1400" dirty="0" smtClean="0"/>
              <a:t>// </a:t>
            </a:r>
            <a:r>
              <a:rPr lang="en-US" altLang="ko-KR" sz="1400" dirty="0" smtClean="0"/>
              <a:t>abcd1true0.0313Efgh </a:t>
            </a:r>
            <a:r>
              <a:rPr lang="ko-KR" altLang="en-US" sz="1400" dirty="0" smtClean="0"/>
              <a:t> 출력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03648" y="4509120"/>
            <a:ext cx="48965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"</a:t>
            </a:r>
            <a:r>
              <a:rPr lang="en-US" altLang="ko-KR" sz="1400" dirty="0" err="1" smtClean="0"/>
              <a:t>abcd</a:t>
            </a:r>
            <a:r>
              <a:rPr lang="en-US" altLang="ko-KR" sz="1400" dirty="0"/>
              <a:t>".</a:t>
            </a:r>
            <a:r>
              <a:rPr lang="en-US" altLang="ko-KR" sz="1400" dirty="0" err="1"/>
              <a:t>concat</a:t>
            </a:r>
            <a:r>
              <a:rPr lang="en-US" altLang="ko-KR" sz="1400" dirty="0"/>
              <a:t>("</a:t>
            </a:r>
            <a:r>
              <a:rPr lang="en-US" altLang="ko-KR" sz="1400" dirty="0" err="1" smtClean="0"/>
              <a:t>efgh</a:t>
            </a:r>
            <a:r>
              <a:rPr lang="en-US" altLang="ko-KR" sz="1400" dirty="0"/>
              <a:t>");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// “</a:t>
            </a:r>
            <a:r>
              <a:rPr lang="en-US" altLang="ko-KR" sz="1400" dirty="0" err="1" smtClean="0"/>
              <a:t>abcdefg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리턴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337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디렉터리로 각 개발자의 코드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9154" y="1406711"/>
            <a:ext cx="66678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roject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>
            <a:off x="1852547" y="1714488"/>
            <a:ext cx="4809" cy="335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endCxn id="7" idx="1"/>
          </p:cNvCxnSpPr>
          <p:nvPr/>
        </p:nvCxnSpPr>
        <p:spPr>
          <a:xfrm>
            <a:off x="1857356" y="200024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4546" y="1857364"/>
            <a:ext cx="682503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FileIO</a:t>
            </a:r>
            <a:endParaRPr lang="ko-KR" altLang="en-US" sz="1400"/>
          </a:p>
        </p:txBody>
      </p:sp>
      <p:cxnSp>
        <p:nvCxnSpPr>
          <p:cNvPr id="9" name="직선 연결선 8"/>
          <p:cNvCxnSpPr>
            <a:stCxn id="7" idx="2"/>
          </p:cNvCxnSpPr>
          <p:nvPr/>
        </p:nvCxnSpPr>
        <p:spPr>
          <a:xfrm rot="16200000" flipH="1">
            <a:off x="2110434" y="2610504"/>
            <a:ext cx="906668" cy="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28926" y="2714620"/>
            <a:ext cx="104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FileRW.class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2928926" y="2500306"/>
            <a:ext cx="1170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FileCopy.class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2928926" y="2285992"/>
            <a:ext cx="1149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WebFile.class</a:t>
            </a:r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2928926" y="2928934"/>
            <a:ext cx="87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smtClean="0">
                <a:solidFill>
                  <a:srgbClr val="FF0000"/>
                </a:solidFill>
              </a:rPr>
              <a:t>Tools.class</a:t>
            </a:r>
            <a:endParaRPr lang="ko-KR" altLang="en-US" sz="1400" b="1" i="1">
              <a:solidFill>
                <a:srgbClr val="FF0000"/>
              </a:solidFill>
            </a:endParaRPr>
          </a:p>
        </p:txBody>
      </p:sp>
      <p:cxnSp>
        <p:nvCxnSpPr>
          <p:cNvPr id="20" name="직선 연결선 19"/>
          <p:cNvCxnSpPr>
            <a:endCxn id="16" idx="1"/>
          </p:cNvCxnSpPr>
          <p:nvPr/>
        </p:nvCxnSpPr>
        <p:spPr>
          <a:xfrm>
            <a:off x="2571736" y="2428868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5" idx="1"/>
          </p:cNvCxnSpPr>
          <p:nvPr/>
        </p:nvCxnSpPr>
        <p:spPr>
          <a:xfrm>
            <a:off x="2571736" y="264318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4" idx="1"/>
          </p:cNvCxnSpPr>
          <p:nvPr/>
        </p:nvCxnSpPr>
        <p:spPr>
          <a:xfrm>
            <a:off x="2571736" y="285749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7" idx="1"/>
          </p:cNvCxnSpPr>
          <p:nvPr/>
        </p:nvCxnSpPr>
        <p:spPr>
          <a:xfrm>
            <a:off x="2571736" y="307181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9" idx="1"/>
          </p:cNvCxnSpPr>
          <p:nvPr/>
        </p:nvCxnSpPr>
        <p:spPr>
          <a:xfrm>
            <a:off x="1857356" y="3429000"/>
            <a:ext cx="328584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85940" y="3286124"/>
            <a:ext cx="814424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Graphic</a:t>
            </a:r>
            <a:endParaRPr lang="ko-KR" altLang="en-US" sz="1400" dirty="0"/>
          </a:p>
        </p:txBody>
      </p:sp>
      <p:cxnSp>
        <p:nvCxnSpPr>
          <p:cNvPr id="30" name="직선 연결선 29"/>
          <p:cNvCxnSpPr>
            <a:stCxn id="29" idx="2"/>
          </p:cNvCxnSpPr>
          <p:nvPr/>
        </p:nvCxnSpPr>
        <p:spPr>
          <a:xfrm flipH="1">
            <a:off x="2571748" y="3593901"/>
            <a:ext cx="21404" cy="906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8926" y="4143380"/>
            <a:ext cx="842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Rect.class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2928926" y="3929066"/>
            <a:ext cx="827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Line.class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2928926" y="371475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DObject.class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2928926" y="4357694"/>
            <a:ext cx="95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Circle.class</a:t>
            </a:r>
            <a:endParaRPr lang="ko-KR" altLang="en-US" sz="1400"/>
          </a:p>
        </p:txBody>
      </p:sp>
      <p:cxnSp>
        <p:nvCxnSpPr>
          <p:cNvPr id="35" name="직선 연결선 34"/>
          <p:cNvCxnSpPr>
            <a:endCxn id="33" idx="1"/>
          </p:cNvCxnSpPr>
          <p:nvPr/>
        </p:nvCxnSpPr>
        <p:spPr>
          <a:xfrm>
            <a:off x="2571736" y="3857628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32" idx="1"/>
          </p:cNvCxnSpPr>
          <p:nvPr/>
        </p:nvCxnSpPr>
        <p:spPr>
          <a:xfrm>
            <a:off x="2571736" y="407194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31" idx="1"/>
          </p:cNvCxnSpPr>
          <p:nvPr/>
        </p:nvCxnSpPr>
        <p:spPr>
          <a:xfrm>
            <a:off x="2571736" y="428625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4" idx="1"/>
          </p:cNvCxnSpPr>
          <p:nvPr/>
        </p:nvCxnSpPr>
        <p:spPr>
          <a:xfrm>
            <a:off x="2571736" y="450057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44" idx="1"/>
          </p:cNvCxnSpPr>
          <p:nvPr/>
        </p:nvCxnSpPr>
        <p:spPr>
          <a:xfrm>
            <a:off x="1857356" y="5072074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14546" y="4929198"/>
            <a:ext cx="71438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UI</a:t>
            </a:r>
            <a:endParaRPr lang="ko-KR" altLang="en-US" sz="1400"/>
          </a:p>
        </p:txBody>
      </p:sp>
      <p:cxnSp>
        <p:nvCxnSpPr>
          <p:cNvPr id="45" name="직선 연결선 44"/>
          <p:cNvCxnSpPr>
            <a:stCxn id="44" idx="2"/>
          </p:cNvCxnSpPr>
          <p:nvPr/>
        </p:nvCxnSpPr>
        <p:spPr>
          <a:xfrm rot="16200000" flipH="1">
            <a:off x="2118403" y="5690308"/>
            <a:ext cx="90666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28926" y="5786454"/>
            <a:ext cx="1484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EventHandler.class</a:t>
            </a:r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2928926" y="5572140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GUI.class</a:t>
            </a:r>
            <a:endParaRPr lang="ko-KR" alt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2928926" y="5357826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Main.class</a:t>
            </a:r>
            <a:endParaRPr lang="ko-KR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2928926" y="6000768"/>
            <a:ext cx="87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smtClean="0">
                <a:solidFill>
                  <a:srgbClr val="FF0000"/>
                </a:solidFill>
              </a:rPr>
              <a:t>Tools.class</a:t>
            </a:r>
            <a:endParaRPr lang="ko-KR" altLang="en-US" sz="1400" b="1" i="1">
              <a:solidFill>
                <a:srgbClr val="FF0000"/>
              </a:solidFill>
            </a:endParaRPr>
          </a:p>
        </p:txBody>
      </p:sp>
      <p:cxnSp>
        <p:nvCxnSpPr>
          <p:cNvPr id="50" name="직선 연결선 49"/>
          <p:cNvCxnSpPr>
            <a:endCxn id="48" idx="1"/>
          </p:cNvCxnSpPr>
          <p:nvPr/>
        </p:nvCxnSpPr>
        <p:spPr>
          <a:xfrm>
            <a:off x="2571736" y="5500702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47" idx="1"/>
          </p:cNvCxnSpPr>
          <p:nvPr/>
        </p:nvCxnSpPr>
        <p:spPr>
          <a:xfrm>
            <a:off x="2571736" y="5715016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6" idx="1"/>
          </p:cNvCxnSpPr>
          <p:nvPr/>
        </p:nvCxnSpPr>
        <p:spPr>
          <a:xfrm>
            <a:off x="2571736" y="5929330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49" idx="1"/>
          </p:cNvCxnSpPr>
          <p:nvPr/>
        </p:nvCxnSpPr>
        <p:spPr>
          <a:xfrm>
            <a:off x="2571736" y="6143644"/>
            <a:ext cx="357190" cy="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4215" y="3554228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이름은 같지만 경로명이 달라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서도 다른 파일로 취급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3926935" y="3160018"/>
            <a:ext cx="987280" cy="104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rot="5400000">
            <a:off x="3700688" y="4792999"/>
            <a:ext cx="1511211" cy="1058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4914213" y="4066686"/>
            <a:ext cx="2786066" cy="578882"/>
          </a:xfrm>
          <a:prstGeom prst="wedgeRoundRectCallout">
            <a:avLst>
              <a:gd name="adj1" fmla="val -20833"/>
              <a:gd name="adj2" fmla="val 50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Project/</a:t>
            </a:r>
            <a:r>
              <a:rPr lang="en-US" altLang="ko-KR" sz="1400" dirty="0" err="1" smtClean="0"/>
              <a:t>FileIO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Tools.class</a:t>
            </a:r>
            <a:endParaRPr lang="en-US" altLang="ko-KR" sz="1400" dirty="0" smtClean="0"/>
          </a:p>
          <a:p>
            <a:r>
              <a:rPr lang="en-US" altLang="ko-KR" sz="1400" dirty="0" smtClean="0"/>
              <a:t>Project/UI/</a:t>
            </a:r>
            <a:r>
              <a:rPr lang="en-US" altLang="ko-KR" sz="1400" dirty="0" err="1" smtClean="0"/>
              <a:t>Tools.class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58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16"/>
          <p:cNvSpPr/>
          <p:nvPr/>
        </p:nvSpPr>
        <p:spPr>
          <a:xfrm>
            <a:off x="5230471" y="4537929"/>
            <a:ext cx="683322" cy="3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16"/>
          <p:cNvSpPr/>
          <p:nvPr/>
        </p:nvSpPr>
        <p:spPr>
          <a:xfrm>
            <a:off x="5237804" y="2947282"/>
            <a:ext cx="683322" cy="3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concat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새로운 문자열을 생성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39508" y="1766303"/>
            <a:ext cx="232437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String s1 = "</a:t>
            </a:r>
            <a:r>
              <a:rPr lang="en-US" altLang="ko-KR" sz="1600" dirty="0" err="1" smtClean="0"/>
              <a:t>abcd</a:t>
            </a:r>
            <a:r>
              <a:rPr lang="en-US" altLang="ko-KR" sz="1600" dirty="0" smtClean="0"/>
              <a:t>";</a:t>
            </a:r>
          </a:p>
          <a:p>
            <a:r>
              <a:rPr lang="en-US" altLang="ko-KR" sz="1600" dirty="0" smtClean="0"/>
              <a:t>String s2 = "</a:t>
            </a:r>
            <a:r>
              <a:rPr lang="en-US" altLang="ko-KR" sz="1600" dirty="0" err="1" smtClean="0"/>
              <a:t>efgh</a:t>
            </a:r>
            <a:r>
              <a:rPr lang="en-US" altLang="ko-KR" sz="1600" dirty="0" smtClean="0"/>
              <a:t>";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8596" y="306737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79465" y="1871200"/>
            <a:ext cx="232437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s1 = s1.concat(s2);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857488" y="3109169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abcd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816844" y="3109169"/>
            <a:ext cx="683322" cy="3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28596" y="371032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857488" y="3752111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16"/>
          <p:cNvSpPr/>
          <p:nvPr/>
        </p:nvSpPr>
        <p:spPr>
          <a:xfrm>
            <a:off x="816844" y="3752111"/>
            <a:ext cx="683322" cy="32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857752" y="292450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7215206" y="2936645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abcdefgh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57752" y="449613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286644" y="4537929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efgh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6043635" y="3537797"/>
            <a:ext cx="428628" cy="428628"/>
          </a:xfrm>
          <a:prstGeom prst="mathMultiply">
            <a:avLst>
              <a:gd name="adj1" fmla="val 14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286644" y="3752111"/>
            <a:ext cx="857255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abcd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Shape 48"/>
          <p:cNvCxnSpPr>
            <a:endCxn id="75" idx="1"/>
          </p:cNvCxnSpPr>
          <p:nvPr/>
        </p:nvCxnSpPr>
        <p:spPr>
          <a:xfrm rot="16200000" flipH="1">
            <a:off x="6087781" y="2696124"/>
            <a:ext cx="672590" cy="172513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cxnSp>
        <p:nvCxnSpPr>
          <p:cNvPr id="4" name="직선 화살표 연결선 3"/>
          <p:cNvCxnSpPr>
            <a:endCxn id="47" idx="1"/>
          </p:cNvCxnSpPr>
          <p:nvPr/>
        </p:nvCxnSpPr>
        <p:spPr>
          <a:xfrm>
            <a:off x="1191242" y="3237221"/>
            <a:ext cx="1666246" cy="148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54" idx="1"/>
          </p:cNvCxnSpPr>
          <p:nvPr/>
        </p:nvCxnSpPr>
        <p:spPr>
          <a:xfrm flipV="1">
            <a:off x="1239509" y="3894987"/>
            <a:ext cx="1617979" cy="6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68" idx="1"/>
          </p:cNvCxnSpPr>
          <p:nvPr/>
        </p:nvCxnSpPr>
        <p:spPr>
          <a:xfrm flipV="1">
            <a:off x="5668665" y="4680805"/>
            <a:ext cx="1617979" cy="6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61" idx="1"/>
          </p:cNvCxnSpPr>
          <p:nvPr/>
        </p:nvCxnSpPr>
        <p:spPr>
          <a:xfrm>
            <a:off x="5668665" y="3115240"/>
            <a:ext cx="15465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18"/>
          <p:cNvSpPr/>
          <p:nvPr/>
        </p:nvSpPr>
        <p:spPr>
          <a:xfrm>
            <a:off x="5498501" y="3037161"/>
            <a:ext cx="126013" cy="14401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순서도: 연결자 18"/>
          <p:cNvSpPr/>
          <p:nvPr/>
        </p:nvSpPr>
        <p:spPr>
          <a:xfrm>
            <a:off x="5516458" y="4614868"/>
            <a:ext cx="126013" cy="14401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순서도: 연결자 18"/>
          <p:cNvSpPr/>
          <p:nvPr/>
        </p:nvSpPr>
        <p:spPr>
          <a:xfrm>
            <a:off x="1079969" y="3181177"/>
            <a:ext cx="126013" cy="14401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순서도: 연결자 18"/>
          <p:cNvSpPr/>
          <p:nvPr/>
        </p:nvSpPr>
        <p:spPr>
          <a:xfrm>
            <a:off x="1093847" y="3828430"/>
            <a:ext cx="126013" cy="14401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5328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문자열 내의 공백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각 문자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공백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trim()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  <a:r>
              <a:rPr lang="ko-KR" altLang="en-US" dirty="0" smtClean="0"/>
              <a:t> 앞 뒤 공백 문자</a:t>
            </a:r>
            <a:r>
              <a:rPr lang="en-US" altLang="ko-KR" dirty="0" smtClean="0"/>
              <a:t>(tab, enter, space)</a:t>
            </a:r>
            <a:r>
              <a:rPr lang="ko-KR" altLang="en-US" dirty="0" smtClean="0"/>
              <a:t> 제거한 문자</a:t>
            </a:r>
            <a:r>
              <a:rPr lang="ko-KR" altLang="en-US" dirty="0"/>
              <a:t>열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문자열의 문자</a:t>
            </a:r>
            <a:endParaRPr lang="en-US" altLang="ko-KR" dirty="0" smtClean="0"/>
          </a:p>
          <a:p>
            <a:pPr lvl="1"/>
            <a:r>
              <a:rPr lang="en-US" altLang="ko-KR" dirty="0"/>
              <a:t>char </a:t>
            </a:r>
            <a:r>
              <a:rPr lang="en-US" altLang="ko-KR" dirty="0" err="1"/>
              <a:t>charAt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index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문자열 내의 문자 접근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2564904"/>
            <a:ext cx="324036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a = " </a:t>
            </a:r>
            <a:r>
              <a:rPr lang="en-US" altLang="ko-KR" sz="1400" dirty="0" err="1"/>
              <a:t>abcd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";</a:t>
            </a:r>
          </a:p>
          <a:p>
            <a:r>
              <a:rPr lang="en-US" altLang="ko-KR" sz="1400" dirty="0"/>
              <a:t>String b = "\</a:t>
            </a:r>
            <a:r>
              <a:rPr lang="en-US" altLang="ko-KR" sz="1400" dirty="0" err="1"/>
              <a:t>txyz</a:t>
            </a:r>
            <a:r>
              <a:rPr lang="en-US" altLang="ko-KR" sz="1400" dirty="0"/>
              <a:t>\t";</a:t>
            </a:r>
          </a:p>
          <a:p>
            <a:r>
              <a:rPr lang="nb-NO" altLang="ko-KR" sz="1400" dirty="0"/>
              <a:t>String c = </a:t>
            </a:r>
            <a:r>
              <a:rPr lang="nb-NO" altLang="ko-KR" sz="1400" b="1" dirty="0"/>
              <a:t>a.trim(); </a:t>
            </a:r>
            <a:r>
              <a:rPr lang="nb-NO" altLang="ko-KR" sz="1400" dirty="0"/>
              <a:t>// c = "abcd def"</a:t>
            </a:r>
          </a:p>
          <a:p>
            <a:r>
              <a:rPr lang="en-US" altLang="ko-KR" sz="1400" dirty="0"/>
              <a:t>String d = </a:t>
            </a:r>
            <a:r>
              <a:rPr lang="en-US" altLang="ko-KR" sz="1400" b="1" dirty="0" err="1"/>
              <a:t>b.trim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d = "xyz"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85852" y="5214950"/>
            <a:ext cx="32403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a = "class";</a:t>
            </a:r>
          </a:p>
          <a:p>
            <a:r>
              <a:rPr lang="en-US" altLang="ko-KR" sz="1400" dirty="0"/>
              <a:t>char c = </a:t>
            </a:r>
            <a:r>
              <a:rPr lang="en-US" altLang="ko-KR" sz="1400" b="1" dirty="0" err="1"/>
              <a:t>a.charAt</a:t>
            </a:r>
            <a:r>
              <a:rPr lang="en-US" altLang="ko-KR" sz="1400" b="1" dirty="0"/>
              <a:t>(2); </a:t>
            </a:r>
            <a:r>
              <a:rPr lang="en-US" altLang="ko-KR" sz="1400" dirty="0"/>
              <a:t>// c = </a:t>
            </a:r>
            <a:r>
              <a:rPr lang="en-US" altLang="ko-KR" sz="1400" b="1" dirty="0" smtClean="0"/>
              <a:t>'</a:t>
            </a:r>
            <a:r>
              <a:rPr lang="en-US" altLang="ko-KR" sz="1400" dirty="0" smtClean="0"/>
              <a:t>a</a:t>
            </a:r>
            <a:r>
              <a:rPr lang="en-US" altLang="ko-KR" sz="1400" b="1" dirty="0"/>
              <a:t>'</a:t>
            </a:r>
            <a:endParaRPr lang="en-US" altLang="ko-KR" sz="14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86314" y="3922288"/>
            <a:ext cx="403415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// </a:t>
            </a:r>
            <a:r>
              <a:rPr lang="en-US" altLang="ko-KR" sz="1400" dirty="0"/>
              <a:t>"</a:t>
            </a:r>
            <a:r>
              <a:rPr lang="en-US" altLang="ko-KR" sz="1400" dirty="0" smtClean="0"/>
              <a:t>class</a:t>
            </a:r>
            <a:r>
              <a:rPr lang="en-US" altLang="ko-KR" sz="1400" dirty="0"/>
              <a:t>"</a:t>
            </a:r>
            <a:r>
              <a:rPr lang="ko-KR" altLang="en-US" sz="1400" dirty="0" smtClean="0"/>
              <a:t>에 포함된 </a:t>
            </a:r>
            <a:r>
              <a:rPr lang="en-US" altLang="ko-KR" sz="1400" dirty="0" smtClean="0"/>
              <a:t>‘s’</a:t>
            </a:r>
            <a:r>
              <a:rPr lang="ko-KR" altLang="en-US" sz="1400" dirty="0" smtClean="0"/>
              <a:t>의 개수를 세는 코</a:t>
            </a:r>
            <a:r>
              <a:rPr lang="ko-KR" altLang="en-US" sz="1400" dirty="0"/>
              <a:t>드</a:t>
            </a:r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count = 0;</a:t>
            </a:r>
          </a:p>
          <a:p>
            <a:pPr defTabSz="180000"/>
            <a:r>
              <a:rPr lang="en-US" altLang="ko-KR" sz="1400" dirty="0" smtClean="0"/>
              <a:t>String a = "class";</a:t>
            </a:r>
          </a:p>
          <a:p>
            <a:pPr defTabSz="180000"/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a.length</a:t>
            </a:r>
            <a:r>
              <a:rPr lang="en-US" altLang="ko-KR" sz="1400" dirty="0" smtClean="0"/>
              <a:t>();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{ // </a:t>
            </a:r>
            <a:r>
              <a:rPr lang="en-US" altLang="ko-KR" sz="1400" dirty="0" err="1" smtClean="0"/>
              <a:t>a.length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5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if(</a:t>
            </a:r>
            <a:r>
              <a:rPr lang="en-US" altLang="ko-KR" sz="1400" b="1" dirty="0" err="1" smtClean="0"/>
              <a:t>a.charAt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) == 's')</a:t>
            </a:r>
          </a:p>
          <a:p>
            <a:pPr defTabSz="180000"/>
            <a:r>
              <a:rPr lang="en-US" altLang="ko-KR" sz="1400" b="1" dirty="0" smtClean="0"/>
              <a:t>		count++;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(count); // 2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85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6-4 : </a:t>
            </a:r>
            <a:r>
              <a:rPr lang="en-US" altLang="ko-KR" dirty="0"/>
              <a:t>String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5184576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StringEx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String a = new String(" </a:t>
            </a:r>
            <a:r>
              <a:rPr lang="en-US" altLang="ko-KR" sz="1400" dirty="0" err="1"/>
              <a:t>abcd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String b = new String(",</a:t>
            </a:r>
            <a:r>
              <a:rPr lang="en-US" altLang="ko-KR" sz="1400" dirty="0" err="1"/>
              <a:t>efg</a:t>
            </a:r>
            <a:r>
              <a:rPr lang="en-US" altLang="ko-KR" sz="1400" dirty="0" smtClean="0"/>
              <a:t>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문자열 연결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a.concat</a:t>
            </a:r>
            <a:r>
              <a:rPr lang="en-US" altLang="ko-KR" sz="1400" dirty="0"/>
              <a:t>(b);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공백 제거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a.trim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문자열 대치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a = </a:t>
            </a:r>
            <a:r>
              <a:rPr lang="en-US" altLang="ko-KR" sz="1400" dirty="0" err="1"/>
              <a:t>a.replace</a:t>
            </a:r>
            <a:r>
              <a:rPr lang="en-US" altLang="ko-KR" sz="1400" dirty="0"/>
              <a:t>("ab","12");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문자열 분리</a:t>
            </a:r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smtClean="0"/>
              <a:t>String s[] = </a:t>
            </a:r>
            <a:r>
              <a:rPr lang="en-US" altLang="ko-KR" sz="1400" dirty="0" err="1" smtClean="0"/>
              <a:t>a.split</a:t>
            </a:r>
            <a:r>
              <a:rPr lang="en-US" altLang="ko-KR" sz="1400" dirty="0" smtClean="0"/>
              <a:t>(",");</a:t>
            </a:r>
          </a:p>
          <a:p>
            <a:pPr defTabSz="180000"/>
            <a:r>
              <a:rPr lang="en-US" altLang="ko-KR" sz="1400" dirty="0" smtClean="0"/>
              <a:t>		for 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s.length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분리된 </a:t>
            </a:r>
            <a:r>
              <a:rPr lang="en-US" altLang="ko-KR" sz="1400" dirty="0" smtClean="0"/>
              <a:t>" +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+ "</a:t>
            </a:r>
            <a:r>
              <a:rPr lang="ko-KR" altLang="en-US" sz="1400" dirty="0" smtClean="0"/>
              <a:t>번 문자열</a:t>
            </a:r>
            <a:r>
              <a:rPr lang="en-US" altLang="ko-KR" sz="1400" dirty="0" smtClean="0"/>
              <a:t>: " + s[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]);</a:t>
            </a:r>
            <a:endParaRPr lang="en-US" altLang="ko-KR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1285860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다양한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활용하는 예를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2132" y="4201708"/>
            <a:ext cx="2714644" cy="160043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abcd,efg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abcd,efg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12cd,efg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분리된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번 문자열</a:t>
            </a:r>
            <a:r>
              <a:rPr lang="en-US" altLang="ko-KR" sz="1400" dirty="0">
                <a:solidFill>
                  <a:schemeClr val="tx1"/>
                </a:solidFill>
              </a:rPr>
              <a:t>: 12cd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분리된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문자열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</a:rPr>
              <a:t>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d,efg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72132" y="1772816"/>
            <a:ext cx="271464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서브 </a:t>
            </a:r>
            <a:r>
              <a:rPr lang="ko-KR" altLang="en-US" sz="1400" dirty="0" err="1" smtClean="0"/>
              <a:t>스트링</a:t>
            </a:r>
            <a:endParaRPr lang="ko-KR" altLang="en-US" sz="1400" dirty="0" smtClean="0"/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smtClean="0"/>
              <a:t>a = </a:t>
            </a:r>
            <a:r>
              <a:rPr lang="en-US" altLang="ko-KR" sz="1400" dirty="0" err="1" smtClean="0"/>
              <a:t>a.substring</a:t>
            </a:r>
            <a:r>
              <a:rPr lang="en-US" altLang="ko-KR" sz="1400" dirty="0" smtClean="0"/>
              <a:t>(3);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(a);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문자열의 문자</a:t>
            </a:r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smtClean="0"/>
              <a:t>char c = </a:t>
            </a:r>
            <a:r>
              <a:rPr lang="en-US" altLang="ko-KR" sz="1400" dirty="0" err="1" smtClean="0"/>
              <a:t>a.charAt</a:t>
            </a:r>
            <a:r>
              <a:rPr lang="en-US" altLang="ko-KR" sz="1400" dirty="0" smtClean="0"/>
              <a:t>(2);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(c);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38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 과정</a:t>
            </a:r>
            <a:endParaRPr lang="ko-KR" altLang="en-US" dirty="0"/>
          </a:p>
        </p:txBody>
      </p:sp>
      <p:sp>
        <p:nvSpPr>
          <p:cNvPr id="116" name="슬라이드 번호 개체 틀 115"/>
          <p:cNvSpPr>
            <a:spLocks noGrp="1"/>
          </p:cNvSpPr>
          <p:nvPr>
            <p:ph type="sldNum" sz="quarter" idx="12"/>
          </p:nvPr>
        </p:nvSpPr>
        <p:spPr>
          <a:xfrm>
            <a:off x="-112337" y="1036860"/>
            <a:ext cx="637012" cy="244476"/>
          </a:xfrm>
        </p:spPr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4" y="1339230"/>
            <a:ext cx="82772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3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java.lang.StringBuffer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스트링과</a:t>
            </a:r>
            <a:r>
              <a:rPr lang="ko-KR" altLang="en-US" dirty="0" smtClean="0"/>
              <a:t> 달리 객체 생성 후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값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append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insert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조작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크기는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길이에 따라 가변적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14480" y="3500438"/>
            <a:ext cx="53778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sb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StringBuffer</a:t>
            </a:r>
            <a:r>
              <a:rPr lang="en-US" altLang="ko-KR" dirty="0" smtClean="0"/>
              <a:t>("java");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7920633" cy="193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4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80343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4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StringBuffer</a:t>
            </a:r>
            <a:r>
              <a:rPr lang="ko-KR" altLang="en-US" smtClean="0"/>
              <a:t>의 메소드 활용 예</a:t>
            </a:r>
            <a:endParaRPr lang="ko-KR" altLang="en-US" dirty="0"/>
          </a:p>
        </p:txBody>
      </p:sp>
      <p:sp>
        <p:nvSpPr>
          <p:cNvPr id="158" name="슬라이드 번호 개체 틀 15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97334"/>
            <a:ext cx="8866698" cy="520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6-5 :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123559"/>
            <a:ext cx="5249744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StringBufferEx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("This");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sb.hashCode</a:t>
            </a:r>
            <a:r>
              <a:rPr lang="en-US" altLang="ko-KR" sz="1400" dirty="0" smtClean="0"/>
              <a:t>());</a:t>
            </a:r>
            <a:endParaRPr lang="ko-KR" altLang="en-US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sb.append</a:t>
            </a:r>
            <a:r>
              <a:rPr lang="en-US" altLang="ko-KR" sz="1400" dirty="0"/>
              <a:t>(" is pencil</a:t>
            </a:r>
            <a:r>
              <a:rPr lang="en-US" altLang="ko-KR" sz="1400" dirty="0" smtClean="0"/>
              <a:t>"); // </a:t>
            </a:r>
            <a:r>
              <a:rPr lang="ko-KR" altLang="en-US" sz="1400" dirty="0" smtClean="0"/>
              <a:t>문자열 덧붙이기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sb.insert</a:t>
            </a:r>
            <a:r>
              <a:rPr lang="en-US" altLang="ko-KR" sz="1400" dirty="0"/>
              <a:t>(7, " my</a:t>
            </a:r>
            <a:r>
              <a:rPr lang="en-US" altLang="ko-KR" sz="1400" dirty="0" smtClean="0"/>
              <a:t>"); // </a:t>
            </a:r>
            <a:r>
              <a:rPr lang="ko-KR" altLang="en-US" sz="1400" dirty="0" smtClean="0"/>
              <a:t>문자열 삽입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sb.replace</a:t>
            </a:r>
            <a:r>
              <a:rPr lang="en-US" altLang="ko-KR" sz="1400" dirty="0"/>
              <a:t>(8, 10, "your</a:t>
            </a:r>
            <a:r>
              <a:rPr lang="en-US" altLang="ko-KR" sz="1400" dirty="0" smtClean="0"/>
              <a:t>"); // </a:t>
            </a:r>
            <a:r>
              <a:rPr lang="ko-KR" altLang="en-US" sz="1400" dirty="0" smtClean="0"/>
              <a:t>문자열 대치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sb.setLength</a:t>
            </a:r>
            <a:r>
              <a:rPr lang="en-US" altLang="ko-KR" sz="1400" dirty="0"/>
              <a:t>(5</a:t>
            </a:r>
            <a:r>
              <a:rPr lang="en-US" altLang="ko-KR" sz="1400" dirty="0" smtClean="0"/>
              <a:t>); // </a:t>
            </a:r>
            <a:r>
              <a:rPr lang="ko-KR" altLang="en-US" sz="1400" dirty="0" err="1" smtClean="0"/>
              <a:t>스트링</a:t>
            </a:r>
            <a:r>
              <a:rPr lang="ko-KR" altLang="en-US" sz="1400" dirty="0" smtClean="0"/>
              <a:t> 버퍼 내 문자열 길이 설정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sb.hashCode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340768"/>
            <a:ext cx="766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StringBuffer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문자열을 조작하는 예를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보이자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코드의 실행 결과는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074" y="4920147"/>
            <a:ext cx="212956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14576877</a:t>
            </a:r>
          </a:p>
          <a:p>
            <a:r>
              <a:rPr lang="en-US" altLang="ko-KR" sz="1400" dirty="0"/>
              <a:t>This is pencil</a:t>
            </a:r>
          </a:p>
          <a:p>
            <a:r>
              <a:rPr lang="en-US" altLang="ko-KR" sz="1400" dirty="0"/>
              <a:t>This is my pencil</a:t>
            </a:r>
          </a:p>
          <a:p>
            <a:r>
              <a:rPr lang="en-US" altLang="ko-KR" sz="1400" dirty="0"/>
              <a:t>This is your pencil</a:t>
            </a:r>
          </a:p>
          <a:p>
            <a:r>
              <a:rPr lang="en-US" altLang="ko-KR" sz="1400" dirty="0"/>
              <a:t>This</a:t>
            </a:r>
          </a:p>
          <a:p>
            <a:r>
              <a:rPr lang="en-US" altLang="ko-KR" sz="1400" dirty="0"/>
              <a:t>14576877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StringTokenizer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java.util.StringTokenizer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구분 문자를 기준으로 문자열 분리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문자열을 구분할 때 사용되는 문자를 구분 문자</a:t>
            </a:r>
            <a:r>
              <a:rPr lang="en-US" altLang="ko-KR" dirty="0" smtClean="0"/>
              <a:t>(delimiter)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smtClean="0"/>
              <a:t>위의 예에서 </a:t>
            </a:r>
            <a:r>
              <a:rPr lang="en-US" altLang="ko-KR" dirty="0" smtClean="0"/>
              <a:t>‘&amp;’</a:t>
            </a:r>
            <a:r>
              <a:rPr lang="ko-KR" altLang="en-US" dirty="0" smtClean="0"/>
              <a:t>가 구분 문</a:t>
            </a:r>
            <a:r>
              <a:rPr lang="ko-KR" altLang="en-US" dirty="0"/>
              <a:t>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토큰</a:t>
            </a:r>
            <a:r>
              <a:rPr lang="en-US" altLang="ko-KR" dirty="0" smtClean="0"/>
              <a:t>(token)</a:t>
            </a:r>
          </a:p>
          <a:p>
            <a:pPr lvl="2"/>
            <a:r>
              <a:rPr lang="ko-KR" altLang="en-US" dirty="0" smtClean="0"/>
              <a:t>구분 문자로 분리된 문자</a:t>
            </a:r>
            <a:r>
              <a:rPr lang="ko-KR" altLang="en-US" dirty="0"/>
              <a:t>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split()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동일한 구현 가능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708920"/>
            <a:ext cx="468052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query = "name=</a:t>
            </a:r>
            <a:r>
              <a:rPr lang="en-US" altLang="ko-KR" sz="1400" dirty="0" err="1"/>
              <a:t>kitae</a:t>
            </a:r>
            <a:r>
              <a:rPr lang="en-US" altLang="ko-KR" sz="1400" dirty="0" err="1">
                <a:solidFill>
                  <a:srgbClr val="FF0000"/>
                </a:solidFill>
              </a:rPr>
              <a:t>&amp;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=</a:t>
            </a:r>
            <a:r>
              <a:rPr lang="en-US" altLang="ko-KR" sz="1400" dirty="0" err="1"/>
              <a:t>seoul</a:t>
            </a:r>
            <a:r>
              <a:rPr lang="en-US" altLang="ko-KR" sz="1400" dirty="0" err="1">
                <a:solidFill>
                  <a:srgbClr val="FF0000"/>
                </a:solidFill>
              </a:rPr>
              <a:t>&amp;</a:t>
            </a:r>
            <a:r>
              <a:rPr lang="en-US" altLang="ko-KR" sz="1400" dirty="0" err="1"/>
              <a:t>age</a:t>
            </a:r>
            <a:r>
              <a:rPr lang="en-US" altLang="ko-KR" sz="1400" dirty="0"/>
              <a:t>=21";</a:t>
            </a:r>
          </a:p>
          <a:p>
            <a:r>
              <a:rPr lang="en-US" altLang="ko-KR" sz="1400" dirty="0" err="1"/>
              <a:t>StringTokenizer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StringTokenizer</a:t>
            </a:r>
            <a:r>
              <a:rPr lang="en-US" altLang="ko-KR" sz="1400" dirty="0"/>
              <a:t>(query, "</a:t>
            </a:r>
            <a:r>
              <a:rPr lang="en-US" altLang="ko-KR" sz="1400" dirty="0">
                <a:solidFill>
                  <a:srgbClr val="FF0000"/>
                </a:solidFill>
              </a:rPr>
              <a:t>&amp;</a:t>
            </a:r>
            <a:r>
              <a:rPr lang="en-US" altLang="ko-KR" sz="1400" dirty="0"/>
              <a:t>");</a:t>
            </a:r>
            <a:endParaRPr lang="en-US" altLang="ko-KR" sz="14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598693" cy="2390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82314"/>
            <a:ext cx="7598693" cy="153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7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패키지 </a:t>
            </a:r>
            <a:r>
              <a:rPr lang="en-US" altLang="ko-KR" dirty="0" smtClean="0"/>
              <a:t>(package)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관련된 클래스와 인터페이스의 컴파일 된 클래스 파일들을 하나의 디렉터리에 묶어 놓은 것</a:t>
            </a:r>
            <a:endParaRPr lang="en-US" altLang="ko-KR" dirty="0" smtClean="0"/>
          </a:p>
          <a:p>
            <a:r>
              <a:rPr lang="ko-KR" altLang="en-US" dirty="0" smtClean="0"/>
              <a:t>하나의 응용프로그램은 여러 개의 패키지로 작성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패키지로 만들고 모든 클래스 파일을 넣어 둘 수도 있음</a:t>
            </a:r>
            <a:endParaRPr lang="en-US" altLang="ko-KR" dirty="0" smtClean="0"/>
          </a:p>
          <a:p>
            <a:r>
              <a:rPr lang="ko-KR" altLang="en-US" dirty="0"/>
              <a:t>패키지는 </a:t>
            </a:r>
            <a:r>
              <a:rPr lang="en-US" altLang="ko-KR" dirty="0"/>
              <a:t>jar </a:t>
            </a:r>
            <a:r>
              <a:rPr lang="ko-KR" altLang="en-US" dirty="0"/>
              <a:t>파일로 </a:t>
            </a:r>
            <a:r>
              <a:rPr lang="ko-KR" altLang="en-US" dirty="0" smtClean="0"/>
              <a:t>압축할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JDK</a:t>
            </a:r>
            <a:r>
              <a:rPr lang="ko-KR" altLang="en-US" dirty="0"/>
              <a:t>에서 제공하는 </a:t>
            </a:r>
            <a:r>
              <a:rPr lang="ko-KR" altLang="en-US" dirty="0" smtClean="0"/>
              <a:t>표준 패키지는 </a:t>
            </a:r>
            <a:r>
              <a:rPr lang="en-US" altLang="ko-KR" dirty="0"/>
              <a:t>rt.jar</a:t>
            </a:r>
            <a:r>
              <a:rPr lang="ko-KR" altLang="en-US" dirty="0" smtClean="0"/>
              <a:t>에 압축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StringTokenizer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생성과 문자열 분리 </a:t>
            </a:r>
            <a:endParaRPr lang="ko-KR" altLang="en-US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32732"/>
            <a:ext cx="4032448" cy="53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60724"/>
            <a:ext cx="47434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" y="3714713"/>
            <a:ext cx="4106788" cy="31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46" y="3463256"/>
            <a:ext cx="4658147" cy="336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6-6 : </a:t>
            </a:r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143116"/>
            <a:ext cx="679896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java.util.StringTokenizer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StringTokenizerEx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StringTokenizer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StringTokenizer</a:t>
            </a:r>
            <a:r>
              <a:rPr lang="en-US" altLang="ko-KR" sz="1400" dirty="0"/>
              <a:t>("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/</a:t>
            </a:r>
            <a:r>
              <a:rPr lang="ko-KR" altLang="en-US" sz="1400" dirty="0"/>
              <a:t>장화</a:t>
            </a:r>
            <a:r>
              <a:rPr lang="en-US" altLang="ko-KR" sz="1400" dirty="0"/>
              <a:t>/</a:t>
            </a:r>
            <a:r>
              <a:rPr lang="ko-KR" altLang="en-US" sz="1400" dirty="0" err="1"/>
              <a:t>홍련</a:t>
            </a:r>
            <a:r>
              <a:rPr lang="en-US" altLang="ko-KR" sz="1400" dirty="0"/>
              <a:t>/</a:t>
            </a:r>
            <a:r>
              <a:rPr lang="ko-KR" altLang="en-US" sz="1400" dirty="0"/>
              <a:t>콩쥐</a:t>
            </a:r>
            <a:r>
              <a:rPr lang="en-US" altLang="ko-KR" sz="1400" dirty="0"/>
              <a:t>/</a:t>
            </a:r>
            <a:r>
              <a:rPr lang="ko-KR" altLang="en-US" sz="1400" dirty="0"/>
              <a:t>팥쥐</a:t>
            </a:r>
            <a:r>
              <a:rPr lang="en-US" altLang="ko-KR" sz="1400" dirty="0"/>
              <a:t>", "/");</a:t>
            </a:r>
          </a:p>
          <a:p>
            <a:pPr defTabSz="180000"/>
            <a:r>
              <a:rPr lang="en-US" altLang="ko-KR" sz="1400" dirty="0"/>
              <a:t>		while (</a:t>
            </a:r>
            <a:r>
              <a:rPr lang="en-US" altLang="ko-KR" sz="1400" dirty="0" err="1"/>
              <a:t>st.hasMoreTokens</a:t>
            </a:r>
            <a:r>
              <a:rPr lang="en-US" altLang="ko-KR" sz="1400" dirty="0"/>
              <a:t>())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st.nextToken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1285860"/>
            <a:ext cx="712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“홍길동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장화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홍련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콩쥐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팥쥐”문자열을‘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’를 구분 문자로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하여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토큰을 분리하여 각 토큰을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0608" y="3004890"/>
            <a:ext cx="886326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홍길동</a:t>
            </a:r>
          </a:p>
          <a:p>
            <a:r>
              <a:rPr lang="ko-KR" altLang="en-US" sz="1400" dirty="0"/>
              <a:t>장화</a:t>
            </a:r>
          </a:p>
          <a:p>
            <a:r>
              <a:rPr lang="ko-KR" altLang="en-US" sz="1400" dirty="0" err="1"/>
              <a:t>홍련</a:t>
            </a:r>
            <a:endParaRPr lang="ko-KR" altLang="en-US" sz="1400" dirty="0"/>
          </a:p>
          <a:p>
            <a:r>
              <a:rPr lang="ko-KR" altLang="en-US" sz="1400" dirty="0"/>
              <a:t>콩쥐</a:t>
            </a:r>
          </a:p>
          <a:p>
            <a:r>
              <a:rPr lang="ko-KR" altLang="en-US" sz="1400" dirty="0"/>
              <a:t>팥쥐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1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79044"/>
          </a:xfrm>
        </p:spPr>
        <p:txBody>
          <a:bodyPr>
            <a:normAutofit fontScale="92500" lnSpcReduction="2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dirty="0"/>
              <a:t>기본적인 산술 연산을 수행하는 </a:t>
            </a:r>
            <a:r>
              <a:rPr lang="ko-KR" altLang="en-US" dirty="0" err="1"/>
              <a:t>메소드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en-US" altLang="ko-KR" dirty="0" err="1" smtClean="0"/>
              <a:t>java.lang.Math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이름으로 바로 호출 가능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33172"/>
              </p:ext>
            </p:extLst>
          </p:nvPr>
        </p:nvGraphicFramePr>
        <p:xfrm>
          <a:off x="3275856" y="3933056"/>
          <a:ext cx="285750" cy="36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수식" r:id="rId3" imgW="164957" imgH="203024" progId="Equation.3">
                  <p:embed/>
                </p:oleObj>
              </mc:Choice>
              <mc:Fallback>
                <p:oleObj name="수식" r:id="rId3" imgW="164957" imgH="203024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933056"/>
                        <a:ext cx="285750" cy="36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114860" cy="409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9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double random()</a:t>
            </a:r>
          </a:p>
          <a:p>
            <a:pPr lvl="2"/>
            <a:r>
              <a:rPr lang="en-US" altLang="ko-KR" dirty="0" smtClean="0"/>
              <a:t>0.0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1.0 </a:t>
            </a:r>
            <a:r>
              <a:rPr lang="ko-KR" altLang="en-US" dirty="0" smtClean="0"/>
              <a:t>미만의 임의의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값을 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사이의 정수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시키는 샘플 코</a:t>
            </a:r>
            <a:r>
              <a:rPr lang="ko-KR" altLang="en-US" dirty="0"/>
              <a:t>드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위의 코드에서 </a:t>
            </a:r>
            <a:r>
              <a:rPr lang="en-US" altLang="ko-KR" dirty="0" smtClean="0"/>
              <a:t>round()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Math. round(55.3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55.0</a:t>
            </a:r>
            <a:r>
              <a:rPr lang="ko-KR" altLang="en-US" dirty="0"/>
              <a:t>을 </a:t>
            </a:r>
            <a:r>
              <a:rPr lang="ko-KR" altLang="en-US" dirty="0" err="1"/>
              <a:t>리턴하며</a:t>
            </a:r>
            <a:r>
              <a:rPr lang="en-US" altLang="ko-KR" dirty="0"/>
              <a:t>, Math</a:t>
            </a:r>
            <a:r>
              <a:rPr lang="en-US" altLang="ko-KR" dirty="0" smtClean="0"/>
              <a:t>. round(55.9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56.0</a:t>
            </a:r>
            <a:r>
              <a:rPr lang="ko-KR" altLang="en-US" dirty="0" smtClean="0"/>
              <a:t>을 리턴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java.util.Random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이용하면 좀 더 다양한 형태로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 가능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클래스를 활용한 </a:t>
            </a:r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2924944"/>
            <a:ext cx="698477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x=0; x&lt;10; x++) {</a:t>
            </a:r>
          </a:p>
          <a:p>
            <a:pPr defTabSz="180000"/>
            <a:r>
              <a:rPr lang="en-US" altLang="ko-KR" sz="1400" dirty="0" smtClean="0"/>
              <a:t>	double </a:t>
            </a:r>
            <a:r>
              <a:rPr lang="en-US" altLang="ko-KR" sz="1400" dirty="0"/>
              <a:t>d = </a:t>
            </a:r>
            <a:r>
              <a:rPr lang="en-US" altLang="ko-KR" sz="1400" b="1" dirty="0" err="1"/>
              <a:t>Math.random</a:t>
            </a:r>
            <a:r>
              <a:rPr lang="en-US" altLang="ko-KR" sz="1400" b="1" dirty="0"/>
              <a:t>()</a:t>
            </a:r>
            <a:r>
              <a:rPr lang="en-US" altLang="ko-KR" sz="1400" dirty="0"/>
              <a:t>*100; // [0.0 ~ 99.9999] </a:t>
            </a:r>
            <a:r>
              <a:rPr lang="ko-KR" altLang="en-US" sz="1400" dirty="0"/>
              <a:t>실수 발생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 =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)(</a:t>
            </a:r>
            <a:r>
              <a:rPr lang="en-US" altLang="ko-KR" sz="1400" dirty="0" err="1" smtClean="0"/>
              <a:t>Math.round</a:t>
            </a:r>
            <a:r>
              <a:rPr lang="en-US" altLang="ko-KR" sz="1400" dirty="0" smtClean="0"/>
              <a:t>(d</a:t>
            </a:r>
            <a:r>
              <a:rPr lang="en-US" altLang="ko-KR" sz="1400" dirty="0"/>
              <a:t>)); </a:t>
            </a:r>
            <a:r>
              <a:rPr lang="en-US" altLang="ko-KR" sz="1400" dirty="0" smtClean="0"/>
              <a:t>// d</a:t>
            </a:r>
            <a:r>
              <a:rPr lang="ko-KR" altLang="en-US" sz="1400" dirty="0" smtClean="0"/>
              <a:t>를 반올림하고 정수로 변환</a:t>
            </a:r>
            <a:r>
              <a:rPr lang="en-US" altLang="ko-KR" sz="1400" dirty="0" smtClean="0"/>
              <a:t>. [0~100] </a:t>
            </a:r>
            <a:r>
              <a:rPr lang="ko-KR" altLang="en-US" sz="1400" dirty="0" smtClean="0"/>
              <a:t>사이의 정수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(n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6-7 : </a:t>
            </a:r>
            <a:r>
              <a:rPr lang="en-US" altLang="ko-KR" dirty="0"/>
              <a:t>Math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785926"/>
            <a:ext cx="572644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MathEx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double a = -2.78987434;</a:t>
            </a:r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절대값 구하기</a:t>
            </a:r>
          </a:p>
          <a:p>
            <a:pPr defTabSz="180000"/>
            <a:r>
              <a:rPr lang="ko-KR" altLang="en-US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(Math.abs(a)); 		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Math.ceil</a:t>
            </a:r>
            <a:r>
              <a:rPr lang="en-US" altLang="ko-KR" sz="1400" dirty="0" smtClean="0"/>
              <a:t>(a)); // ceil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Math.floor</a:t>
            </a:r>
            <a:r>
              <a:rPr lang="en-US" altLang="ko-KR" sz="1400" dirty="0"/>
              <a:t>(a</a:t>
            </a:r>
            <a:r>
              <a:rPr lang="en-US" altLang="ko-KR" sz="1400" dirty="0" smtClean="0"/>
              <a:t>)); // floor</a:t>
            </a:r>
            <a:endParaRPr lang="en-US" altLang="ko-KR" sz="1400" dirty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Math.sqrt</a:t>
            </a:r>
            <a:r>
              <a:rPr lang="en-US" altLang="ko-KR" sz="1400" dirty="0"/>
              <a:t>(9.0</a:t>
            </a:r>
            <a:r>
              <a:rPr lang="en-US" altLang="ko-KR" sz="1400" dirty="0" smtClean="0"/>
              <a:t>)); // </a:t>
            </a:r>
            <a:r>
              <a:rPr lang="ko-KR" altLang="en-US" sz="1400" dirty="0" smtClean="0"/>
              <a:t>제곱근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(Math.exp(1.5</a:t>
            </a:r>
            <a:r>
              <a:rPr lang="en-US" altLang="ko-KR" sz="1400" dirty="0" smtClean="0"/>
              <a:t>)); // exp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Math.rint</a:t>
            </a:r>
            <a:r>
              <a:rPr lang="en-US" altLang="ko-KR" sz="1400" dirty="0"/>
              <a:t>(3.141592</a:t>
            </a:r>
            <a:r>
              <a:rPr lang="en-US" altLang="ko-KR" sz="1400" dirty="0" smtClean="0"/>
              <a:t>)); // </a:t>
            </a:r>
            <a:r>
              <a:rPr lang="en-US" altLang="ko-KR" sz="1400" dirty="0" err="1" smtClean="0"/>
              <a:t>rint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smtClean="0"/>
              <a:t>// [1,45] </a:t>
            </a:r>
            <a:r>
              <a:rPr lang="ko-KR" altLang="en-US" sz="1400" dirty="0" smtClean="0"/>
              <a:t>사이의 </a:t>
            </a:r>
            <a:r>
              <a:rPr lang="ko-KR" altLang="en-US" sz="1400" dirty="0" err="1" smtClean="0"/>
              <a:t>난수</a:t>
            </a:r>
            <a:r>
              <a:rPr lang="ko-KR" altLang="en-US" sz="1400" dirty="0" smtClean="0"/>
              <a:t> 발생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이번주</a:t>
            </a:r>
            <a:r>
              <a:rPr lang="ko-KR" altLang="en-US" sz="1400" dirty="0"/>
              <a:t> 행운의 번호는</a:t>
            </a:r>
            <a:r>
              <a:rPr lang="en-US" altLang="ko-KR" sz="1400" dirty="0" smtClean="0"/>
              <a:t>");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i=0; i&lt;5; i++)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Math.round</a:t>
            </a:r>
            <a:r>
              <a:rPr lang="en-US" altLang="ko-KR" sz="1400" dirty="0"/>
              <a:t>(1 + </a:t>
            </a:r>
            <a:r>
              <a:rPr lang="en-US" altLang="ko-KR" sz="1400" dirty="0" err="1"/>
              <a:t>Math.random</a:t>
            </a:r>
            <a:r>
              <a:rPr lang="en-US" altLang="ko-KR" sz="1400" dirty="0"/>
              <a:t>() * </a:t>
            </a:r>
            <a:r>
              <a:rPr lang="en-US" altLang="ko-KR" sz="1400" dirty="0" smtClean="0"/>
              <a:t>44) </a:t>
            </a:r>
            <a:r>
              <a:rPr lang="en-US" altLang="ko-KR" sz="1400" dirty="0"/>
              <a:t>+ " 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340768"/>
            <a:ext cx="512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Math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다양한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활용 예를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4371249"/>
            <a:ext cx="2800767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2.78987434</a:t>
            </a:r>
          </a:p>
          <a:p>
            <a:r>
              <a:rPr lang="en-US" altLang="ko-KR" sz="1200" dirty="0"/>
              <a:t>-2.0</a:t>
            </a:r>
          </a:p>
          <a:p>
            <a:r>
              <a:rPr lang="en-US" altLang="ko-KR" sz="1200" dirty="0"/>
              <a:t>-3.0</a:t>
            </a:r>
          </a:p>
          <a:p>
            <a:r>
              <a:rPr lang="en-US" altLang="ko-KR" sz="1200" dirty="0"/>
              <a:t>3.0</a:t>
            </a:r>
          </a:p>
          <a:p>
            <a:r>
              <a:rPr lang="en-US" altLang="ko-KR" sz="1200" dirty="0"/>
              <a:t>4.4816890703380645</a:t>
            </a:r>
          </a:p>
          <a:p>
            <a:r>
              <a:rPr lang="en-US" altLang="ko-KR" sz="1200" dirty="0"/>
              <a:t>3.0</a:t>
            </a:r>
          </a:p>
          <a:p>
            <a:r>
              <a:rPr lang="ko-KR" altLang="en-US" sz="1200" dirty="0" err="1"/>
              <a:t>이번주</a:t>
            </a:r>
            <a:r>
              <a:rPr lang="ko-KR" altLang="en-US" sz="1200" dirty="0"/>
              <a:t> 행운의 번호는 </a:t>
            </a:r>
            <a:r>
              <a:rPr lang="en-US" altLang="ko-KR" sz="1200" dirty="0"/>
              <a:t>35 42 18 31 33</a:t>
            </a:r>
            <a:endParaRPr lang="ko-KR" altLang="en-US" sz="12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클래스의 특징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시간과 날짜 정보 관리</a:t>
            </a:r>
            <a:endParaRPr lang="en-US" altLang="ko-KR" dirty="0" smtClean="0"/>
          </a:p>
          <a:p>
            <a:pPr lvl="2"/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요일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 err="1"/>
              <a:t>밀리초</a:t>
            </a:r>
            <a:r>
              <a:rPr lang="en-US" altLang="ko-KR" dirty="0"/>
              <a:t>, </a:t>
            </a:r>
            <a:r>
              <a:rPr lang="ko-KR" altLang="en-US" dirty="0"/>
              <a:t>오전 오후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Calendar </a:t>
            </a:r>
            <a:r>
              <a:rPr lang="ko-KR" altLang="en-US" dirty="0" smtClean="0"/>
              <a:t>클래스의 각 시간 요소를 설정하기나 알아내기 위한 필드들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7510738" cy="217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1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객체 생성 및 날짜와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67240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Calendar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r>
              <a:rPr lang="en-US" altLang="ko-KR" dirty="0"/>
              <a:t>Calendar now = </a:t>
            </a:r>
            <a:r>
              <a:rPr lang="en-US" altLang="ko-KR" dirty="0" err="1"/>
              <a:t>Calendar.getInstance</a:t>
            </a:r>
            <a:r>
              <a:rPr lang="en-US" altLang="ko-KR" dirty="0"/>
              <a:t>();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r>
              <a:rPr lang="en-US" altLang="ko-KR" dirty="0"/>
              <a:t>now</a:t>
            </a:r>
            <a:r>
              <a:rPr lang="ko-KR" altLang="en-US" dirty="0"/>
              <a:t>객체는 현재 날짜와 시간 정보를 가지고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lvl="2"/>
            <a:r>
              <a:rPr lang="en-US" altLang="ko-KR" dirty="0" smtClean="0"/>
              <a:t>Calendar</a:t>
            </a:r>
            <a:r>
              <a:rPr lang="ko-KR" altLang="en-US" dirty="0" smtClean="0"/>
              <a:t>는 추상 클래스이므로 </a:t>
            </a:r>
            <a:r>
              <a:rPr lang="en-US" altLang="ko-KR" dirty="0" smtClean="0"/>
              <a:t>new Calendar() </a:t>
            </a:r>
            <a:r>
              <a:rPr lang="ko-KR" altLang="en-US" dirty="0" smtClean="0"/>
              <a:t>하지 않음</a:t>
            </a:r>
            <a:endParaRPr lang="en-US" altLang="ko-KR" dirty="0" smtClean="0"/>
          </a:p>
          <a:p>
            <a:r>
              <a:rPr lang="ko-KR" altLang="en-US" dirty="0" smtClean="0"/>
              <a:t>현재 날짜와 시간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날짜와 시간 설정하기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관리할 날짜와 시간을 </a:t>
            </a:r>
            <a:r>
              <a:rPr lang="en-US" altLang="ko-KR" dirty="0" smtClean="0"/>
              <a:t>Calendar</a:t>
            </a:r>
            <a:r>
              <a:rPr lang="ko-KR" altLang="en-US" dirty="0" smtClean="0"/>
              <a:t>객체를 이용하여 저장</a:t>
            </a:r>
            <a:endParaRPr lang="en-US" altLang="ko-KR" dirty="0" smtClean="0"/>
          </a:p>
          <a:p>
            <a:pPr lvl="2"/>
            <a:r>
              <a:rPr lang="en-US" altLang="ko-KR" dirty="0"/>
              <a:t>Calendar </a:t>
            </a:r>
            <a:r>
              <a:rPr lang="ko-KR" altLang="en-US" dirty="0"/>
              <a:t>객체에 날짜와 시간을 설정한다고 해서 컴퓨터의 날짜와 시간을 </a:t>
            </a:r>
            <a:r>
              <a:rPr lang="ko-KR" altLang="en-US" dirty="0" smtClean="0"/>
              <a:t>바꾸는 것은 아님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컴퓨터의 </a:t>
            </a:r>
            <a:r>
              <a:rPr lang="ko-KR" altLang="en-US" dirty="0"/>
              <a:t>시간과 날짜를 바꾸는 다른 방법 </a:t>
            </a:r>
            <a:r>
              <a:rPr lang="ko-KR" altLang="en-US" dirty="0" smtClean="0"/>
              <a:t>이용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852936"/>
            <a:ext cx="48622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year = </a:t>
            </a:r>
            <a:r>
              <a:rPr lang="en-US" altLang="ko-KR" sz="1400" dirty="0" err="1"/>
              <a:t>now.get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Calendar.YEAR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현재 년도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month = </a:t>
            </a:r>
            <a:r>
              <a:rPr lang="en-US" altLang="ko-KR" sz="1400" dirty="0" err="1"/>
              <a:t>now.get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Calendar.MONTH</a:t>
            </a:r>
            <a:r>
              <a:rPr lang="en-US" altLang="ko-KR" sz="1400" dirty="0"/>
              <a:t>) + 1; // </a:t>
            </a:r>
            <a:r>
              <a:rPr lang="ko-KR" altLang="en-US" sz="1400" dirty="0"/>
              <a:t>현재 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4146" y="4869160"/>
            <a:ext cx="63722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// </a:t>
            </a:r>
            <a:r>
              <a:rPr lang="ko-KR" altLang="en-US" sz="1400" dirty="0" smtClean="0"/>
              <a:t>이성 친구와 처음으로 데이트한 날짜와 시간 저장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Calendar </a:t>
            </a:r>
            <a:r>
              <a:rPr lang="en-US" altLang="ko-KR" sz="1400" dirty="0" err="1"/>
              <a:t>firstDate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Calendar.getInstance</a:t>
            </a:r>
            <a:r>
              <a:rPr lang="en-US" altLang="ko-KR" sz="1400" dirty="0" smtClean="0"/>
              <a:t>();</a:t>
            </a:r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dirty="0" err="1"/>
              <a:t>firstDate.clear</a:t>
            </a:r>
            <a:r>
              <a:rPr lang="en-US" altLang="ko-KR" sz="1400" dirty="0"/>
              <a:t>(); // </a:t>
            </a:r>
            <a:r>
              <a:rPr lang="ko-KR" altLang="en-US" sz="1400" dirty="0"/>
              <a:t>현재 날짜와 시간 정보를 모두 지운다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firstDate.set</a:t>
            </a:r>
            <a:r>
              <a:rPr lang="en-US" altLang="ko-KR" sz="1400" dirty="0"/>
              <a:t>(2012, 11, 25); // 2012</a:t>
            </a:r>
            <a:r>
              <a:rPr lang="ko-KR" altLang="en-US" sz="1400" dirty="0"/>
              <a:t>년 </a:t>
            </a:r>
            <a:r>
              <a:rPr lang="en-US" altLang="ko-KR" sz="1400" dirty="0"/>
              <a:t>12</a:t>
            </a:r>
            <a:r>
              <a:rPr lang="ko-KR" altLang="en-US" sz="1400" dirty="0"/>
              <a:t>월 </a:t>
            </a:r>
            <a:r>
              <a:rPr lang="en-US" altLang="ko-KR" sz="1400" dirty="0"/>
              <a:t>25</a:t>
            </a:r>
            <a:r>
              <a:rPr lang="ko-KR" altLang="en-US" sz="1400" dirty="0"/>
              <a:t>일</a:t>
            </a:r>
            <a:r>
              <a:rPr lang="en-US" altLang="ko-KR" sz="1400" dirty="0"/>
              <a:t>. 12</a:t>
            </a:r>
            <a:r>
              <a:rPr lang="ko-KR" altLang="en-US" sz="1400" dirty="0"/>
              <a:t>월은 </a:t>
            </a:r>
            <a:r>
              <a:rPr lang="en-US" altLang="ko-KR" sz="1400" dirty="0"/>
              <a:t>11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firstDate.set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Calendar.HOUR_OF_DAY</a:t>
            </a:r>
            <a:r>
              <a:rPr lang="en-US" altLang="ko-KR" sz="1400" dirty="0"/>
              <a:t>, 20); // </a:t>
            </a:r>
            <a:r>
              <a:rPr lang="ko-KR" altLang="en-US" sz="1400" dirty="0"/>
              <a:t>저녁 </a:t>
            </a:r>
            <a:r>
              <a:rPr lang="en-US" altLang="ko-KR" sz="1400" dirty="0"/>
              <a:t>8</a:t>
            </a:r>
            <a:r>
              <a:rPr lang="ko-KR" altLang="en-US" sz="1400" dirty="0"/>
              <a:t>시로 설정</a:t>
            </a:r>
          </a:p>
          <a:p>
            <a:pPr fontAlgn="base" latinLnBrk="0"/>
            <a:r>
              <a:rPr lang="en-US" altLang="ko-KR" sz="1400" dirty="0" err="1"/>
              <a:t>firstDate.set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Calendar.MINUTE</a:t>
            </a:r>
            <a:r>
              <a:rPr lang="en-US" altLang="ko-KR" sz="1400" dirty="0"/>
              <a:t>, 30); // 30</a:t>
            </a:r>
            <a:r>
              <a:rPr lang="ko-KR" altLang="en-US" sz="1400" dirty="0"/>
              <a:t>분으로 설정</a:t>
            </a:r>
          </a:p>
        </p:txBody>
      </p:sp>
    </p:spTree>
    <p:extLst>
      <p:ext uri="{BB962C8B-B14F-4D97-AF65-F5344CB8AC3E}">
        <p14:creationId xmlns:p14="http://schemas.microsoft.com/office/powerpoint/2010/main" val="18831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6-7 Calendar</a:t>
            </a:r>
            <a:r>
              <a:rPr lang="ko-KR" altLang="en-US" dirty="0" smtClean="0"/>
              <a:t>를 이용하여 현재 날짜와 시간 출력 및 설정하기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2191" y="1412776"/>
            <a:ext cx="4661073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java.util.Calendar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public class </a:t>
            </a:r>
            <a:r>
              <a:rPr lang="en-US" altLang="ko-KR" sz="1000" dirty="0" err="1"/>
              <a:t>CalendarEx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static void </a:t>
            </a:r>
            <a:r>
              <a:rPr lang="en-US" altLang="ko-KR" sz="1000" b="1" dirty="0" err="1"/>
              <a:t>printCalendar</a:t>
            </a:r>
            <a:r>
              <a:rPr lang="en-US" altLang="ko-KR" sz="1000" b="1" dirty="0"/>
              <a:t>(String </a:t>
            </a:r>
            <a:r>
              <a:rPr lang="en-US" altLang="ko-KR" sz="1000" b="1" dirty="0" err="1"/>
              <a:t>msg</a:t>
            </a:r>
            <a:r>
              <a:rPr lang="en-US" altLang="ko-KR" sz="1000" b="1" dirty="0"/>
              <a:t>, Calendar </a:t>
            </a:r>
            <a:r>
              <a:rPr lang="en-US" altLang="ko-KR" sz="1000" b="1" dirty="0" err="1"/>
              <a:t>cal</a:t>
            </a:r>
            <a:r>
              <a:rPr lang="en-US" altLang="ko-KR" sz="1000" b="1" dirty="0"/>
              <a:t>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year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Calendar.YEAR</a:t>
            </a:r>
            <a:r>
              <a:rPr lang="en-US" altLang="ko-KR" sz="1000" dirty="0" smtClean="0"/>
              <a:t>);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// </a:t>
            </a:r>
            <a:r>
              <a:rPr lang="en-US" altLang="ko-KR" sz="1000" dirty="0"/>
              <a:t>get()</a:t>
            </a:r>
            <a:r>
              <a:rPr lang="ko-KR" altLang="en-US" sz="1000" dirty="0"/>
              <a:t>은 </a:t>
            </a:r>
            <a:r>
              <a:rPr lang="en-US" altLang="ko-KR" sz="1000" dirty="0"/>
              <a:t>0~30</a:t>
            </a:r>
            <a:r>
              <a:rPr lang="ko-KR" altLang="en-US" sz="1000" dirty="0"/>
              <a:t>까지의 정수 리턴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month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Calendar.MONTH</a:t>
            </a:r>
            <a:r>
              <a:rPr lang="en-US" altLang="ko-KR" sz="1000" dirty="0"/>
              <a:t>) + 1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 smtClean="0"/>
              <a:t> </a:t>
            </a:r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day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Calendar.DAY_OF_MONTH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dayOfWeek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Calendar.DAY_OF_WEEK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hour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Calendar.HOUR</a:t>
            </a:r>
            <a:r>
              <a:rPr lang="en-US" altLang="ko-KR" sz="1000" dirty="0"/>
              <a:t>);	    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hourOfDay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Calendar.HOUR_OF_DAY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ampm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Calendar.AM_PM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minute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Calendar.MINUTE</a:t>
            </a:r>
            <a:r>
              <a:rPr lang="en-US" altLang="ko-KR" sz="1000" dirty="0"/>
              <a:t>);	    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second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Calendar.SECOND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millisecond = </a:t>
            </a:r>
            <a:r>
              <a:rPr lang="en-US" altLang="ko-KR" sz="1000" dirty="0" err="1"/>
              <a:t>cal.get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Calendar.MILLISECOND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    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+ year + "/" + month + "/" + day + "/");</a:t>
            </a:r>
          </a:p>
          <a:p>
            <a:pPr defTabSz="180000"/>
            <a:r>
              <a:rPr lang="en-US" altLang="ko-KR" sz="1000" dirty="0"/>
              <a:t>	    switch(</a:t>
            </a:r>
            <a:r>
              <a:rPr lang="en-US" altLang="ko-KR" sz="1000" dirty="0" err="1"/>
              <a:t>dayOfWeek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Calendar.SUNDAY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일요일</a:t>
            </a:r>
            <a:r>
              <a:rPr lang="en-US" altLang="ko-KR" sz="1000" dirty="0"/>
              <a:t>"); break;	    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Calendar.MONDAY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월요일</a:t>
            </a:r>
            <a:r>
              <a:rPr lang="en-US" altLang="ko-KR" sz="1000" dirty="0"/>
              <a:t>"); break; 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Calendar.TUESDAY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화요일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Calendar.WEDNESDAY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수요일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Calendar.THURSDAY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목요일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Calendar.FRIDAY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금요일</a:t>
            </a:r>
            <a:r>
              <a:rPr lang="en-US" altLang="ko-KR" sz="1000" dirty="0"/>
              <a:t>"); break;</a:t>
            </a:r>
          </a:p>
          <a:p>
            <a:pPr defTabSz="180000"/>
            <a:r>
              <a:rPr lang="en-US" altLang="ko-KR" sz="1000" dirty="0"/>
              <a:t>		    case </a:t>
            </a:r>
            <a:r>
              <a:rPr lang="en-US" altLang="ko-KR" sz="1000" dirty="0" err="1"/>
              <a:t>Calendar.SATURDAY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토요일</a:t>
            </a:r>
            <a:r>
              <a:rPr lang="en-US" altLang="ko-KR" sz="1000" dirty="0"/>
              <a:t>"); break;	    </a:t>
            </a:r>
          </a:p>
          <a:p>
            <a:pPr defTabSz="180000"/>
            <a:r>
              <a:rPr lang="en-US" altLang="ko-KR" sz="1000" dirty="0"/>
              <a:t>	    }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("(" + </a:t>
            </a:r>
            <a:r>
              <a:rPr lang="en-US" altLang="ko-KR" sz="1000" dirty="0" err="1"/>
              <a:t>hourOfDay</a:t>
            </a:r>
            <a:r>
              <a:rPr lang="en-US" altLang="ko-KR" sz="1000" dirty="0"/>
              <a:t> + "</a:t>
            </a:r>
            <a:r>
              <a:rPr lang="ko-KR" altLang="en-US" sz="1000" dirty="0"/>
              <a:t>시</a:t>
            </a:r>
            <a:r>
              <a:rPr lang="en-US" altLang="ko-KR" sz="1000" dirty="0"/>
              <a:t>)");</a:t>
            </a:r>
          </a:p>
          <a:p>
            <a:pPr defTabSz="180000"/>
            <a:r>
              <a:rPr lang="en-US" altLang="ko-KR" sz="1000" dirty="0"/>
              <a:t>	    if(</a:t>
            </a:r>
            <a:r>
              <a:rPr lang="en-US" altLang="ko-KR" sz="1000" dirty="0" err="1"/>
              <a:t>ampm</a:t>
            </a:r>
            <a:r>
              <a:rPr lang="en-US" altLang="ko-KR" sz="1000" dirty="0"/>
              <a:t> == Calendar.AM)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오전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    else 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</a:t>
            </a:r>
            <a:r>
              <a:rPr lang="ko-KR" altLang="en-US" sz="1000" dirty="0"/>
              <a:t>오후</a:t>
            </a:r>
            <a:r>
              <a:rPr lang="en-US" altLang="ko-KR" sz="1000" dirty="0"/>
              <a:t>");	    	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(hour + "</a:t>
            </a:r>
            <a:r>
              <a:rPr lang="ko-KR" altLang="en-US" sz="1000" dirty="0"/>
              <a:t>시 </a:t>
            </a:r>
            <a:r>
              <a:rPr lang="en-US" altLang="ko-KR" sz="1000" dirty="0"/>
              <a:t>" + minute + "</a:t>
            </a:r>
            <a:r>
              <a:rPr lang="ko-KR" altLang="en-US" sz="1000" dirty="0"/>
              <a:t>분 </a:t>
            </a:r>
            <a:r>
              <a:rPr lang="en-US" altLang="ko-KR" sz="1000" dirty="0"/>
              <a:t>" + second + "</a:t>
            </a:r>
            <a:r>
              <a:rPr lang="ko-KR" altLang="en-US" sz="1000" dirty="0"/>
              <a:t>초 </a:t>
            </a:r>
            <a:r>
              <a:rPr lang="en-US" altLang="ko-KR" sz="1000" dirty="0" smtClean="0"/>
              <a:t>“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 </a:t>
            </a:r>
            <a:r>
              <a:rPr lang="en-US" altLang="ko-KR" sz="1000" dirty="0"/>
              <a:t>+ millisecond +"</a:t>
            </a:r>
            <a:r>
              <a:rPr lang="ko-KR" altLang="en-US" sz="1000" dirty="0" err="1"/>
              <a:t>밀리초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720165"/>
            <a:ext cx="4320480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    Calendar now = </a:t>
            </a:r>
            <a:r>
              <a:rPr lang="en-US" altLang="ko-KR" sz="1000" dirty="0" err="1"/>
              <a:t>Calendar.getInstance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printCalendar</a:t>
            </a:r>
            <a:r>
              <a:rPr lang="en-US" altLang="ko-KR" sz="1000" dirty="0"/>
              <a:t>("</a:t>
            </a:r>
            <a:r>
              <a:rPr lang="ko-KR" altLang="en-US" sz="1000" dirty="0"/>
              <a:t>현재 </a:t>
            </a:r>
            <a:r>
              <a:rPr lang="en-US" altLang="ko-KR" sz="1000" dirty="0"/>
              <a:t>", now);</a:t>
            </a:r>
          </a:p>
          <a:p>
            <a:pPr defTabSz="180000"/>
            <a:r>
              <a:rPr lang="en-US" altLang="ko-KR" sz="1000" dirty="0"/>
              <a:t>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    Calendar </a:t>
            </a:r>
            <a:r>
              <a:rPr lang="en-US" altLang="ko-KR" sz="1000" b="1" dirty="0" err="1"/>
              <a:t>firstDate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Calendar.getInstance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firstDate.clear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// </a:t>
            </a:r>
            <a:r>
              <a:rPr lang="en-US" altLang="ko-KR" sz="1000" dirty="0"/>
              <a:t>2012</a:t>
            </a:r>
            <a:r>
              <a:rPr lang="ko-KR" altLang="en-US" sz="1000" dirty="0"/>
              <a:t>년 </a:t>
            </a:r>
            <a:r>
              <a:rPr lang="en-US" altLang="ko-KR" sz="1000" dirty="0"/>
              <a:t>12</a:t>
            </a:r>
            <a:r>
              <a:rPr lang="ko-KR" altLang="en-US" sz="1000" dirty="0"/>
              <a:t>월 </a:t>
            </a:r>
            <a:r>
              <a:rPr lang="en-US" altLang="ko-KR" sz="1000" dirty="0"/>
              <a:t>25</a:t>
            </a:r>
            <a:r>
              <a:rPr lang="ko-KR" altLang="en-US" sz="1000" dirty="0"/>
              <a:t>일</a:t>
            </a:r>
            <a:r>
              <a:rPr lang="en-US" altLang="ko-KR" sz="1000" dirty="0"/>
              <a:t>. 12</a:t>
            </a:r>
            <a:r>
              <a:rPr lang="ko-KR" altLang="en-US" sz="1000" dirty="0"/>
              <a:t>월을 표현하기 위해 </a:t>
            </a:r>
            <a:r>
              <a:rPr lang="en-US" altLang="ko-KR" sz="1000" dirty="0"/>
              <a:t>month</a:t>
            </a:r>
            <a:r>
              <a:rPr lang="ko-KR" altLang="en-US" sz="1000" dirty="0"/>
              <a:t>에 </a:t>
            </a:r>
            <a:r>
              <a:rPr lang="en-US" altLang="ko-KR" sz="1000" dirty="0"/>
              <a:t>11</a:t>
            </a:r>
            <a:r>
              <a:rPr lang="ko-KR" altLang="en-US" sz="1000" dirty="0"/>
              <a:t>로 설정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    </a:t>
            </a:r>
            <a:r>
              <a:rPr lang="en-US" altLang="ko-KR" sz="1000" dirty="0" err="1"/>
              <a:t>firstDate.set</a:t>
            </a:r>
            <a:r>
              <a:rPr lang="en-US" altLang="ko-KR" sz="1000" dirty="0"/>
              <a:t>(2012, 11, 25);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    </a:t>
            </a:r>
            <a:r>
              <a:rPr lang="en-US" altLang="ko-KR" sz="1000" dirty="0" err="1"/>
              <a:t>firstDate.set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Calendar.HOUR_OF_DAY</a:t>
            </a:r>
            <a:r>
              <a:rPr lang="en-US" altLang="ko-KR" sz="1000" dirty="0"/>
              <a:t>, 20); // </a:t>
            </a:r>
            <a:r>
              <a:rPr lang="ko-KR" altLang="en-US" sz="1000" dirty="0"/>
              <a:t>저녁 </a:t>
            </a:r>
            <a:r>
              <a:rPr lang="en-US" altLang="ko-KR" sz="1000" dirty="0"/>
              <a:t>8</a:t>
            </a:r>
            <a:r>
              <a:rPr lang="ko-KR" altLang="en-US" sz="1000" dirty="0"/>
              <a:t>시</a:t>
            </a:r>
          </a:p>
          <a:p>
            <a:pPr defTabSz="180000"/>
            <a:r>
              <a:rPr lang="ko-KR" altLang="en-US" sz="1000" dirty="0"/>
              <a:t>	    </a:t>
            </a:r>
            <a:r>
              <a:rPr lang="en-US" altLang="ko-KR" sz="1000" dirty="0" err="1"/>
              <a:t>firstDate.set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Calendar.MINUTE</a:t>
            </a:r>
            <a:r>
              <a:rPr lang="en-US" altLang="ko-KR" sz="1000" dirty="0"/>
              <a:t>, 30); // 30</a:t>
            </a:r>
            <a:r>
              <a:rPr lang="ko-KR" altLang="en-US" sz="1000" dirty="0"/>
              <a:t>분</a:t>
            </a:r>
          </a:p>
          <a:p>
            <a:pPr defTabSz="180000"/>
            <a:r>
              <a:rPr lang="ko-KR" altLang="en-US" sz="1000" dirty="0"/>
              <a:t>	</a:t>
            </a:r>
            <a:r>
              <a:rPr lang="ko-KR" altLang="en-US" sz="1000" b="1" dirty="0"/>
              <a:t>    </a:t>
            </a:r>
            <a:r>
              <a:rPr lang="en-US" altLang="ko-KR" sz="1000" b="1" dirty="0" err="1"/>
              <a:t>printCalendar</a:t>
            </a:r>
            <a:r>
              <a:rPr lang="en-US" altLang="ko-KR" sz="1000" b="1" dirty="0"/>
              <a:t>("</a:t>
            </a:r>
            <a:r>
              <a:rPr lang="ko-KR" altLang="en-US" sz="1000" b="1" dirty="0"/>
              <a:t>처음 데이트한 날은 </a:t>
            </a:r>
            <a:r>
              <a:rPr lang="en-US" altLang="ko-KR" sz="1000" b="1" dirty="0"/>
              <a:t>", </a:t>
            </a:r>
            <a:r>
              <a:rPr lang="en-US" altLang="ko-KR" sz="1000" b="1" dirty="0" err="1"/>
              <a:t>firstDate</a:t>
            </a:r>
            <a:r>
              <a:rPr lang="en-US" altLang="ko-KR" sz="1000" b="1" dirty="0"/>
              <a:t>);	    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65290" y="3867111"/>
            <a:ext cx="4355182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/>
              <a:t>현재 </a:t>
            </a:r>
            <a:r>
              <a:rPr lang="en-US" altLang="ko-KR" sz="1000" dirty="0"/>
              <a:t>2012/12/27/</a:t>
            </a:r>
            <a:r>
              <a:rPr lang="ko-KR" altLang="en-US" sz="1000" dirty="0"/>
              <a:t>목요일</a:t>
            </a:r>
            <a:r>
              <a:rPr lang="en-US" altLang="ko-KR" sz="1000" dirty="0"/>
              <a:t>(20</a:t>
            </a:r>
            <a:r>
              <a:rPr lang="ko-KR" altLang="en-US" sz="1000" dirty="0"/>
              <a:t>시</a:t>
            </a:r>
            <a:r>
              <a:rPr lang="en-US" altLang="ko-KR" sz="1000" dirty="0"/>
              <a:t>)</a:t>
            </a:r>
            <a:r>
              <a:rPr lang="ko-KR" altLang="en-US" sz="1000" dirty="0"/>
              <a:t>오후</a:t>
            </a:r>
            <a:r>
              <a:rPr lang="en-US" altLang="ko-KR" sz="1000" dirty="0"/>
              <a:t>8</a:t>
            </a:r>
            <a:r>
              <a:rPr lang="ko-KR" altLang="en-US" sz="1000" dirty="0"/>
              <a:t>시 </a:t>
            </a:r>
            <a:r>
              <a:rPr lang="en-US" altLang="ko-KR" sz="1000" dirty="0"/>
              <a:t>22</a:t>
            </a:r>
            <a:r>
              <a:rPr lang="ko-KR" altLang="en-US" sz="1000" dirty="0"/>
              <a:t>분 </a:t>
            </a:r>
            <a:r>
              <a:rPr lang="en-US" altLang="ko-KR" sz="1000" dirty="0"/>
              <a:t>28</a:t>
            </a:r>
            <a:r>
              <a:rPr lang="ko-KR" altLang="en-US" sz="1000" dirty="0"/>
              <a:t>초 </a:t>
            </a:r>
            <a:r>
              <a:rPr lang="en-US" altLang="ko-KR" sz="1000" dirty="0"/>
              <a:t>889</a:t>
            </a:r>
            <a:r>
              <a:rPr lang="ko-KR" altLang="en-US" sz="1000" dirty="0" err="1"/>
              <a:t>밀리초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처음 데이트한 날은 </a:t>
            </a:r>
            <a:r>
              <a:rPr lang="en-US" altLang="ko-KR" sz="1000" dirty="0"/>
              <a:t>2012/12/25/</a:t>
            </a:r>
            <a:r>
              <a:rPr lang="ko-KR" altLang="en-US" sz="1000" dirty="0"/>
              <a:t>화요일</a:t>
            </a:r>
            <a:r>
              <a:rPr lang="en-US" altLang="ko-KR" sz="1000" dirty="0"/>
              <a:t>(20</a:t>
            </a:r>
            <a:r>
              <a:rPr lang="ko-KR" altLang="en-US" sz="1000" dirty="0"/>
              <a:t>시</a:t>
            </a:r>
            <a:r>
              <a:rPr lang="en-US" altLang="ko-KR" sz="1000" dirty="0"/>
              <a:t>)</a:t>
            </a:r>
            <a:r>
              <a:rPr lang="ko-KR" altLang="en-US" sz="1000" dirty="0"/>
              <a:t>오후</a:t>
            </a:r>
            <a:r>
              <a:rPr lang="en-US" altLang="ko-KR" sz="1000" dirty="0"/>
              <a:t>8</a:t>
            </a:r>
            <a:r>
              <a:rPr lang="ko-KR" altLang="en-US" sz="1000" dirty="0"/>
              <a:t>시 </a:t>
            </a:r>
            <a:r>
              <a:rPr lang="en-US" altLang="ko-KR" sz="1000" dirty="0"/>
              <a:t>30</a:t>
            </a:r>
            <a:r>
              <a:rPr lang="ko-KR" altLang="en-US" sz="1000" dirty="0"/>
              <a:t>분 </a:t>
            </a:r>
            <a:r>
              <a:rPr lang="en-US" altLang="ko-KR" sz="1000" dirty="0"/>
              <a:t>0</a:t>
            </a:r>
            <a:r>
              <a:rPr lang="ko-KR" altLang="en-US" sz="1000" dirty="0"/>
              <a:t>초 </a:t>
            </a:r>
            <a:r>
              <a:rPr lang="en-US" altLang="ko-KR" sz="1000" dirty="0"/>
              <a:t>0</a:t>
            </a:r>
            <a:r>
              <a:rPr lang="ko-KR" altLang="en-US" sz="1000" dirty="0" err="1"/>
              <a:t>밀리초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649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0" y="1403274"/>
            <a:ext cx="56864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에서 제공되는 패키지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08285" y="3882952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java.awt.Color</a:t>
            </a:r>
            <a:endParaRPr lang="ko-KR" altLang="en-US" b="1" dirty="0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7213164" y="4049577"/>
            <a:ext cx="285752" cy="809758"/>
          </a:xfrm>
          <a:prstGeom prst="rightBrace">
            <a:avLst>
              <a:gd name="adj1" fmla="val 4789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6200000">
            <a:off x="7357465" y="3119458"/>
            <a:ext cx="285752" cy="1241236"/>
          </a:xfrm>
          <a:prstGeom prst="rightBrace">
            <a:avLst>
              <a:gd name="adj1" fmla="val 4789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328871" y="3304608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클래스의 이름</a:t>
            </a:r>
            <a:r>
              <a:rPr lang="en-US" altLang="ko-KR" sz="1400" smtClean="0"/>
              <a:t>(</a:t>
            </a:r>
            <a:r>
              <a:rPr lang="ko-KR" altLang="en-US" sz="1400" smtClean="0"/>
              <a:t>경로명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165475" y="459733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패키지명</a:t>
            </a:r>
            <a:endParaRPr lang="ko-KR" altLang="en-US" sz="1400"/>
          </a:p>
        </p:txBody>
      </p:sp>
      <p:sp>
        <p:nvSpPr>
          <p:cNvPr id="26" name="자유형 25"/>
          <p:cNvSpPr/>
          <p:nvPr/>
        </p:nvSpPr>
        <p:spPr>
          <a:xfrm>
            <a:off x="1835696" y="3263153"/>
            <a:ext cx="1008112" cy="3158929"/>
          </a:xfrm>
          <a:custGeom>
            <a:avLst/>
            <a:gdLst>
              <a:gd name="connsiteX0" fmla="*/ 0 w 887506"/>
              <a:gd name="connsiteY0" fmla="*/ 0 h 2277035"/>
              <a:gd name="connsiteX1" fmla="*/ 726141 w 887506"/>
              <a:gd name="connsiteY1" fmla="*/ 708211 h 2277035"/>
              <a:gd name="connsiteX2" fmla="*/ 887506 w 887506"/>
              <a:gd name="connsiteY2" fmla="*/ 2277035 h 227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506" h="2277035">
                <a:moveTo>
                  <a:pt x="0" y="0"/>
                </a:moveTo>
                <a:cubicBezTo>
                  <a:pt x="289111" y="164352"/>
                  <a:pt x="578223" y="328705"/>
                  <a:pt x="726141" y="708211"/>
                </a:cubicBezTo>
                <a:cubicBezTo>
                  <a:pt x="874059" y="1087717"/>
                  <a:pt x="880782" y="1682376"/>
                  <a:pt x="887506" y="2277035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47794" y="6422082"/>
            <a:ext cx="1616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패키지 명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java.awt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75856" y="2564904"/>
            <a:ext cx="2510590" cy="288032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5230602" y="5445225"/>
            <a:ext cx="404810" cy="996794"/>
          </a:xfrm>
          <a:custGeom>
            <a:avLst/>
            <a:gdLst>
              <a:gd name="connsiteX0" fmla="*/ 0 w 394447"/>
              <a:gd name="connsiteY0" fmla="*/ 0 h 1326776"/>
              <a:gd name="connsiteX1" fmla="*/ 331694 w 394447"/>
              <a:gd name="connsiteY1" fmla="*/ 555812 h 1326776"/>
              <a:gd name="connsiteX2" fmla="*/ 376518 w 394447"/>
              <a:gd name="connsiteY2" fmla="*/ 1326776 h 132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447" h="1326776">
                <a:moveTo>
                  <a:pt x="0" y="0"/>
                </a:moveTo>
                <a:cubicBezTo>
                  <a:pt x="134470" y="167341"/>
                  <a:pt x="268941" y="334683"/>
                  <a:pt x="331694" y="555812"/>
                </a:cubicBezTo>
                <a:cubicBezTo>
                  <a:pt x="394447" y="776941"/>
                  <a:pt x="385482" y="1051858"/>
                  <a:pt x="376518" y="1326776"/>
                </a:cubicBezTo>
              </a:path>
            </a:pathLst>
          </a:cu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474056" y="6422081"/>
            <a:ext cx="212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java.awt </a:t>
            </a:r>
            <a:r>
              <a:rPr lang="ko-KR" altLang="en-US" sz="1600" smtClean="0"/>
              <a:t>패키지에 속한 클래스</a:t>
            </a:r>
            <a:endParaRPr lang="ko-KR" altLang="en-US" sz="160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화살표 연결선 6"/>
          <p:cNvCxnSpPr>
            <a:endCxn id="21" idx="1"/>
          </p:cNvCxnSpPr>
          <p:nvPr/>
        </p:nvCxnSpPr>
        <p:spPr>
          <a:xfrm>
            <a:off x="4139952" y="4067618"/>
            <a:ext cx="2668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사용하기</a:t>
            </a:r>
            <a:r>
              <a:rPr lang="en-US" altLang="ko-KR" dirty="0" smtClean="0"/>
              <a:t>, import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424679"/>
            <a:ext cx="4879557" cy="46805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다른 패키지에 작성된 클래스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</a:t>
            </a:r>
            <a:r>
              <a:rPr lang="ko-KR" altLang="en-US" dirty="0" smtClean="0"/>
              <a:t>를 이용하지 않는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내에서 </a:t>
            </a:r>
            <a:r>
              <a:rPr lang="ko-KR" altLang="en-US" dirty="0"/>
              <a:t>패키지 이름과 클래스 </a:t>
            </a:r>
            <a:r>
              <a:rPr lang="ko-KR" altLang="en-US" dirty="0" smtClean="0"/>
              <a:t>이름의 전체 경로명을 써주어야 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import </a:t>
            </a:r>
            <a:r>
              <a:rPr lang="ko-KR" altLang="en-US" dirty="0" smtClean="0"/>
              <a:t>키워드 이용하는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소스의 시작 부분에 사용하려는 패키지 명시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소스에는 클래스 명만 명시하면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클래스의 경로명만 포함하는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import </a:t>
            </a:r>
            <a:r>
              <a:rPr lang="en-US" altLang="ko-KR" dirty="0" err="1" smtClean="0"/>
              <a:t>java.util.Scanner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en-US" dirty="0" smtClean="0"/>
              <a:t>패키지 내의 모든 클래스를 포함시키는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import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.*;</a:t>
            </a:r>
          </a:p>
          <a:p>
            <a:pPr lvl="3"/>
            <a:r>
              <a:rPr lang="en-US" altLang="ko-KR" dirty="0" smtClean="0"/>
              <a:t>*</a:t>
            </a:r>
            <a:r>
              <a:rPr lang="ko-KR" altLang="en-US" dirty="0" smtClean="0"/>
              <a:t>는 현재 패키지 내의 클래스만을 의미하며 하위 패키지의 클래스까지 포함하지 않는다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9293" y="1602904"/>
            <a:ext cx="365519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ImportExample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java.util.Scanner</a:t>
            </a:r>
            <a:r>
              <a:rPr lang="en-US" altLang="ko-KR" sz="1200" dirty="0" smtClean="0"/>
              <a:t> scanner =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new </a:t>
            </a:r>
            <a:r>
              <a:rPr lang="en-US" altLang="ko-KR" sz="1200" b="1" dirty="0" err="1" smtClean="0"/>
              <a:t>java.util.Scanner</a:t>
            </a:r>
            <a:r>
              <a:rPr lang="en-US" altLang="ko-KR" sz="1200" dirty="0" smtClean="0"/>
              <a:t>(System.in);</a:t>
            </a:r>
            <a:endParaRPr lang="en-US" altLang="ko-KR" sz="1200" i="1" dirty="0" smtClean="0"/>
          </a:p>
          <a:p>
            <a:pPr defTabSz="180000"/>
            <a:r>
              <a:rPr lang="en-US" altLang="ko-KR" sz="1200" i="1" dirty="0" smtClean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1150" y="3761695"/>
            <a:ext cx="36433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java.util.Scanner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ImportExample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 smtClean="0"/>
              <a:t>scanner</a:t>
            </a:r>
            <a:r>
              <a:rPr lang="en-US" altLang="ko-KR" sz="1200" dirty="0" smtClean="0"/>
              <a:t> = new Scanner(System.in);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1150" y="5108991"/>
            <a:ext cx="36433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java.util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ImportExample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 smtClean="0"/>
              <a:t>scanner</a:t>
            </a:r>
            <a:r>
              <a:rPr lang="en-US" altLang="ko-KR" sz="1200" dirty="0" smtClean="0"/>
              <a:t> = new Scanner(System.in);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cxnSp>
        <p:nvCxnSpPr>
          <p:cNvPr id="5" name="직선 화살표 연결선 4"/>
          <p:cNvCxnSpPr>
            <a:endCxn id="6" idx="1"/>
          </p:cNvCxnSpPr>
          <p:nvPr/>
        </p:nvCxnSpPr>
        <p:spPr>
          <a:xfrm>
            <a:off x="4803898" y="2203069"/>
            <a:ext cx="5053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7" idx="1"/>
          </p:cNvCxnSpPr>
          <p:nvPr/>
        </p:nvCxnSpPr>
        <p:spPr>
          <a:xfrm flipV="1">
            <a:off x="3275856" y="4361860"/>
            <a:ext cx="2045294" cy="990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915816" y="5253007"/>
            <a:ext cx="239347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클래스의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탐색 경로를 지정하는 방법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경로의 환경 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환경 변수 </a:t>
            </a:r>
            <a:r>
              <a:rPr lang="en-US" altLang="ko-KR" dirty="0" smtClean="0"/>
              <a:t>CLASSPATH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lvl="2"/>
            <a:r>
              <a:rPr lang="en-US" altLang="ko-KR" dirty="0" smtClean="0"/>
              <a:t>java</a:t>
            </a:r>
            <a:r>
              <a:rPr lang="ko-KR" altLang="en-US" dirty="0" smtClean="0"/>
              <a:t>의 옵션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classpath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r>
              <a:rPr lang="ko-KR" altLang="en-US" dirty="0" smtClean="0"/>
              <a:t>실행 시 </a:t>
            </a:r>
            <a:r>
              <a:rPr lang="ko-KR" altLang="en-US" dirty="0"/>
              <a:t>클래스 파일이 존재하는 패키지 </a:t>
            </a:r>
            <a:r>
              <a:rPr lang="ko-KR" altLang="en-US" dirty="0" smtClean="0"/>
              <a:t>디렉터리 </a:t>
            </a:r>
            <a:r>
              <a:rPr lang="ko-KR" altLang="en-US" dirty="0"/>
              <a:t>정보를 </a:t>
            </a:r>
            <a:r>
              <a:rPr lang="en-US" altLang="ko-KR" dirty="0"/>
              <a:t>-</a:t>
            </a:r>
            <a:r>
              <a:rPr lang="en-US" altLang="ko-KR" dirty="0" err="1"/>
              <a:t>classpath</a:t>
            </a:r>
            <a:r>
              <a:rPr lang="en-US" altLang="ko-KR" dirty="0"/>
              <a:t> </a:t>
            </a:r>
            <a:r>
              <a:rPr lang="ko-KR" altLang="en-US" dirty="0"/>
              <a:t>옵션에 지정</a:t>
            </a:r>
          </a:p>
          <a:p>
            <a:pPr marL="1143000" lvl="3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20361"/>
            <a:ext cx="48482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경로</a:t>
            </a:r>
            <a:endParaRPr lang="ko-KR" alt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031738" y="4749408"/>
            <a:ext cx="897726" cy="294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33" y="2636912"/>
            <a:ext cx="3888432" cy="146160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199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 계층구조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클래스나 인터페이스가 너무 많아지면 관리의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관련된 클래스 파일을 하나의 패키지로 계층화하여 관리 용이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패키지별</a:t>
            </a:r>
            <a:r>
              <a:rPr lang="ko-KR" altLang="en-US" dirty="0" smtClean="0"/>
              <a:t> </a:t>
            </a:r>
            <a:r>
              <a:rPr lang="ko-KR" altLang="en-US" dirty="0"/>
              <a:t>접근 </a:t>
            </a:r>
            <a:r>
              <a:rPr lang="ko-KR" altLang="en-US" dirty="0" smtClean="0"/>
              <a:t>제한</a:t>
            </a:r>
            <a:endParaRPr lang="en-US" altLang="ko-KR" dirty="0" smtClean="0"/>
          </a:p>
          <a:p>
            <a:pPr lvl="2"/>
            <a:r>
              <a:rPr lang="en-US" altLang="ko-KR" dirty="0"/>
              <a:t>default</a:t>
            </a:r>
            <a:r>
              <a:rPr lang="ko-KR" altLang="en-US" dirty="0"/>
              <a:t>로 선언된 클래스나 멤버는 동일 </a:t>
            </a:r>
            <a:r>
              <a:rPr lang="ko-KR" altLang="en-US" dirty="0" smtClean="0"/>
              <a:t>패키지 </a:t>
            </a:r>
            <a:r>
              <a:rPr lang="ko-KR" altLang="en-US" dirty="0"/>
              <a:t>내의 클래스들이 자유롭게 접근하도록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이름의 클래스와 인터페이스의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 다른 패키지에 이름이 같은 클래스와 인터페이스 존재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소프트웨어 </a:t>
            </a:r>
            <a:r>
              <a:rPr lang="ko-KR" altLang="en-US" dirty="0" err="1" smtClean="0"/>
              <a:t>재사용성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오라클에서</a:t>
            </a:r>
            <a:r>
              <a:rPr lang="ko-KR" altLang="en-US" dirty="0" smtClean="0"/>
              <a:t> 제공하는 자바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는 패키지로 구성되어 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java.lang</a:t>
            </a:r>
            <a:r>
              <a:rPr lang="en-US" altLang="ko-KR" dirty="0" smtClean="0"/>
              <a:t>, java.io </a:t>
            </a:r>
            <a:r>
              <a:rPr lang="ko-KR" altLang="en-US" dirty="0" smtClean="0"/>
              <a:t>등의 패키지들 덕분에 일일이 </a:t>
            </a:r>
            <a:r>
              <a:rPr lang="ko-KR" altLang="en-US" dirty="0" err="1" smtClean="0"/>
              <a:t>코딩하지</a:t>
            </a:r>
            <a:r>
              <a:rPr lang="ko-KR" altLang="en-US" dirty="0" smtClean="0"/>
              <a:t> 않고 입출력 프로그램을 간단히 작성할 수 있음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470871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의 패키지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7459814" cy="157163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자바에서는 관련된 클래스들을 표준 패키지로 묶어 사용자에게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자바에서 제공하는 패키지는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언어의 표준 라이브러리와 유사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의 표준 패키지는 </a:t>
            </a:r>
            <a:r>
              <a:rPr lang="en-US" altLang="ko-KR" dirty="0" smtClean="0"/>
              <a:t>rt.jar</a:t>
            </a:r>
            <a:r>
              <a:rPr lang="ko-KR" altLang="en-US" dirty="0" smtClean="0"/>
              <a:t>에 담겨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C:\Program Files\Java\jdk1.6.0_16\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\lib\rt.jar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516216" y="4941168"/>
            <a:ext cx="2124938" cy="504056"/>
          </a:xfrm>
          <a:prstGeom prst="wedgeRoundRectCallout">
            <a:avLst>
              <a:gd name="adj1" fmla="val -77817"/>
              <a:gd name="adj2" fmla="val -24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rt.jar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java.awt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패키지에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컴파일된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클래스들이 들어있다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9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2812</TotalTime>
  <Words>2273</Words>
  <Application>Microsoft Office PowerPoint</Application>
  <PresentationFormat>화면 슬라이드 쇼(4:3)</PresentationFormat>
  <Paragraphs>824</Paragraphs>
  <Slides>47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9" baseType="lpstr">
      <vt:lpstr>가을</vt:lpstr>
      <vt:lpstr>수식</vt:lpstr>
      <vt:lpstr>PowerPoint 프레젠테이션</vt:lpstr>
      <vt:lpstr>패키지 개념과 필요성</vt:lpstr>
      <vt:lpstr>디렉터리로 각 개발자의 코드 관리(패키지)</vt:lpstr>
      <vt:lpstr>자바의 패키지 (package)</vt:lpstr>
      <vt:lpstr>JDK에서 제공되는 패키지</vt:lpstr>
      <vt:lpstr>패키지 사용하기, import문</vt:lpstr>
      <vt:lpstr>클래스 경로</vt:lpstr>
      <vt:lpstr>패키지의 특징</vt:lpstr>
      <vt:lpstr>자바 JDK의 패키지 구조</vt:lpstr>
      <vt:lpstr>자바 패키지 구조 </vt:lpstr>
      <vt:lpstr>주요 패키지</vt:lpstr>
      <vt:lpstr>자바 API 참조</vt:lpstr>
      <vt:lpstr>Object 클래스</vt:lpstr>
      <vt:lpstr>객체 속성</vt:lpstr>
      <vt:lpstr>객체를 문자열로 변환</vt:lpstr>
      <vt:lpstr>새로운 toString() 만들기</vt:lpstr>
      <vt:lpstr>객체 비교(==과 equals())</vt:lpstr>
      <vt:lpstr>예제 6-1 : Rect 클래스 만들고 equals() 만들기</vt:lpstr>
      <vt:lpstr>Wrapper 클래스</vt:lpstr>
      <vt:lpstr>Wrapper 객체 생성</vt:lpstr>
      <vt:lpstr>주요 메소드</vt:lpstr>
      <vt:lpstr>Wrapper 활용</vt:lpstr>
      <vt:lpstr>예제 6-2 : Wrapper 클래스 활용</vt:lpstr>
      <vt:lpstr>박싱과 언박싱</vt:lpstr>
      <vt:lpstr>자동박싱/자동언박싱</vt:lpstr>
      <vt:lpstr>예제 6-3 : 박싱 언박싱의 예</vt:lpstr>
      <vt:lpstr>주요 메소드</vt:lpstr>
      <vt:lpstr>문자열 비교</vt:lpstr>
      <vt:lpstr>문자열 연결</vt:lpstr>
      <vt:lpstr>concat()은 새로운 문자열을 생성</vt:lpstr>
      <vt:lpstr>문자열 내의 공백 제거, 문자열의 각 문자 접근</vt:lpstr>
      <vt:lpstr>예제 6-4 : String 클래스 메소드 활용</vt:lpstr>
      <vt:lpstr>예제 실행 과정</vt:lpstr>
      <vt:lpstr>StringBuffer 클래스</vt:lpstr>
      <vt:lpstr>주요 메소드</vt:lpstr>
      <vt:lpstr>StringBuffer의 메소드 활용 예</vt:lpstr>
      <vt:lpstr>예제 6-5 : StringBuffer 클래스 메소드 활용</vt:lpstr>
      <vt:lpstr>StringTokenizer 클래스</vt:lpstr>
      <vt:lpstr>생성자와 주요 메소드</vt:lpstr>
      <vt:lpstr>StringTokenizer 객체 생성과 문자열 분리 </vt:lpstr>
      <vt:lpstr>예제 6-6 : StringTokenizer 클래스 메소드 활용 </vt:lpstr>
      <vt:lpstr>Math 클래스</vt:lpstr>
      <vt:lpstr>Math 클래스를 활용한 난수 발생</vt:lpstr>
      <vt:lpstr>예제 6-7 : Math 클래스 메소드 활용</vt:lpstr>
      <vt:lpstr>Calendar 클래스</vt:lpstr>
      <vt:lpstr>Calendar 객체 생성 및 날짜와 시간</vt:lpstr>
      <vt:lpstr>예제 6-7 Calendar를 이용하여 현재 날짜와 시간 출력 및 설정하기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산학단장</cp:lastModifiedBy>
  <cp:revision>154</cp:revision>
  <dcterms:created xsi:type="dcterms:W3CDTF">2011-08-27T14:53:28Z</dcterms:created>
  <dcterms:modified xsi:type="dcterms:W3CDTF">2017-05-31T02:28:21Z</dcterms:modified>
</cp:coreProperties>
</file>