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21383625" cy="3027521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seonghyun" initials="ls" lastIdx="1" clrIdx="0">
    <p:extLst>
      <p:ext uri="{19B8F6BF-5375-455C-9EA6-DF929625EA0E}">
        <p15:presenceInfo xmlns:p15="http://schemas.microsoft.com/office/powerpoint/2012/main" userId="cc7aed08f5568311" providerId="Windows Live"/>
      </p:ext>
    </p:extLst>
  </p:cmAuthor>
  <p:cmAuthor id="2" name="korea" initials="k" lastIdx="7" clrIdx="1">
    <p:extLst>
      <p:ext uri="{19B8F6BF-5375-455C-9EA6-DF929625EA0E}">
        <p15:presenceInfo xmlns:p15="http://schemas.microsoft.com/office/powerpoint/2012/main" userId="kor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>
        <p:scale>
          <a:sx n="70" d="100"/>
          <a:sy n="70" d="100"/>
        </p:scale>
        <p:origin x="72" y="-5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9D06E-AFC2-4257-A3C2-A11B235CC32D}" type="datetimeFigureOut">
              <a:rPr lang="ko-KR" altLang="en-US" smtClean="0"/>
              <a:t>2021-06-02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156E2-A786-4E53-AF85-909A82CBFC8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83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6410-7F39-4240-A29A-A4AC0C221D50}" type="datetimeFigureOut">
              <a:rPr lang="ko-KR" altLang="en-US" smtClean="0"/>
              <a:t>2021-06-02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F0E6-555E-4979-AF31-4151E93925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09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6410-7F39-4240-A29A-A4AC0C221D50}" type="datetimeFigureOut">
              <a:rPr lang="ko-KR" altLang="en-US" smtClean="0"/>
              <a:t>2021-06-02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F0E6-555E-4979-AF31-4151E93925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52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6410-7F39-4240-A29A-A4AC0C221D50}" type="datetimeFigureOut">
              <a:rPr lang="ko-KR" altLang="en-US" smtClean="0"/>
              <a:t>2021-06-02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F0E6-555E-4979-AF31-4151E93925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4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6410-7F39-4240-A29A-A4AC0C221D50}" type="datetimeFigureOut">
              <a:rPr lang="ko-KR" altLang="en-US" smtClean="0"/>
              <a:t>2021-06-02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F0E6-555E-4979-AF31-4151E93925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10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6410-7F39-4240-A29A-A4AC0C221D50}" type="datetimeFigureOut">
              <a:rPr lang="ko-KR" altLang="en-US" smtClean="0"/>
              <a:t>2021-06-02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F0E6-555E-4979-AF31-4151E93925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17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6410-7F39-4240-A29A-A4AC0C221D50}" type="datetimeFigureOut">
              <a:rPr lang="ko-KR" altLang="en-US" smtClean="0"/>
              <a:t>2021-06-02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F0E6-555E-4979-AF31-4151E93925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36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6410-7F39-4240-A29A-A4AC0C221D50}" type="datetimeFigureOut">
              <a:rPr lang="ko-KR" altLang="en-US" smtClean="0"/>
              <a:t>2021-06-02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F0E6-555E-4979-AF31-4151E93925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24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6410-7F39-4240-A29A-A4AC0C221D50}" type="datetimeFigureOut">
              <a:rPr lang="ko-KR" altLang="en-US" smtClean="0"/>
              <a:t>2021-06-02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F0E6-555E-4979-AF31-4151E93925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36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6410-7F39-4240-A29A-A4AC0C221D50}" type="datetimeFigureOut">
              <a:rPr lang="ko-KR" altLang="en-US" smtClean="0"/>
              <a:t>2021-06-02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F0E6-555E-4979-AF31-4151E93925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1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6410-7F39-4240-A29A-A4AC0C221D50}" type="datetimeFigureOut">
              <a:rPr lang="ko-KR" altLang="en-US" smtClean="0"/>
              <a:t>2021-06-02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F0E6-555E-4979-AF31-4151E93925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98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6410-7F39-4240-A29A-A4AC0C221D50}" type="datetimeFigureOut">
              <a:rPr lang="ko-KR" altLang="en-US" smtClean="0"/>
              <a:t>2021-06-02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F0E6-555E-4979-AF31-4151E93925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33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96410-7F39-4240-A29A-A4AC0C221D50}" type="datetimeFigureOut">
              <a:rPr lang="ko-KR" altLang="en-US" smtClean="0"/>
              <a:t>2021-06-02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3F0E6-555E-4979-AF31-4151E93925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07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29CC4A-A0EF-4CC0-8042-D28DB4217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50" y="605511"/>
            <a:ext cx="4195086" cy="10691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3C601C-69CD-4FAA-9ACB-D6354C3AB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416">
                        <a14:foregroundMark x1="35603" y1="27326" x2="35603" y2="27326"/>
                        <a14:foregroundMark x1="45331" y1="25000" x2="45331" y2="25000"/>
                        <a14:foregroundMark x1="62840" y1="22674" x2="62840" y2="22674"/>
                        <a14:foregroundMark x1="75681" y1="27326" x2="75681" y2="27326"/>
                        <a14:foregroundMark x1="88132" y1="31977" x2="88132" y2="31977"/>
                        <a14:foregroundMark x1="94358" y1="69186" x2="94358" y2="69186"/>
                        <a14:foregroundMark x1="87743" y1="62209" x2="87743" y2="62209"/>
                        <a14:foregroundMark x1="82296" y1="66860" x2="82296" y2="66860"/>
                        <a14:foregroundMark x1="76070" y1="69186" x2="76070" y2="69186"/>
                        <a14:foregroundMark x1="68677" y1="72674" x2="68677" y2="72674"/>
                        <a14:foregroundMark x1="61673" y1="70349" x2="61673" y2="70349"/>
                        <a14:foregroundMark x1="53891" y1="71512" x2="53891" y2="71512"/>
                        <a14:foregroundMark x1="57393" y1="70349" x2="57393" y2="70349"/>
                        <a14:foregroundMark x1="49611" y1="68023" x2="49611" y2="68023"/>
                        <a14:foregroundMark x1="45331" y1="76163" x2="45331" y2="76163"/>
                        <a14:foregroundMark x1="36770" y1="76163" x2="36770" y2="76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23495" y="605511"/>
            <a:ext cx="3390739" cy="106918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C79CD0F-AB31-45D5-A7F0-C74D1989C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7162" y="3133704"/>
            <a:ext cx="17107025" cy="155055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5300" b="1" dirty="0">
                <a:latin typeface="+mj-ea"/>
              </a:rPr>
              <a:t>동물 소리 다중 분류를 위한 </a:t>
            </a:r>
            <a:r>
              <a:rPr lang="ko-KR" altLang="en-US" sz="5300" b="1" dirty="0" err="1">
                <a:latin typeface="+mj-ea"/>
              </a:rPr>
              <a:t>딥러닝</a:t>
            </a:r>
            <a:r>
              <a:rPr lang="ko-KR" altLang="en-US" sz="5300" b="1" dirty="0">
                <a:latin typeface="+mj-ea"/>
              </a:rPr>
              <a:t> 모델의 비교 분석</a:t>
            </a:r>
            <a:r>
              <a:rPr lang="en-US" altLang="ko-KR" sz="5300" b="1" dirty="0">
                <a:latin typeface="+mj-ea"/>
              </a:rPr>
              <a:t/>
            </a:r>
            <a:br>
              <a:rPr lang="en-US" altLang="ko-KR" sz="5300" b="1" dirty="0">
                <a:latin typeface="+mj-ea"/>
              </a:rPr>
            </a:br>
            <a:r>
              <a:rPr lang="ko-KR" altLang="en-US" sz="3200" b="1" dirty="0">
                <a:latin typeface="+mj-ea"/>
              </a:rPr>
              <a:t>전기전자공학부 </a:t>
            </a:r>
            <a:r>
              <a:rPr lang="en-US" altLang="ko-KR" sz="3200" b="1" dirty="0">
                <a:latin typeface="+mj-ea"/>
              </a:rPr>
              <a:t>2016170919 </a:t>
            </a:r>
            <a:r>
              <a:rPr lang="ko-KR" altLang="en-US" sz="3200" b="1" dirty="0" err="1">
                <a:latin typeface="+mj-ea"/>
              </a:rPr>
              <a:t>안현욱</a:t>
            </a:r>
            <a:endParaRPr lang="ko-KR" altLang="en-US" sz="3000" b="1" dirty="0">
              <a:latin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73E48B-9B96-4A9B-9CFC-307C74B38443}"/>
              </a:ext>
            </a:extLst>
          </p:cNvPr>
          <p:cNvSpPr/>
          <p:nvPr/>
        </p:nvSpPr>
        <p:spPr>
          <a:xfrm>
            <a:off x="641435" y="5965631"/>
            <a:ext cx="20100754" cy="23265672"/>
          </a:xfrm>
          <a:prstGeom prst="rect">
            <a:avLst/>
          </a:prstGeom>
          <a:noFill/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92" tIns="31796" rIns="63592" bIns="31796" rtlCol="0" anchor="ctr"/>
          <a:lstStyle/>
          <a:p>
            <a:pPr algn="ctr"/>
            <a:endParaRPr lang="ko-KR" altLang="en-US" sz="5584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4E835E-1DD7-4CB2-9A65-7AB49CEE5858}"/>
              </a:ext>
            </a:extLst>
          </p:cNvPr>
          <p:cNvSpPr/>
          <p:nvPr/>
        </p:nvSpPr>
        <p:spPr>
          <a:xfrm>
            <a:off x="641435" y="4896442"/>
            <a:ext cx="20100754" cy="1069189"/>
          </a:xfrm>
          <a:prstGeom prst="rect">
            <a:avLst/>
          </a:prstGeom>
          <a:solidFill>
            <a:srgbClr val="500000"/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92" tIns="31796" rIns="63592" bIns="31796" rtlCol="0" anchor="ctr"/>
          <a:lstStyle/>
          <a:p>
            <a:pPr algn="ctr" fontAlgn="base"/>
            <a:r>
              <a:rPr lang="en-US" altLang="ko-KR" sz="4000" b="1" dirty="0"/>
              <a:t>Comparative Analysis of Deep Learning Models for Multiclass Classification of Animal Sounds</a:t>
            </a:r>
            <a:endParaRPr lang="en-US" altLang="ko-KR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321933" y="655640"/>
            <a:ext cx="1273975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+mj-ea"/>
              </a:rPr>
              <a:t>멀티미디어정보연구실</a:t>
            </a:r>
            <a:r>
              <a:rPr lang="en-US" altLang="ko-KR" sz="6600" b="1" dirty="0">
                <a:latin typeface="+mj-ea"/>
              </a:rPr>
              <a:t/>
            </a:r>
            <a:br>
              <a:rPr lang="en-US" altLang="ko-KR" sz="6600" b="1" dirty="0">
                <a:latin typeface="+mj-ea"/>
              </a:rPr>
            </a:br>
            <a:r>
              <a:rPr lang="en-US" altLang="ko-KR" sz="3200" b="1" dirty="0">
                <a:latin typeface="+mj-ea"/>
              </a:rPr>
              <a:t>Multimedia Information Laboratory</a:t>
            </a:r>
            <a:br>
              <a:rPr lang="en-US" altLang="ko-KR" sz="3200" b="1" dirty="0">
                <a:latin typeface="+mj-ea"/>
              </a:rPr>
            </a:br>
            <a:r>
              <a:rPr lang="ko-KR" altLang="en-US" sz="3200" b="1" dirty="0">
                <a:latin typeface="+mj-ea"/>
              </a:rPr>
              <a:t>지도교수 황인준</a:t>
            </a:r>
            <a:endParaRPr lang="ko-KR" altLang="en-US" sz="297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CF2AAD-F814-41DF-A63B-3002A824A071}"/>
              </a:ext>
            </a:extLst>
          </p:cNvPr>
          <p:cNvSpPr/>
          <p:nvPr/>
        </p:nvSpPr>
        <p:spPr>
          <a:xfrm>
            <a:off x="871001" y="6177817"/>
            <a:ext cx="9704591" cy="5767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I. INTRODUCTION</a:t>
            </a: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 소리 인식 및 분류 연구는 컴퓨터 과학에서 전통적인 연구 분야 중 하나다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사람의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말을 인식하고 분류하는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연구의 경우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1980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년대부터 활발히 진행되어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최근에는 분류 정확도가 약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95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%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에 도달할 정도로 성공적인 성과를 보여주었다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[1].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이에 반해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환경 소리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(Environment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Sound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에 대한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분류 연구는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상대적으로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많이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진행되지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못했다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그 한 예로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G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oogle scholar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기준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2017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년 이후 논문에 대한 키워드 검색 결과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“speech recognition”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이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30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만 건에 달하는 반면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“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enviromental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sound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classification”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은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만 건에 불과하다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한편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환경 소리 분류 연구 중 동물 소리 분류 연구는 최근 반려 동물 수의 증가와 환경 문제로 인하여 그 수요가 점차 증가하고 있다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예를 들어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1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인 가구에서 반려 동물을 키울 경우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동물이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집에 혼자 남아있는 경우가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많았을 때 발생할 수 있는 사고를 예방하고자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CCTV,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카메라를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이용하여 반려 동물을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관찰하고 있으나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카메라의 시야는 제한적이게 된다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동물 소리 분류는 이와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같은 상황에서 동물의 위치와 상황을 예상할 수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있는 기능을 제시해줄 수 있다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최근에는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이미지의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인식과 분류에 대해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CNN(Convolutional Neural Network), RNN(Recurrent Neural Network)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등 여러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딥러닝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모델이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활용되고 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소리에 대해서도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이러한 모델을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이용하여 소리를 분류하는 연구가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진행되고 있다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[2].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그러나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이미지에서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활용되는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ResNet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[3]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나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EfficientNet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[4]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과 같이 좀 더 고도화된 모델들을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활용한 연구는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아직 부족한 부분이 많다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더불어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새 소리 인식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곤충 소리 인식과 같이 이진 분류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(Binary Classification)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에 대한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제안은 많았으나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[5-6],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다중 분류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(Multiclass Classification)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에 대한 제안은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적었다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따라서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이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연구는 이미지를 분석하기 위하여 제안되었던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모델들을 기반으로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동물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소리의 다중 분류를 위한 여러 모델을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구현하고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환경소리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데이터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셋인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ESC-50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데이터셋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[7]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을 학습시켜 그에 따른 정확성을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비교한다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II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장에서는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데이터셋과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전처리 과정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III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장에서는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딥러닝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모델에 대해 소개하며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IV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장에서는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각 모델에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대한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실험 결과를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서술한다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933AD5-1B9E-4A44-924C-0FC7E3CC5609}"/>
              </a:ext>
            </a:extLst>
          </p:cNvPr>
          <p:cNvSpPr/>
          <p:nvPr/>
        </p:nvSpPr>
        <p:spPr>
          <a:xfrm>
            <a:off x="873876" y="12106488"/>
            <a:ext cx="9707462" cy="6896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II. DATASET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1) ESC-50 </a:t>
            </a:r>
            <a:r>
              <a:rPr lang="ko-KR" altLang="en-US" b="1" dirty="0" err="1" smtClean="0">
                <a:solidFill>
                  <a:schemeClr val="tx1"/>
                </a:solidFill>
                <a:latin typeface="+mn-ea"/>
              </a:rPr>
              <a:t>데이터셋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ESC-50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데이터셋은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freesound.org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2000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개의 환경 소리 녹음을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개의 대분류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(Animals, Natural soundscapes &amp; water sounds,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Human_non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-speech sounds, interior/domestic sounds, Exterior/urban noises)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로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분류해놓은 데이터셋으로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각각의 대분류는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개의 소분류로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다시 나누어지며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각 소리 파일은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초 길이로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44.1kHz,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mono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채널인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.wav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파일로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구성되어 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이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연구에서는 위 데이터 셋에서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Animals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내에 있는 소분류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(Dog, Rooster, Pig, Cow, Frog, Cat, Hen, Insects, Sheep, Crow)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를 분류할 예정이다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각각의 소분류는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40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개의 소리 파일로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구성되어 있으며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데이터셋을 증강하기 위해 원본 소리에 변조를 가하였다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늘림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(Stretching),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역재생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(Reverse),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역 위상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(Phase R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everse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백색 소음 첨가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(Adding White Noise),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순서 변경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(Shifting)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과 같이 원본 소리에 변조를 첨가하여 확장된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ESC-50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데이터 셋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(Extended ESC-50 Dataset)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을 구성하였다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데이터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전처리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CNN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차원에 대한 학습의 장점을 이용하기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위해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시간에 대해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차원인 소리 데이터를 일정한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구간마다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STFT(Short-Time-Fourier-Transform)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를 수행하여 차원을 증강하였다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짧은 시간에 대한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STFT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의 결과는 주파수 성분을 나타내며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일정한 구간에 대해 짧은 시간마다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STFT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를 하게 되면 각각의 짧은 시간마다의 주파수 성분을 얻어 해당 구간의 주파수 변화를 알 수 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구체적으로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25ms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의 구간을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STFT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하여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10ms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간격으로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hop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하여 소리 데이터를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스펙트럼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(Spectrogram)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을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구성한다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멜 스펙트럼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M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el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pectrogram)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7500Hz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까지 분석할 수 있도록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64bit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를 이용하여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스펙트럼을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맵핑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(Mapping)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한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후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log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를 취해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로그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멜 스펙트럼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(Log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M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el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pectrogram)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을 구한다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이를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0.96s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만큼의 구간을 통하여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96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프레임 수와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64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mel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구간을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(96,64)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2d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형태로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구성하고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50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% overlapping (0.48s)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하여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0.96s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마다 소리를 분류할 수 있도록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만든다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EF418B-5403-4AA2-A064-78BB443A6D58}"/>
              </a:ext>
            </a:extLst>
          </p:cNvPr>
          <p:cNvSpPr/>
          <p:nvPr/>
        </p:nvSpPr>
        <p:spPr>
          <a:xfrm>
            <a:off x="10802287" y="16027400"/>
            <a:ext cx="9707462" cy="10589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IV. EXPERIMENT &amp; RESULT</a:t>
            </a: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 실험은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Intel i7-6700 CPU @ 3.40GHz, NVIDIA GeForce GTX 970, 16GB RAM, Windows 10 64bit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OS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환경에서 수행되었다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학습을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위한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초매개변수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Hyperparameter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l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earning rate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는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1e-4,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최적화 알고리즘은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Adam, loss function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cross-entropy, epoch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100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으로 설정하였다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ESC-50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데이터셋에서 각 클래스별로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40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개의 음성파일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총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400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중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60%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을 트레이닝 셋으로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20%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을 검증 셋으로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20%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을 테스트 셋으로 이용하였다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데이터를 증강하여 진행된 실험은 각 클래스별로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240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개의 음성파일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총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2400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증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60%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을 트레이닝 셋으로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20%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을 검증 셋으로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20%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을 테스트 셋으로 이용하여 각 모델에 대해 적용시켰다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실험 결과는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Table 1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Fig.5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와 같다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 Fig.5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에서 왼쪽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위는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CNN,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왼쪽 아래는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Yamnet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중간은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ResNet50V2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ResNet152V2,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오른쪽은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EfficientNetB0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EfficientNet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B3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의 실험 결과이다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ko-KR" altLang="en-US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Yamnet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Audioset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을 이용하여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pre-training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되었기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때문에 정확도가 가장 높게 나온 것으로 보인다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ESC-50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데이터셋의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크기가 크지 않아 학습가능한 데이터가 적기 때문에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pre-training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되지 않은 경우는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Yamnet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에 비해 높은 정확성을 보이지 못했다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그럼에도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불구하고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EfficientNet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은 약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55%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의 정확성을 보여주었으며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더 많은 데이터를 이용하여 학습을 하게 되면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Yamnet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보다 더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정확할 수 있다고 추측한다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데이터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셋이 증강된 경우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EfficientNet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ResNet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이 모두 더 높은 정확성을 보여주었으며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이는 데이터셋의 크기가 커지고 학습 데이터가 많아진다면 더 높은 정확성을 보일 것임을 알 수 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이미 학습된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yamnet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의 경우 증강된 데이터셋을 이용하여 학습을 하였을 때 정확성이 오히려 약간 감소하는 것을 볼 수 있었으며 이는 큰 데이터 셋을 이용하여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pre-training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된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모델에 대해서 증강된 데이터 셋을 이용한 학습은 효율적이지 않다는 걸 알 수 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 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모델의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깊이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(depth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와 너비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(width)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는 모델의 정확성을 높이지만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어느 정도 이상으로 커지게 된다면 오히려 정확성이 떨어지는 것을 알 수 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입력의 크기에 따라 적절한 깊이의 모델을 선정하는 것이 중요함을 알 수 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EF4FF4-C9B8-4369-B066-19D191736DF1}"/>
              </a:ext>
            </a:extLst>
          </p:cNvPr>
          <p:cNvSpPr/>
          <p:nvPr/>
        </p:nvSpPr>
        <p:spPr>
          <a:xfrm>
            <a:off x="868130" y="26777413"/>
            <a:ext cx="19644492" cy="2287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REFERENCES</a:t>
            </a:r>
          </a:p>
          <a:p>
            <a:pPr fontAlgn="base" latinLnBrk="1"/>
            <a:r>
              <a:rPr lang="en-US" altLang="ko-KR" sz="1100" dirty="0" smtClean="0">
                <a:solidFill>
                  <a:schemeClr val="tx1"/>
                </a:solidFill>
              </a:rPr>
              <a:t>[1] </a:t>
            </a:r>
            <a:r>
              <a:rPr lang="en-US" altLang="ko-KR" sz="1100" dirty="0">
                <a:solidFill>
                  <a:schemeClr val="tx1"/>
                </a:solidFill>
              </a:rPr>
              <a:t>SUMMA LINGUAE-Language Technology-A Complete Guide to Speech Recognition </a:t>
            </a:r>
            <a:r>
              <a:rPr lang="en-US" altLang="ko-KR" sz="1100" dirty="0" smtClean="0">
                <a:solidFill>
                  <a:schemeClr val="tx1"/>
                </a:solidFill>
              </a:rPr>
              <a:t>Technology</a:t>
            </a:r>
          </a:p>
          <a:p>
            <a:pPr fontAlgn="base" latinLnBrk="1"/>
            <a:r>
              <a:rPr lang="en-US" altLang="ko-KR" sz="1100" dirty="0" smtClean="0">
                <a:solidFill>
                  <a:schemeClr val="tx1"/>
                </a:solidFill>
              </a:rPr>
              <a:t>[2] </a:t>
            </a:r>
            <a:r>
              <a:rPr lang="en-US" altLang="ko-KR" sz="1100" dirty="0" err="1">
                <a:solidFill>
                  <a:schemeClr val="tx1"/>
                </a:solidFill>
              </a:rPr>
              <a:t>Piczak</a:t>
            </a:r>
            <a:r>
              <a:rPr lang="en-US" altLang="ko-KR" sz="1100" dirty="0">
                <a:solidFill>
                  <a:schemeClr val="tx1"/>
                </a:solidFill>
              </a:rPr>
              <a:t>, Karol J. "Environmental sound classification with convolutional neural networks." 2015 IEEE 25th International Workshop on Machine Learning for Signal Processing (MLSP). IEEE, 2015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pPr fontAlgn="base" latinLnBrk="1"/>
            <a:r>
              <a:rPr lang="en-US" altLang="ko-KR" sz="1100" dirty="0" smtClean="0">
                <a:solidFill>
                  <a:schemeClr val="tx1"/>
                </a:solidFill>
              </a:rPr>
              <a:t>[3] </a:t>
            </a:r>
            <a:r>
              <a:rPr lang="en-US" altLang="ko-KR" sz="1100" dirty="0">
                <a:solidFill>
                  <a:schemeClr val="tx1"/>
                </a:solidFill>
              </a:rPr>
              <a:t>He, </a:t>
            </a:r>
            <a:r>
              <a:rPr lang="en-US" altLang="ko-KR" sz="1100" dirty="0" err="1">
                <a:solidFill>
                  <a:schemeClr val="tx1"/>
                </a:solidFill>
              </a:rPr>
              <a:t>Kaiming</a:t>
            </a:r>
            <a:r>
              <a:rPr lang="en-US" altLang="ko-KR" sz="1100" dirty="0">
                <a:solidFill>
                  <a:schemeClr val="tx1"/>
                </a:solidFill>
              </a:rPr>
              <a:t>, et al. "Deep residual learning for image recognition." Proceedings of the IEEE conference on computer vision and pattern recognition. 2016.</a:t>
            </a:r>
          </a:p>
          <a:p>
            <a:pPr fontAlgn="base" latinLnBrk="1"/>
            <a:r>
              <a:rPr lang="en-US" altLang="ko-KR" sz="1100" dirty="0" smtClean="0">
                <a:solidFill>
                  <a:schemeClr val="tx1"/>
                </a:solidFill>
              </a:rPr>
              <a:t>[</a:t>
            </a:r>
            <a:r>
              <a:rPr lang="en-US" altLang="ko-KR" sz="1100" dirty="0">
                <a:solidFill>
                  <a:schemeClr val="tx1"/>
                </a:solidFill>
              </a:rPr>
              <a:t>4</a:t>
            </a:r>
            <a:r>
              <a:rPr lang="en-US" altLang="ko-KR" sz="1100" dirty="0" smtClean="0">
                <a:solidFill>
                  <a:schemeClr val="tx1"/>
                </a:solidFill>
              </a:rPr>
              <a:t>] </a:t>
            </a:r>
            <a:r>
              <a:rPr lang="en-US" altLang="ko-KR" sz="1100" dirty="0">
                <a:solidFill>
                  <a:schemeClr val="tx1"/>
                </a:solidFill>
              </a:rPr>
              <a:t>Tan, </a:t>
            </a:r>
            <a:r>
              <a:rPr lang="en-US" altLang="ko-KR" sz="1100" dirty="0" err="1">
                <a:solidFill>
                  <a:schemeClr val="tx1"/>
                </a:solidFill>
              </a:rPr>
              <a:t>Mingxing</a:t>
            </a:r>
            <a:r>
              <a:rPr lang="en-US" altLang="ko-KR" sz="1100" dirty="0">
                <a:solidFill>
                  <a:schemeClr val="tx1"/>
                </a:solidFill>
              </a:rPr>
              <a:t>, and </a:t>
            </a:r>
            <a:r>
              <a:rPr lang="en-US" altLang="ko-KR" sz="1100" dirty="0" err="1">
                <a:solidFill>
                  <a:schemeClr val="tx1"/>
                </a:solidFill>
              </a:rPr>
              <a:t>Quoc</a:t>
            </a:r>
            <a:r>
              <a:rPr lang="en-US" altLang="ko-KR" sz="1100" dirty="0">
                <a:solidFill>
                  <a:schemeClr val="tx1"/>
                </a:solidFill>
              </a:rPr>
              <a:t> Le. "</a:t>
            </a:r>
            <a:r>
              <a:rPr lang="en-US" altLang="ko-KR" sz="1100" dirty="0" err="1">
                <a:solidFill>
                  <a:schemeClr val="tx1"/>
                </a:solidFill>
              </a:rPr>
              <a:t>Efficientnet</a:t>
            </a:r>
            <a:r>
              <a:rPr lang="en-US" altLang="ko-KR" sz="1100" dirty="0">
                <a:solidFill>
                  <a:schemeClr val="tx1"/>
                </a:solidFill>
              </a:rPr>
              <a:t>: Rethinking model scaling for convolutional neural networks." International Conference on Machine Learning. PMLR, 2019.</a:t>
            </a:r>
          </a:p>
          <a:p>
            <a:pPr fontAlgn="base" latinLnBrk="1"/>
            <a:r>
              <a:rPr lang="en-US" altLang="ko-KR" sz="1100" dirty="0" smtClean="0">
                <a:solidFill>
                  <a:schemeClr val="tx1"/>
                </a:solidFill>
              </a:rPr>
              <a:t>[5] </a:t>
            </a:r>
            <a:r>
              <a:rPr lang="en-US" altLang="ko-KR" sz="1100" dirty="0">
                <a:solidFill>
                  <a:schemeClr val="tx1"/>
                </a:solidFill>
              </a:rPr>
              <a:t>F. Briggs, Y. Huang, R. </a:t>
            </a:r>
            <a:r>
              <a:rPr lang="en-US" altLang="ko-KR" sz="1100" dirty="0" err="1">
                <a:solidFill>
                  <a:schemeClr val="tx1"/>
                </a:solidFill>
              </a:rPr>
              <a:t>Raich</a:t>
            </a:r>
            <a:r>
              <a:rPr lang="en-US" altLang="ko-KR" sz="1100" dirty="0">
                <a:solidFill>
                  <a:schemeClr val="tx1"/>
                </a:solidFill>
              </a:rPr>
              <a:t>, K. </a:t>
            </a:r>
            <a:r>
              <a:rPr lang="en-US" altLang="ko-KR" sz="1100" dirty="0" err="1">
                <a:solidFill>
                  <a:schemeClr val="tx1"/>
                </a:solidFill>
              </a:rPr>
              <a:t>Eftaxias</a:t>
            </a:r>
            <a:r>
              <a:rPr lang="en-US" altLang="ko-KR" sz="1100" dirty="0">
                <a:solidFill>
                  <a:schemeClr val="tx1"/>
                </a:solidFill>
              </a:rPr>
              <a:t>, Z. Lei, W. </a:t>
            </a:r>
            <a:r>
              <a:rPr lang="en-US" altLang="ko-KR" sz="1100" dirty="0" err="1">
                <a:solidFill>
                  <a:schemeClr val="tx1"/>
                </a:solidFill>
              </a:rPr>
              <a:t>Cukierski</a:t>
            </a:r>
            <a:r>
              <a:rPr lang="en-US" altLang="ko-KR" sz="1100" dirty="0">
                <a:solidFill>
                  <a:schemeClr val="tx1"/>
                </a:solidFill>
              </a:rPr>
              <a:t>, S. F. Hadley, A. Hadley, M. Betts, and X. Z. Fern, "The 9th annual MLSP competition: new methods for acoustic classification of multiple simultaneous bird species in a noisy environment," in Proc. of 2013 IEEE international workshop on machine learning for signal processing (MLSP), pp. 1-8, 2013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pPr fontAlgn="base" latinLnBrk="1"/>
            <a:r>
              <a:rPr lang="en-US" altLang="ko-KR" sz="1100" dirty="0" smtClean="0">
                <a:solidFill>
                  <a:schemeClr val="tx1"/>
                </a:solidFill>
              </a:rPr>
              <a:t>[6] </a:t>
            </a:r>
            <a:r>
              <a:rPr lang="en-US" altLang="ko-KR" sz="1100" dirty="0">
                <a:solidFill>
                  <a:schemeClr val="tx1"/>
                </a:solidFill>
              </a:rPr>
              <a:t>D. Pimentel, and M. Burgess, "Environmental and economic costs of the application of pesticides primarily in the United States," Integrated pest management, pp. 47-71, 2014.</a:t>
            </a:r>
          </a:p>
          <a:p>
            <a:pPr fontAlgn="base" latinLnBrk="1"/>
            <a:r>
              <a:rPr lang="en-US" altLang="ko-KR" sz="1100" dirty="0" smtClean="0">
                <a:solidFill>
                  <a:schemeClr val="tx1"/>
                </a:solidFill>
              </a:rPr>
              <a:t>[7] </a:t>
            </a:r>
            <a:r>
              <a:rPr lang="en-US" altLang="ko-KR" sz="1100" dirty="0" err="1">
                <a:solidFill>
                  <a:schemeClr val="tx1"/>
                </a:solidFill>
              </a:rPr>
              <a:t>Piczak</a:t>
            </a:r>
            <a:r>
              <a:rPr lang="en-US" altLang="ko-KR" sz="1100" dirty="0">
                <a:solidFill>
                  <a:schemeClr val="tx1"/>
                </a:solidFill>
              </a:rPr>
              <a:t>, Karol J. "ESC: Dataset for environmental sound classification." Proceedings of the 23rd ACM international conference on Multimedia. 2015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pPr fontAlgn="base" latinLnBrk="1"/>
            <a:r>
              <a:rPr lang="en-US" altLang="ko-KR" sz="1100" dirty="0" smtClean="0">
                <a:solidFill>
                  <a:schemeClr val="tx1"/>
                </a:solidFill>
              </a:rPr>
              <a:t>[8] </a:t>
            </a:r>
            <a:r>
              <a:rPr lang="en-US" altLang="ko-KR" sz="1100" dirty="0">
                <a:solidFill>
                  <a:schemeClr val="tx1"/>
                </a:solidFill>
              </a:rPr>
              <a:t>Transfer Learning with </a:t>
            </a:r>
            <a:r>
              <a:rPr lang="en-US" altLang="ko-KR" sz="1100" dirty="0" err="1">
                <a:solidFill>
                  <a:schemeClr val="tx1"/>
                </a:solidFill>
              </a:rPr>
              <a:t>YAMNet</a:t>
            </a:r>
            <a:r>
              <a:rPr lang="en-US" altLang="ko-KR" sz="1100" dirty="0">
                <a:solidFill>
                  <a:schemeClr val="tx1"/>
                </a:solidFill>
              </a:rPr>
              <a:t> for environmental sound classification https://www.tensorflow.org/tutorials/audio/transfer_learning_audio</a:t>
            </a:r>
          </a:p>
          <a:p>
            <a:pPr fontAlgn="base" latinLnBrk="1"/>
            <a:r>
              <a:rPr lang="en-US" altLang="ko-KR" sz="1100" dirty="0" smtClean="0">
                <a:solidFill>
                  <a:schemeClr val="tx1"/>
                </a:solidFill>
              </a:rPr>
              <a:t>[9] </a:t>
            </a:r>
            <a:r>
              <a:rPr lang="en-US" altLang="ko-KR" sz="1100" dirty="0">
                <a:solidFill>
                  <a:schemeClr val="tx1"/>
                </a:solidFill>
              </a:rPr>
              <a:t>Howard, Andrew G., et al. "</a:t>
            </a:r>
            <a:r>
              <a:rPr lang="en-US" altLang="ko-KR" sz="1100" dirty="0" err="1">
                <a:solidFill>
                  <a:schemeClr val="tx1"/>
                </a:solidFill>
              </a:rPr>
              <a:t>Mobilenets</a:t>
            </a:r>
            <a:r>
              <a:rPr lang="en-US" altLang="ko-KR" sz="1100" dirty="0">
                <a:solidFill>
                  <a:schemeClr val="tx1"/>
                </a:solidFill>
              </a:rPr>
              <a:t>: Efficient convolutional neural networks for mobile vision applications." </a:t>
            </a:r>
            <a:r>
              <a:rPr lang="en-US" altLang="ko-KR" sz="1100" dirty="0" err="1">
                <a:solidFill>
                  <a:schemeClr val="tx1"/>
                </a:solidFill>
              </a:rPr>
              <a:t>arXiv</a:t>
            </a:r>
            <a:r>
              <a:rPr lang="en-US" altLang="ko-KR" sz="1100" dirty="0">
                <a:solidFill>
                  <a:schemeClr val="tx1"/>
                </a:solidFill>
              </a:rPr>
              <a:t> preprint arXiv:1704.04861 (2017</a:t>
            </a:r>
            <a:r>
              <a:rPr lang="en-US" altLang="ko-KR" sz="1100" dirty="0" smtClean="0">
                <a:solidFill>
                  <a:schemeClr val="tx1"/>
                </a:solidFill>
              </a:rPr>
              <a:t>).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3EF834-931A-4B3B-863A-4FFEDE80D70C}"/>
              </a:ext>
            </a:extLst>
          </p:cNvPr>
          <p:cNvSpPr/>
          <p:nvPr/>
        </p:nvSpPr>
        <p:spPr>
          <a:xfrm>
            <a:off x="10805160" y="6197305"/>
            <a:ext cx="9707462" cy="9675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Yamnet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Yamnet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[8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Mobilenet-v1[9]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을 기반으로 만들어진 모델이며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Google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Audioset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데이터베이스를 이용한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w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eight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로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521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가지의 클래스를 구분할 수 있도록 구성되었으며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embedding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을 통해 분류 단계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전에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1024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차원의 값을 출력할 수 있다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이 연구에서는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Yamnet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을 통과한 후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mbedding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으로 출력한 값들을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Full-linked NN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을 이용하여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개의 클래스를 분류할 수 있는 모델로 만든다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 Mobilenet-v1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depthwise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seperable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convolution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을 이용하여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파라미터의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수를 줄이고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채널 간의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정보를 공유하여 빠른 학습과 추론이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가능하다는 장점이 있다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 Fig.3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Yamnet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의 구조를 보여준다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600" dirty="0" smtClean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4)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ResNet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ResNet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[3]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은 많은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layer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를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이용한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모델로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네트워크가 깊어지면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gradient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가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사라지는 현상으로 인해 오히려 학습이 제대로 되지 않는 것을 해결하기 위해 만들어진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모델이다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Convolutional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layers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로 구성된 블록이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개가 있으며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convolution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을 거친 값과 거치지 않은 값을 서로 더하여 이전의 값이 후반 층에 더 큰 영향을 미칠 수 있게 된다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ResNet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의 구조는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Fig.4.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와 같다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49" name="Picture 7">
            <a:extLst>
              <a:ext uri="{FF2B5EF4-FFF2-40B4-BE49-F238E27FC236}">
                <a16:creationId xmlns:a16="http://schemas.microsoft.com/office/drawing/2014/main" id="{AEA6AAFD-88EC-4E5A-8705-B4D066D4C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52038" y="23310704"/>
            <a:ext cx="5076301" cy="24607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0" name="Picture 9">
            <a:extLst>
              <a:ext uri="{FF2B5EF4-FFF2-40B4-BE49-F238E27FC236}">
                <a16:creationId xmlns:a16="http://schemas.microsoft.com/office/drawing/2014/main" id="{62D5A431-9964-42F8-A63B-BEBE36170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011488" y="10507704"/>
            <a:ext cx="4558887" cy="462990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1" name="Picture 11">
            <a:extLst>
              <a:ext uri="{FF2B5EF4-FFF2-40B4-BE49-F238E27FC236}">
                <a16:creationId xmlns:a16="http://schemas.microsoft.com/office/drawing/2014/main" id="{49D30610-52E4-48E5-8998-EC062BB7A1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/>
          </a:blip>
          <a:srcRect b="51960"/>
          <a:stretch/>
        </p:blipFill>
        <p:spPr>
          <a:xfrm>
            <a:off x="838007" y="23415034"/>
            <a:ext cx="2407341" cy="208100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2" name="Picture 13">
            <a:extLst>
              <a:ext uri="{FF2B5EF4-FFF2-40B4-BE49-F238E27FC236}">
                <a16:creationId xmlns:a16="http://schemas.microsoft.com/office/drawing/2014/main" id="{E23FE902-38F6-49D8-9A3F-82596BF6117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/>
          </a:blip>
          <a:srcRect t="13022" b="47487"/>
          <a:stretch/>
        </p:blipFill>
        <p:spPr>
          <a:xfrm>
            <a:off x="15656018" y="10337972"/>
            <a:ext cx="2400255" cy="50360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B4520F-4F23-4527-BB28-6AA450CA2E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525" y="19001152"/>
            <a:ext cx="7593223" cy="4327775"/>
          </a:xfrm>
          <a:prstGeom prst="rect">
            <a:avLst/>
          </a:prstGeom>
        </p:spPr>
      </p:pic>
      <p:pic>
        <p:nvPicPr>
          <p:cNvPr id="29" name="Picture 13">
            <a:extLst>
              <a:ext uri="{FF2B5EF4-FFF2-40B4-BE49-F238E27FC236}">
                <a16:creationId xmlns:a16="http://schemas.microsoft.com/office/drawing/2014/main" id="{1A2FDF5B-8B51-4D9D-AC19-60AB022CE47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/>
          </a:blip>
          <a:srcRect t="52513"/>
          <a:stretch/>
        </p:blipFill>
        <p:spPr>
          <a:xfrm>
            <a:off x="18056273" y="10351503"/>
            <a:ext cx="2001783" cy="505045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1586C9A7-3E9D-4043-86AB-545CAF888C8C}"/>
              </a:ext>
            </a:extLst>
          </p:cNvPr>
          <p:cNvSpPr/>
          <p:nvPr/>
        </p:nvSpPr>
        <p:spPr>
          <a:xfrm>
            <a:off x="14790814" y="23409429"/>
            <a:ext cx="3674396" cy="224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Fig. </a:t>
            </a:r>
            <a:r>
              <a:rPr lang="en-US" altLang="ko-KR" dirty="0" smtClean="0">
                <a:solidFill>
                  <a:schemeClr val="tx1"/>
                </a:solidFill>
              </a:rPr>
              <a:t>5 </a:t>
            </a:r>
            <a:r>
              <a:rPr lang="en-US" altLang="ko-KR" dirty="0">
                <a:solidFill>
                  <a:schemeClr val="tx1"/>
                </a:solidFill>
              </a:rPr>
              <a:t>Confusion matrix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9A08D5-EA2A-44BA-A3AF-20BC41EC9ACE}"/>
              </a:ext>
            </a:extLst>
          </p:cNvPr>
          <p:cNvSpPr/>
          <p:nvPr/>
        </p:nvSpPr>
        <p:spPr>
          <a:xfrm>
            <a:off x="12509885" y="15466053"/>
            <a:ext cx="1444449" cy="329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Fig. </a:t>
            </a:r>
            <a:r>
              <a:rPr lang="en-US" altLang="ko-KR" dirty="0" smtClean="0">
                <a:solidFill>
                  <a:schemeClr val="tx1"/>
                </a:solidFill>
              </a:rPr>
              <a:t>3 </a:t>
            </a:r>
            <a:r>
              <a:rPr lang="en-US" altLang="ko-KR" dirty="0" err="1">
                <a:solidFill>
                  <a:schemeClr val="tx1"/>
                </a:solidFill>
              </a:rPr>
              <a:t>Yamnet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E60408-5799-459F-B46B-395B22E7EED2}"/>
              </a:ext>
            </a:extLst>
          </p:cNvPr>
          <p:cNvSpPr/>
          <p:nvPr/>
        </p:nvSpPr>
        <p:spPr>
          <a:xfrm>
            <a:off x="2485867" y="25771469"/>
            <a:ext cx="1446393" cy="47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Fig. </a:t>
            </a:r>
            <a:r>
              <a:rPr lang="en-US" altLang="ko-KR" dirty="0" smtClean="0">
                <a:solidFill>
                  <a:schemeClr val="tx1"/>
                </a:solidFill>
              </a:rPr>
              <a:t>1 </a:t>
            </a:r>
            <a:r>
              <a:rPr lang="en-US" altLang="ko-KR" dirty="0">
                <a:solidFill>
                  <a:schemeClr val="tx1"/>
                </a:solidFill>
              </a:rPr>
              <a:t>CNN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787087-A9AD-4564-BCC3-6EB6AD78C447}"/>
              </a:ext>
            </a:extLst>
          </p:cNvPr>
          <p:cNvSpPr/>
          <p:nvPr/>
        </p:nvSpPr>
        <p:spPr>
          <a:xfrm>
            <a:off x="17103509" y="15431257"/>
            <a:ext cx="1446393" cy="364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Fig. </a:t>
            </a:r>
            <a:r>
              <a:rPr lang="en-US" altLang="ko-KR" dirty="0" smtClean="0">
                <a:solidFill>
                  <a:schemeClr val="tx1"/>
                </a:solidFill>
              </a:rPr>
              <a:t>4 </a:t>
            </a:r>
            <a:r>
              <a:rPr lang="en-US" altLang="ko-KR" dirty="0" err="1">
                <a:solidFill>
                  <a:schemeClr val="tx1"/>
                </a:solidFill>
              </a:rPr>
              <a:t>ResNet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AACEA0-49FB-461D-B5F4-CED12766F0C8}"/>
              </a:ext>
            </a:extLst>
          </p:cNvPr>
          <p:cNvSpPr/>
          <p:nvPr/>
        </p:nvSpPr>
        <p:spPr>
          <a:xfrm>
            <a:off x="6732268" y="25771469"/>
            <a:ext cx="1949069" cy="47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Fig. </a:t>
            </a:r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r>
              <a:rPr lang="en-US" altLang="ko-KR" dirty="0" err="1">
                <a:solidFill>
                  <a:schemeClr val="tx1"/>
                </a:solidFill>
              </a:rPr>
              <a:t>EfficientNet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F4A761-D13E-47C2-AC16-2E5D3BF7B930}"/>
              </a:ext>
            </a:extLst>
          </p:cNvPr>
          <p:cNvSpPr/>
          <p:nvPr/>
        </p:nvSpPr>
        <p:spPr>
          <a:xfrm>
            <a:off x="873876" y="19164300"/>
            <a:ext cx="9707462" cy="7452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III. Model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1) Traditional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CNN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이미지에서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사용되었던 전통적인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딥러닝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알고리즘으로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이 연구에서는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Fig.1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와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같은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CNN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을 이용한다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  Dropout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을 이용하여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과적합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(Overfitting)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을 방지한다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  2) 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EfficientNet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EfficientNet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[4]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CNN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의 정확도를 최대로 높이기 위해 고안된 네트워크이다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정확도를 높이기 위해서 네트워크의 깊이를 깊게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하거나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필터의 개수를 늘린다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EfficientNet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은 가장 효율적인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CNN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을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NAS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기법을 이용하여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EfficientNet-B0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를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구성하고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depth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width, resolution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scaling factor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를 구해 이를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기반으로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EfficientNet-B1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부터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B7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까지 구성하게 된다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 Fig.2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EfficientNet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의 구조를 보여준다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0" name="Picture 11">
            <a:extLst>
              <a:ext uri="{FF2B5EF4-FFF2-40B4-BE49-F238E27FC236}">
                <a16:creationId xmlns:a16="http://schemas.microsoft.com/office/drawing/2014/main" id="{03E7B404-345B-49A3-8F5F-50A43733186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/>
          </a:blip>
          <a:srcRect t="48039" b="1"/>
          <a:stretch/>
        </p:blipFill>
        <p:spPr>
          <a:xfrm>
            <a:off x="3209064" y="23454115"/>
            <a:ext cx="2225738" cy="2081004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56E4A45-8961-4414-B050-EDAD6BB9C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90604"/>
              </p:ext>
            </p:extLst>
          </p:nvPr>
        </p:nvGraphicFramePr>
        <p:xfrm>
          <a:off x="11011488" y="19003296"/>
          <a:ext cx="1905038" cy="402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9920">
                  <a:extLst>
                    <a:ext uri="{9D8B030D-6E8A-4147-A177-3AD203B41FA5}">
                      <a16:colId xmlns:a16="http://schemas.microsoft.com/office/drawing/2014/main" val="1109788949"/>
                    </a:ext>
                  </a:extLst>
                </a:gridCol>
                <a:gridCol w="765118">
                  <a:extLst>
                    <a:ext uri="{9D8B030D-6E8A-4147-A177-3AD203B41FA5}">
                      <a16:colId xmlns:a16="http://schemas.microsoft.com/office/drawing/2014/main" val="72222295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Model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Acc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933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CNN</a:t>
                      </a:r>
                      <a:endParaRPr lang="ko-KR" altLang="en-US" sz="1600" spc="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66.3%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5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 err="1"/>
                        <a:t>Yamnet</a:t>
                      </a:r>
                      <a:endParaRPr lang="ko-KR" altLang="en-US" sz="1600" spc="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68.3%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3701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ResNet50 V2</a:t>
                      </a:r>
                      <a:endParaRPr lang="ko-KR" altLang="en-US" sz="1600" spc="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50.8%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19417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/>
                        <a:t>ResNet152V2</a:t>
                      </a:r>
                      <a:endParaRPr lang="ko-KR" altLang="en-US" sz="1600" spc="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42.4%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4380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EfficientNetB0</a:t>
                      </a:r>
                      <a:endParaRPr lang="ko-KR" altLang="en-US" sz="1600" spc="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55.8%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763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EfficientNetB3</a:t>
                      </a:r>
                      <a:endParaRPr lang="ko-KR" altLang="en-US" sz="1600" spc="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51.4%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575900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pc="0" dirty="0">
                          <a:solidFill>
                            <a:schemeClr val="bg1"/>
                          </a:solidFill>
                        </a:rPr>
                        <a:t>By extended dataset</a:t>
                      </a:r>
                      <a:endParaRPr lang="ko-KR" altLang="en-US" sz="1600" b="1" spc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54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 err="1"/>
                        <a:t>Yamnet</a:t>
                      </a:r>
                      <a:endParaRPr lang="ko-KR" altLang="en-US" sz="1600" spc="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66%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1150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ResNet50V2</a:t>
                      </a:r>
                      <a:endParaRPr lang="ko-KR" altLang="en-US" sz="1600" spc="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56.7%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7953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EfficientNetB0</a:t>
                      </a:r>
                      <a:endParaRPr lang="ko-KR" altLang="en-US" sz="1600" spc="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58.4%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959593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2DE7A7-6CCE-4688-9A82-F33550274C81}"/>
              </a:ext>
            </a:extLst>
          </p:cNvPr>
          <p:cNvSpPr/>
          <p:nvPr/>
        </p:nvSpPr>
        <p:spPr>
          <a:xfrm>
            <a:off x="11011486" y="23037960"/>
            <a:ext cx="1905038" cy="445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Table 1. Accuracy of Models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73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4306</TotalTime>
  <Words>1647</Words>
  <Application>Microsoft Office PowerPoint</Application>
  <PresentationFormat>사용자 지정</PresentationFormat>
  <Paragraphs>100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HY헤드라인M</vt:lpstr>
      <vt:lpstr>맑은 고딕</vt:lpstr>
      <vt:lpstr>Arial</vt:lpstr>
      <vt:lpstr>Calibri</vt:lpstr>
      <vt:lpstr>Calibri Light</vt:lpstr>
      <vt:lpstr>Office 테마</vt:lpstr>
      <vt:lpstr>동물 소리 다중 분류를 위한 딥러닝 모델의 비교 분석 전기전자공학부 2016170919 안현욱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sungwoo</dc:creator>
  <cp:lastModifiedBy>korea</cp:lastModifiedBy>
  <cp:revision>174</cp:revision>
  <cp:lastPrinted>2018-10-19T01:35:29Z</cp:lastPrinted>
  <dcterms:created xsi:type="dcterms:W3CDTF">2018-10-18T05:14:05Z</dcterms:created>
  <dcterms:modified xsi:type="dcterms:W3CDTF">2021-06-02T04:28:35Z</dcterms:modified>
</cp:coreProperties>
</file>