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742C9-BF86-426B-BB5D-9E52FD169009}" v="1441" dt="2021-09-03T14:35:3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0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brewiki.net/wiki/%EA%B3%B5%EC%A4%91%EC%A0%84%ED%99%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낡은 콘크리트 벽 질감 배경(부분적으로 칠이 회색으로 바램)">
            <a:extLst>
              <a:ext uri="{FF2B5EF4-FFF2-40B4-BE49-F238E27FC236}">
                <a16:creationId xmlns:a16="http://schemas.microsoft.com/office/drawing/2014/main" id="{B46F3C06-681D-4331-BC18-1F62B794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2" r="9085" b="10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solidFill>
                  <a:srgbClr val="FFFFFF"/>
                </a:solidFill>
                <a:ea typeface="휴먼매직체"/>
              </a:rPr>
              <a:t>불법체류자</a:t>
            </a:r>
            <a:br>
              <a:rPr lang="ko-KR" altLang="en-US" sz="4400" dirty="0">
                <a:ea typeface="휴먼매직체"/>
              </a:rPr>
            </a:br>
            <a:br>
              <a:rPr lang="ko-KR" altLang="en-US" sz="4400" dirty="0">
                <a:ea typeface="휴먼매직체"/>
              </a:rPr>
            </a:br>
            <a:r>
              <a:rPr lang="ko-KR" altLang="en-US" sz="4400" err="1">
                <a:solidFill>
                  <a:srgbClr val="FFFFFF"/>
                </a:solidFill>
                <a:ea typeface="휴먼매직체"/>
              </a:rPr>
              <a:t>박후기</a:t>
            </a:r>
            <a:endParaRPr lang="ko-KR" altLang="en-US" sz="4400">
              <a:solidFill>
                <a:srgbClr val="FFFFFF"/>
              </a:solidFill>
              <a:ea typeface="휴먼매직체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휴먼매직체"/>
                <a:cs typeface="Malgun Gothic Semilight"/>
              </a:rPr>
              <a:t>10211 유현우</a:t>
            </a:r>
            <a:endParaRPr lang="ko-KR" altLang="en-US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그림 5" descr="텍스트, 사람, 남자, 실내이(가) 표시된 사진&#10;&#10;자동 생성된 설명">
            <a:extLst>
              <a:ext uri="{FF2B5EF4-FFF2-40B4-BE49-F238E27FC236}">
                <a16:creationId xmlns:a16="http://schemas.microsoft.com/office/drawing/2014/main" id="{F4CAEEAC-3656-4765-958D-41E0DD74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12" y="95044"/>
            <a:ext cx="5780760" cy="67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낡은 콘크리트 벽 질감 배경(부분적으로 칠이 회색으로 바램)">
            <a:extLst>
              <a:ext uri="{FF2B5EF4-FFF2-40B4-BE49-F238E27FC236}">
                <a16:creationId xmlns:a16="http://schemas.microsoft.com/office/drawing/2014/main" id="{B46F3C06-681D-4331-BC18-1F62B794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b="1075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8900">
                <a:solidFill>
                  <a:schemeClr val="bg1"/>
                </a:solidFill>
                <a:ea typeface="휴먼매직체"/>
              </a:rPr>
              <a:t>시인 소개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>
              <a:lnSpc>
                <a:spcPct val="113999"/>
              </a:lnSpc>
            </a:pPr>
            <a:r>
              <a:rPr lang="ko-KR" altLang="en-US" sz="1800">
                <a:solidFill>
                  <a:srgbClr val="4472C4"/>
                </a:solidFill>
                <a:ea typeface="+mn-lt"/>
                <a:cs typeface="+mn-lt"/>
              </a:rPr>
              <a:t>상</a:t>
            </a:r>
            <a:endParaRPr lang="ko-KR">
              <a:ea typeface="휴먼매직체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sz="1800" dirty="0">
              <a:solidFill>
                <a:schemeClr val="bg1"/>
              </a:solidFill>
              <a:ea typeface="휴먼매직체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C587-76DE-4F8F-9ECD-FC84EF74950F}"/>
              </a:ext>
            </a:extLst>
          </p:cNvPr>
          <p:cNvSpPr txBox="1"/>
          <p:nvPr/>
        </p:nvSpPr>
        <p:spPr>
          <a:xfrm>
            <a:off x="2724150" y="3324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2AB6-100F-42A7-A3AD-775ABA68C535}"/>
              </a:ext>
            </a:extLst>
          </p:cNvPr>
          <p:cNvSpPr txBox="1"/>
          <p:nvPr/>
        </p:nvSpPr>
        <p:spPr>
          <a:xfrm>
            <a:off x="714375" y="2447925"/>
            <a:ext cx="60864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휴먼매직체"/>
                <a:cs typeface="Malgun Gothic Semilight"/>
              </a:rPr>
              <a:t>출생: 1968년  경기도 평택</a:t>
            </a:r>
          </a:p>
          <a:p>
            <a:r>
              <a:rPr lang="ko-KR" altLang="en-US" sz="2800" b="1">
                <a:ea typeface="휴먼매직체"/>
                <a:cs typeface="Malgun Gothic Semilight"/>
              </a:rPr>
              <a:t>학력: 서울예대 문예창작과를 졸업</a:t>
            </a:r>
          </a:p>
          <a:p>
            <a:r>
              <a:rPr lang="ko-KR" altLang="en-US" sz="2800" b="1">
                <a:ea typeface="휴먼매직체"/>
                <a:cs typeface="Malgun Gothic Semilight"/>
              </a:rPr>
              <a:t>데뷔: 2003년 작가세계 '내 가슴속 무늬' 신인상으로 데뷔</a:t>
            </a:r>
          </a:p>
          <a:p>
            <a:r>
              <a:rPr lang="ko-KR" altLang="en-US" sz="2800" b="1">
                <a:ea typeface="휴먼매직체"/>
                <a:cs typeface="Malgun Gothic Semilight"/>
              </a:rPr>
              <a:t>수상: 2006년 신동엽문학상을 수상</a:t>
            </a:r>
            <a:endParaRPr lang="ko-KR" altLang="en-US" sz="2800" b="1" dirty="0">
              <a:ea typeface="휴먼매직체"/>
              <a:cs typeface="Malgun Gothic Semilight"/>
            </a:endParaRPr>
          </a:p>
        </p:txBody>
      </p:sp>
      <p:pic>
        <p:nvPicPr>
          <p:cNvPr id="7" name="그림 7" descr="사람, 벽, 실내, 남자이(가) 표시된 사진&#10;&#10;자동 생성된 설명">
            <a:extLst>
              <a:ext uri="{FF2B5EF4-FFF2-40B4-BE49-F238E27FC236}">
                <a16:creationId xmlns:a16="http://schemas.microsoft.com/office/drawing/2014/main" id="{218CCEF0-EFC5-495B-8D6D-68CF2D38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1052120"/>
            <a:ext cx="3429000" cy="34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낡은 콘크리트 벽 질감 배경(부분적으로 칠이 회색으로 바램)">
            <a:extLst>
              <a:ext uri="{FF2B5EF4-FFF2-40B4-BE49-F238E27FC236}">
                <a16:creationId xmlns:a16="http://schemas.microsoft.com/office/drawing/2014/main" id="{B46F3C06-681D-4331-BC18-1F62B794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b="1075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8900">
                <a:solidFill>
                  <a:schemeClr val="bg1"/>
                </a:solidFill>
                <a:ea typeface="휴먼매직체"/>
              </a:rPr>
              <a:t>시 소개</a:t>
            </a:r>
            <a:endParaRPr lang="ko-KR" altLang="en-US" sz="8900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>
              <a:lnSpc>
                <a:spcPct val="113999"/>
              </a:lnSpc>
            </a:pPr>
            <a:r>
              <a:rPr lang="ko-KR" altLang="en-US" sz="1800">
                <a:solidFill>
                  <a:srgbClr val="4472C4"/>
                </a:solidFill>
                <a:ea typeface="+mn-lt"/>
                <a:cs typeface="+mn-lt"/>
              </a:rPr>
              <a:t>상</a:t>
            </a:r>
            <a:endParaRPr lang="ko-KR">
              <a:ea typeface="휴먼매직체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sz="1800" dirty="0">
              <a:solidFill>
                <a:schemeClr val="bg1"/>
              </a:solidFill>
              <a:ea typeface="휴먼매직체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C587-76DE-4F8F-9ECD-FC84EF74950F}"/>
              </a:ext>
            </a:extLst>
          </p:cNvPr>
          <p:cNvSpPr txBox="1"/>
          <p:nvPr/>
        </p:nvSpPr>
        <p:spPr>
          <a:xfrm>
            <a:off x="6805547" y="986033"/>
            <a:ext cx="404799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sz="2000" dirty="0">
              <a:ea typeface="Malgun Gothic Semilight"/>
              <a:cs typeface="Malgun Gothic Semilight"/>
            </a:endParaRPr>
          </a:p>
          <a:p>
            <a:pPr algn="ctr"/>
            <a:r>
              <a:rPr lang="ko-KR">
                <a:ea typeface="+mn-lt"/>
                <a:cs typeface="+mn-lt"/>
              </a:rPr>
              <a:t>.</a:t>
            </a:r>
            <a:endParaRPr 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2AB6-100F-42A7-A3AD-775ABA68C535}"/>
              </a:ext>
            </a:extLst>
          </p:cNvPr>
          <p:cNvSpPr txBox="1"/>
          <p:nvPr/>
        </p:nvSpPr>
        <p:spPr>
          <a:xfrm>
            <a:off x="359471" y="2249596"/>
            <a:ext cx="675452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휴먼매직체"/>
                <a:cs typeface="Malgun Gothic Semilight"/>
              </a:rPr>
              <a:t>이 시는 소리의 유사성을 바탕으로 전화로 </a:t>
            </a:r>
            <a:r>
              <a:rPr lang="ko-KR" altLang="en-US" sz="2800" b="1" dirty="0">
                <a:ea typeface="휴먼매직체"/>
                <a:cs typeface="Malgun Gothic Semilight"/>
              </a:rPr>
              <a:t>매개된 두 </a:t>
            </a:r>
            <a:r>
              <a:rPr lang="ko-KR" altLang="en-US" sz="2800" b="1">
                <a:ea typeface="휴먼매직체"/>
                <a:cs typeface="Malgun Gothic Semilight"/>
              </a:rPr>
              <a:t>개의 공간을 연결하고, </a:t>
            </a:r>
            <a:endParaRPr lang="ko-KR" b="1">
              <a:ea typeface="휴먼매직체"/>
              <a:cs typeface="Malgun Gothic Semilight"/>
            </a:endParaRPr>
          </a:p>
          <a:p>
            <a:r>
              <a:rPr lang="ko-KR" altLang="en-US" sz="2800" b="1">
                <a:ea typeface="휴먼매직체"/>
                <a:cs typeface="Malgun Gothic Semilight"/>
              </a:rPr>
              <a:t>'분리'라는 속성을 통해 한 대</a:t>
            </a:r>
            <a:r>
              <a:rPr lang="ko-KR" altLang="en-US" sz="2800" b="1" dirty="0">
                <a:ea typeface="휴먼매직체"/>
                <a:cs typeface="Malgun Gothic Semilight"/>
              </a:rPr>
              <a:t>상을 다른 대상에 비유하여, </a:t>
            </a:r>
            <a:endParaRPr lang="ko-KR" b="1">
              <a:ea typeface="휴먼매직체"/>
              <a:cs typeface="Malgun Gothic Semilight"/>
            </a:endParaRPr>
          </a:p>
          <a:p>
            <a:r>
              <a:rPr lang="ko-KR" altLang="en-US" sz="2800" b="1">
                <a:ea typeface="휴먼매직체"/>
                <a:cs typeface="Malgun Gothic Semilight"/>
              </a:rPr>
              <a:t>우리 땅에서 불법체류</a:t>
            </a:r>
            <a:r>
              <a:rPr lang="ko-KR" altLang="en-US" sz="2800" b="1" dirty="0">
                <a:ea typeface="휴먼매직체"/>
                <a:cs typeface="Malgun Gothic Semilight"/>
              </a:rPr>
              <a:t>자로 살아가는 외국인 노동자의 비애를 시각적 청각적 이미지를 활용하여 효과적으로 묘사해내고 있다</a:t>
            </a:r>
            <a:endParaRPr lang="ko-KR" b="1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D9682B-8DB1-4E38-B6FB-006504A8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86" y="359080"/>
            <a:ext cx="3886270" cy="62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낡은 콘크리트 벽 질감 배경(부분적으로 칠이 회색으로 바램)">
            <a:extLst>
              <a:ext uri="{FF2B5EF4-FFF2-40B4-BE49-F238E27FC236}">
                <a16:creationId xmlns:a16="http://schemas.microsoft.com/office/drawing/2014/main" id="{B46F3C06-681D-4331-BC18-1F62B794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b="1075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8900">
                <a:solidFill>
                  <a:schemeClr val="bg1"/>
                </a:solidFill>
                <a:ea typeface="휴먼매직체"/>
              </a:rPr>
              <a:t>현실 대응 태도</a:t>
            </a:r>
            <a:endParaRPr lang="ko-KR" altLang="en-US" sz="8900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>
              <a:lnSpc>
                <a:spcPct val="113999"/>
              </a:lnSpc>
            </a:pPr>
            <a:r>
              <a:rPr lang="ko-KR" altLang="en-US" sz="1800">
                <a:solidFill>
                  <a:srgbClr val="4472C4"/>
                </a:solidFill>
                <a:ea typeface="+mn-lt"/>
                <a:cs typeface="+mn-lt"/>
              </a:rPr>
              <a:t>상</a:t>
            </a:r>
            <a:endParaRPr lang="ko-KR">
              <a:ea typeface="휴먼매직체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sz="1800" dirty="0">
              <a:solidFill>
                <a:schemeClr val="bg1"/>
              </a:solidFill>
              <a:ea typeface="휴먼매직체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C587-76DE-4F8F-9ECD-FC84EF74950F}"/>
              </a:ext>
            </a:extLst>
          </p:cNvPr>
          <p:cNvSpPr txBox="1"/>
          <p:nvPr/>
        </p:nvSpPr>
        <p:spPr>
          <a:xfrm>
            <a:off x="2724150" y="3324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2AB6-100F-42A7-A3AD-775ABA68C535}"/>
              </a:ext>
            </a:extLst>
          </p:cNvPr>
          <p:cNvSpPr txBox="1"/>
          <p:nvPr/>
        </p:nvSpPr>
        <p:spPr>
          <a:xfrm>
            <a:off x="714375" y="2447925"/>
            <a:ext cx="60864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800" dirty="0">
              <a:ea typeface="휴먼매직체"/>
              <a:cs typeface="Malgun Gothic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91A88-D5B9-4356-BF6C-A9096307D1EC}"/>
              </a:ext>
            </a:extLst>
          </p:cNvPr>
          <p:cNvSpPr txBox="1"/>
          <p:nvPr/>
        </p:nvSpPr>
        <p:spPr>
          <a:xfrm>
            <a:off x="663879" y="2448838"/>
            <a:ext cx="67724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휴먼매직체"/>
                <a:cs typeface="Malgun Gothic Semilight"/>
              </a:rPr>
              <a:t>불법체류자와 나뭇잎을 이용하여 시적대상에게 연민의 태도</a:t>
            </a:r>
            <a:r>
              <a:rPr lang="ko-KR" altLang="en-US" sz="2800" b="1">
                <a:ea typeface="휴먼매직체"/>
                <a:cs typeface="Malgun Gothic Semilight"/>
              </a:rPr>
              <a:t>를 보여주고있다.</a:t>
            </a:r>
            <a:endParaRPr lang="ko-KR" altLang="en-US" sz="2800" b="1" dirty="0">
              <a:ea typeface="휴먼매직체"/>
              <a:cs typeface="Malgun Gothic Semilight"/>
            </a:endParaRPr>
          </a:p>
        </p:txBody>
      </p:sp>
      <p:pic>
        <p:nvPicPr>
          <p:cNvPr id="14" name="그림 14" descr="나무, 실외, 대지, 건물이(가) 표시된 사진&#10;&#10;자동 생성된 설명">
            <a:extLst>
              <a:ext uri="{FF2B5EF4-FFF2-40B4-BE49-F238E27FC236}">
                <a16:creationId xmlns:a16="http://schemas.microsoft.com/office/drawing/2014/main" id="{97224460-5079-451A-859C-EBF140F7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69057" y="1756775"/>
            <a:ext cx="27432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8FBE4A-7CA7-4ED1-8CB9-50378245557F}"/>
              </a:ext>
            </a:extLst>
          </p:cNvPr>
          <p:cNvSpPr txBox="1"/>
          <p:nvPr/>
        </p:nvSpPr>
        <p:spPr>
          <a:xfrm>
            <a:off x="8106427" y="5007279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altLang="ko-KR" dirty="0">
              <a:ea typeface="휴먼매직체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436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낡은 콘크리트 벽 질감 배경(부분적으로 칠이 회색으로 바램)">
            <a:extLst>
              <a:ext uri="{FF2B5EF4-FFF2-40B4-BE49-F238E27FC236}">
                <a16:creationId xmlns:a16="http://schemas.microsoft.com/office/drawing/2014/main" id="{B46F3C06-681D-4331-BC18-1F62B794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b="10751"/>
          <a:stretch/>
        </p:blipFill>
        <p:spPr>
          <a:xfrm>
            <a:off x="7391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734" y="352338"/>
            <a:ext cx="11548532" cy="4198700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8900">
                <a:solidFill>
                  <a:schemeClr val="bg1"/>
                </a:solidFill>
                <a:ea typeface="휴먼매직체"/>
              </a:rPr>
              <a:t>자신의 감상</a:t>
            </a:r>
            <a:endParaRPr lang="ko-KR" altLang="en-US" sz="8900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>
              <a:lnSpc>
                <a:spcPct val="113999"/>
              </a:lnSpc>
            </a:pPr>
            <a:r>
              <a:rPr lang="ko-KR" altLang="en-US" sz="1800">
                <a:solidFill>
                  <a:srgbClr val="4472C4"/>
                </a:solidFill>
                <a:ea typeface="+mn-lt"/>
                <a:cs typeface="+mn-lt"/>
              </a:rPr>
              <a:t>상</a:t>
            </a:r>
            <a:endParaRPr lang="ko-KR">
              <a:ea typeface="휴먼매직체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sz="1800" dirty="0">
              <a:solidFill>
                <a:schemeClr val="bg1"/>
              </a:solidFill>
              <a:ea typeface="휴먼매직체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C587-76DE-4F8F-9ECD-FC84EF74950F}"/>
              </a:ext>
            </a:extLst>
          </p:cNvPr>
          <p:cNvSpPr txBox="1"/>
          <p:nvPr/>
        </p:nvSpPr>
        <p:spPr>
          <a:xfrm>
            <a:off x="2724150" y="3324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2AB6-100F-42A7-A3AD-775ABA68C535}"/>
              </a:ext>
            </a:extLst>
          </p:cNvPr>
          <p:cNvSpPr txBox="1"/>
          <p:nvPr/>
        </p:nvSpPr>
        <p:spPr>
          <a:xfrm>
            <a:off x="714375" y="2447925"/>
            <a:ext cx="60864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800" dirty="0">
              <a:ea typeface="휴먼매직체"/>
              <a:cs typeface="Malgun Gothic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2128E-0C5E-428E-8C11-52DDBB5670A4}"/>
              </a:ext>
            </a:extLst>
          </p:cNvPr>
          <p:cNvSpPr txBox="1"/>
          <p:nvPr/>
        </p:nvSpPr>
        <p:spPr>
          <a:xfrm>
            <a:off x="716071" y="2532346"/>
            <a:ext cx="87035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휴먼매직체"/>
                <a:cs typeface="Malgun Gothic Semilight"/>
              </a:rPr>
              <a:t>늘 불안 속에 살아가야 하는 가진 것 없는 자들의 두려움이 전화박스에서 돈 떨어지는 소리, 나뭇잎이 떨어지는 소리, 외국인 노동자의 눈물 소리, 그들의 고향집 문 두드리는 소리로 여기저기가 울려퍼진다. 누구에게 들킬까봐 큰 소리로 통화도 못 하고 소근거리며 조심조심 통화하</a:t>
            </a:r>
            <a:r>
              <a:rPr lang="ko-KR" altLang="en-US" sz="2800" b="1">
                <a:ea typeface="휴먼매직체"/>
                <a:cs typeface="Malgun Gothic Semilight"/>
              </a:rPr>
              <a:t>는 그들의 마음에 가슴이 아프다.</a:t>
            </a:r>
            <a:endParaRPr lang="ko-KR" altLang="en-US" sz="2800" b="1" dirty="0">
              <a:ea typeface="휴먼매직체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2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낡은 콘크리트 벽 질감 배경(부분적으로 칠이 회색으로 바램)">
            <a:extLst>
              <a:ext uri="{FF2B5EF4-FFF2-40B4-BE49-F238E27FC236}">
                <a16:creationId xmlns:a16="http://schemas.microsoft.com/office/drawing/2014/main" id="{B46F3C06-681D-4331-BC18-1F62B794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9" b="1075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61597" y="2554831"/>
            <a:ext cx="11548532" cy="4198700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8900">
                <a:solidFill>
                  <a:schemeClr val="tx1"/>
                </a:solidFill>
                <a:ea typeface="휴먼매직체"/>
              </a:rPr>
              <a:t>감사합니다.</a:t>
            </a:r>
            <a:endParaRPr lang="ko-KR" altLang="en-US" sz="8900" dirty="0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>
              <a:lnSpc>
                <a:spcPct val="113999"/>
              </a:lnSpc>
            </a:pPr>
            <a:r>
              <a:rPr lang="ko-KR" altLang="en-US" sz="1800">
                <a:solidFill>
                  <a:srgbClr val="4472C4"/>
                </a:solidFill>
                <a:ea typeface="+mn-lt"/>
                <a:cs typeface="+mn-lt"/>
              </a:rPr>
              <a:t>상</a:t>
            </a:r>
            <a:endParaRPr lang="ko-KR">
              <a:ea typeface="휴먼매직체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sz="1800" dirty="0">
              <a:solidFill>
                <a:schemeClr val="bg1"/>
              </a:solidFill>
              <a:ea typeface="휴먼매직체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6C587-76DE-4F8F-9ECD-FC84EF74950F}"/>
              </a:ext>
            </a:extLst>
          </p:cNvPr>
          <p:cNvSpPr txBox="1"/>
          <p:nvPr/>
        </p:nvSpPr>
        <p:spPr>
          <a:xfrm>
            <a:off x="2724150" y="3324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2AB6-100F-42A7-A3AD-775ABA68C535}"/>
              </a:ext>
            </a:extLst>
          </p:cNvPr>
          <p:cNvSpPr txBox="1"/>
          <p:nvPr/>
        </p:nvSpPr>
        <p:spPr>
          <a:xfrm>
            <a:off x="714375" y="2447925"/>
            <a:ext cx="60864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800" dirty="0">
              <a:ea typeface="휴먼매직체"/>
              <a:cs typeface="Malgun Gothic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91A88-D5B9-4356-BF6C-A9096307D1EC}"/>
              </a:ext>
            </a:extLst>
          </p:cNvPr>
          <p:cNvSpPr txBox="1"/>
          <p:nvPr/>
        </p:nvSpPr>
        <p:spPr>
          <a:xfrm>
            <a:off x="663879" y="2448838"/>
            <a:ext cx="6772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800" b="1" dirty="0">
              <a:ea typeface="휴먼매직체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613449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Malgun Gothic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5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DividendVTI</vt:lpstr>
      <vt:lpstr>불법체류자  박후기</vt:lpstr>
      <vt:lpstr>시인 소개</vt:lpstr>
      <vt:lpstr>시 소개</vt:lpstr>
      <vt:lpstr>현실 대응 태도</vt:lpstr>
      <vt:lpstr>자신의 감상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206</cp:revision>
  <dcterms:created xsi:type="dcterms:W3CDTF">2021-09-03T13:03:59Z</dcterms:created>
  <dcterms:modified xsi:type="dcterms:W3CDTF">2021-09-03T14:35:48Z</dcterms:modified>
</cp:coreProperties>
</file>