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36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834186"/>
            <a:ext cx="8825658" cy="2855495"/>
          </a:xfrm>
        </p:spPr>
        <p:txBody>
          <a:bodyPr/>
          <a:lstStyle/>
          <a:p>
            <a:pPr algn="ctr"/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쿡</a:t>
            </a:r>
            <a:r>
              <a:rPr lang="ko-KR" alt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키트</a:t>
            </a: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 </a:t>
            </a:r>
            <a:r>
              <a:rPr lang="ko-KR" altLang="en-US" sz="3200" dirty="0">
                <a:latin typeface="Adobe Fan Heiti Std B" panose="020B0700000000000000" pitchFamily="34" charset="-128"/>
                <a:ea typeface="HY동녘M" panose="02030600000101010101" pitchFamily="18" charset="-127"/>
              </a:rPr>
              <a:t>언제 어디서든 맛있는 한끼 </a:t>
            </a:r>
            <a:r>
              <a:rPr lang="en-US" altLang="ko-KR" sz="32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-</a:t>
            </a:r>
            <a:endParaRPr lang="ko-KR" altLang="en-US" dirty="0">
              <a:latin typeface="Adobe Fan Heiti Std B" panose="020B0700000000000000" pitchFamily="34" charset="-128"/>
              <a:ea typeface="HY동녘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649042"/>
            <a:ext cx="8825658" cy="143091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ko-KR" sz="7200" dirty="0" smtClean="0"/>
              <a:t>/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김태경  현지영  신 진  안현재</a:t>
            </a:r>
          </a:p>
        </p:txBody>
      </p:sp>
    </p:spTree>
    <p:extLst>
      <p:ext uri="{BB962C8B-B14F-4D97-AF65-F5344CB8AC3E}">
        <p14:creationId xmlns:p14="http://schemas.microsoft.com/office/powerpoint/2010/main" val="350555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4">
                    <a:lumMod val="50000"/>
                  </a:schemeClr>
                </a:solidFill>
              </a:rPr>
              <a:t>CONTENTS</a:t>
            </a:r>
            <a:endParaRPr lang="ko-KR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1. </a:t>
            </a:r>
            <a:r>
              <a:rPr lang="ko-KR" altLang="en-US" sz="3000" dirty="0" smtClean="0">
                <a:solidFill>
                  <a:schemeClr val="bg2"/>
                </a:solidFill>
              </a:rPr>
              <a:t>주제와 목적</a:t>
            </a:r>
            <a:r>
              <a:rPr lang="en-US" altLang="ko-KR" sz="3000" dirty="0">
                <a:solidFill>
                  <a:schemeClr val="bg2"/>
                </a:solidFill>
              </a:rPr>
              <a:t> </a:t>
            </a:r>
            <a:r>
              <a:rPr lang="en-US" altLang="ko-KR" sz="3000" dirty="0" smtClean="0">
                <a:solidFill>
                  <a:schemeClr val="bg2"/>
                </a:solidFill>
              </a:rPr>
              <a:t>/ </a:t>
            </a:r>
            <a:r>
              <a:rPr lang="ko-KR" altLang="en-US" sz="3000" dirty="0" err="1" smtClean="0">
                <a:solidFill>
                  <a:schemeClr val="bg2"/>
                </a:solidFill>
              </a:rPr>
              <a:t>타겟층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2. </a:t>
            </a:r>
            <a:r>
              <a:rPr lang="ko-KR" altLang="en-US" sz="3000" dirty="0" smtClean="0">
                <a:solidFill>
                  <a:schemeClr val="bg2"/>
                </a:solidFill>
              </a:rPr>
              <a:t>경쟁사 분석</a:t>
            </a:r>
            <a:endParaRPr lang="en-US" altLang="ko-KR" sz="3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3. </a:t>
            </a:r>
            <a:r>
              <a:rPr lang="ko-KR" altLang="en-US" sz="3000" dirty="0" smtClean="0">
                <a:solidFill>
                  <a:schemeClr val="bg2"/>
                </a:solidFill>
              </a:rPr>
              <a:t>핵심기능</a:t>
            </a:r>
            <a:r>
              <a:rPr lang="en-US" altLang="ko-KR" sz="3000" dirty="0" smtClean="0">
                <a:solidFill>
                  <a:schemeClr val="bg2"/>
                </a:solidFill>
              </a:rPr>
              <a:t> / </a:t>
            </a:r>
            <a:r>
              <a:rPr lang="ko-KR" altLang="en-US" sz="3000" dirty="0" smtClean="0">
                <a:solidFill>
                  <a:schemeClr val="bg2"/>
                </a:solidFill>
              </a:rPr>
              <a:t>차별성</a:t>
            </a:r>
            <a:endParaRPr lang="en-US" altLang="ko-KR" sz="3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3000" dirty="0" smtClean="0">
                <a:solidFill>
                  <a:schemeClr val="bg2"/>
                </a:solidFill>
              </a:rPr>
              <a:t>4. SWOT </a:t>
            </a:r>
            <a:r>
              <a:rPr lang="ko-KR" altLang="en-US" sz="3000" dirty="0" smtClean="0">
                <a:solidFill>
                  <a:schemeClr val="bg2"/>
                </a:solidFill>
              </a:rPr>
              <a:t>분석</a:t>
            </a:r>
            <a:endParaRPr lang="ko-KR" alt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96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2" y="147921"/>
            <a:ext cx="3155868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주제와 목적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비중이 </a:t>
            </a:r>
            <a:r>
              <a:rPr lang="en-US" altLang="ko-KR" sz="2500" dirty="0" smtClean="0">
                <a:solidFill>
                  <a:schemeClr val="bg2"/>
                </a:solidFill>
              </a:rPr>
              <a:t>40%</a:t>
            </a:r>
            <a:r>
              <a:rPr lang="ko-KR" altLang="en-US" sz="2500" dirty="0" smtClean="0">
                <a:solidFill>
                  <a:schemeClr val="bg2"/>
                </a:solidFill>
              </a:rPr>
              <a:t>에 육박하는 시대에 살고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간단한 조리와 식사를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밀키트의</a:t>
            </a:r>
            <a:r>
              <a:rPr lang="ko-KR" altLang="en-US" sz="2500" dirty="0" smtClean="0">
                <a:solidFill>
                  <a:schemeClr val="bg2"/>
                </a:solidFill>
              </a:rPr>
              <a:t> 주요 고객층은 </a:t>
            </a: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 이지만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이들의 소비패턴에 맞는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밀키트쇼핑앱이</a:t>
            </a:r>
            <a:r>
              <a:rPr lang="ko-KR" altLang="en-US" sz="2500" dirty="0" smtClean="0">
                <a:solidFill>
                  <a:schemeClr val="bg2"/>
                </a:solidFill>
              </a:rPr>
              <a:t> 필요함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이들은 소량의 식사만 조리하면 되기 때문에 대량의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 손질</a:t>
            </a:r>
            <a:r>
              <a:rPr lang="en-US" altLang="ko-KR" sz="2500" dirty="0" smtClean="0">
                <a:solidFill>
                  <a:schemeClr val="bg2"/>
                </a:solidFill>
              </a:rPr>
              <a:t>,</a:t>
            </a:r>
            <a:r>
              <a:rPr lang="ko-KR" altLang="en-US" sz="2500" dirty="0" smtClean="0">
                <a:solidFill>
                  <a:schemeClr val="bg2"/>
                </a:solidFill>
              </a:rPr>
              <a:t>저장하는 것에 번거로움을 느낌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이는 환경과도 밀접한 관련이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불필요한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식재료의</a:t>
            </a:r>
            <a:r>
              <a:rPr lang="ko-KR" altLang="en-US" sz="2500" dirty="0" smtClean="0">
                <a:solidFill>
                  <a:schemeClr val="bg2"/>
                </a:solidFill>
              </a:rPr>
              <a:t> 대량구매는 낭비가 따름</a:t>
            </a:r>
            <a:r>
              <a:rPr lang="en-US" altLang="ko-KR" sz="2500" dirty="0" smtClean="0">
                <a:solidFill>
                  <a:schemeClr val="bg2"/>
                </a:solidFill>
              </a:rPr>
              <a:t>.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인분의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식재료를</a:t>
            </a:r>
            <a:r>
              <a:rPr lang="ko-KR" altLang="en-US" sz="2500" dirty="0" smtClean="0">
                <a:solidFill>
                  <a:schemeClr val="bg2"/>
                </a:solidFill>
              </a:rPr>
              <a:t> 배송하는데 사용되는 포장 및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보냉박스도</a:t>
            </a:r>
            <a:r>
              <a:rPr lang="ko-KR" altLang="en-US" sz="2500" dirty="0" smtClean="0">
                <a:solidFill>
                  <a:schemeClr val="bg2"/>
                </a:solidFill>
              </a:rPr>
              <a:t> 큰 비용이 들어감</a:t>
            </a:r>
            <a:r>
              <a:rPr lang="en-US" altLang="ko-KR" sz="2500" dirty="0" smtClean="0">
                <a:solidFill>
                  <a:schemeClr val="bg2"/>
                </a:solidFill>
              </a:rPr>
              <a:t>. 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친환경적인 편의점픽업서비스로 많은 부분 절감할 수 있음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ko-KR" altLang="en-US" sz="2500" dirty="0" smtClean="0">
                <a:solidFill>
                  <a:schemeClr val="bg2"/>
                </a:solidFill>
              </a:rPr>
              <a:t>환경을 생각하는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혼밥족들을</a:t>
            </a:r>
            <a:r>
              <a:rPr lang="ko-KR" altLang="en-US" sz="2500" dirty="0" smtClean="0">
                <a:solidFill>
                  <a:schemeClr val="bg2"/>
                </a:solidFill>
              </a:rPr>
              <a:t> 위한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쇼핑앱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46112" y="5327750"/>
            <a:ext cx="3155868" cy="4456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1-2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타겟층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46112" y="5991257"/>
            <a:ext cx="10599404" cy="104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2~30</a:t>
            </a:r>
            <a:r>
              <a:rPr lang="ko-KR" altLang="en-US" sz="2500" dirty="0" smtClean="0">
                <a:solidFill>
                  <a:schemeClr val="bg2"/>
                </a:solidFill>
              </a:rPr>
              <a:t>대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1 -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쿠캣마켓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정리되어있어 접근이 용이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 가구에 맞는 소량판매 제품이 적으며 따로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분리되어있지 않음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57259"/>
            <a:ext cx="2641560" cy="10752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788460"/>
            <a:ext cx="2212824" cy="49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2-1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경쟁사 분석</a:t>
            </a:r>
            <a:r>
              <a:rPr lang="en-US" altLang="ko-KR" sz="3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 - </a:t>
            </a:r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마켓컬리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815015"/>
            <a:ext cx="2843849" cy="1231898"/>
          </a:xfr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6112" y="705384"/>
            <a:ext cx="10599404" cy="47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장점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smtClean="0">
                <a:solidFill>
                  <a:schemeClr val="bg2"/>
                </a:solidFill>
              </a:rPr>
              <a:t>상단</a:t>
            </a:r>
            <a:r>
              <a:rPr lang="en-US" altLang="ko-KR" sz="2500" dirty="0" smtClean="0">
                <a:solidFill>
                  <a:schemeClr val="bg2"/>
                </a:solidFill>
              </a:rPr>
              <a:t>/</a:t>
            </a:r>
            <a:r>
              <a:rPr lang="ko-KR" altLang="en-US" sz="2500" dirty="0" smtClean="0">
                <a:solidFill>
                  <a:schemeClr val="bg2"/>
                </a:solidFill>
              </a:rPr>
              <a:t>하단 모두 선택창이 있어 필요한 기능을 찾기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좋게 돼있음</a:t>
            </a:r>
            <a:r>
              <a:rPr lang="en-US" altLang="ko-KR" sz="2500" smtClean="0">
                <a:solidFill>
                  <a:schemeClr val="bg2"/>
                </a:solidFill>
              </a:rPr>
              <a:t>.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				</a:t>
            </a:r>
            <a:r>
              <a:rPr lang="ko-KR" altLang="en-US" sz="2500" dirty="0" smtClean="0">
                <a:solidFill>
                  <a:schemeClr val="bg2"/>
                </a:solidFill>
              </a:rPr>
              <a:t>단점 </a:t>
            </a:r>
            <a:r>
              <a:rPr lang="en-US" altLang="ko-KR" sz="2500" dirty="0" smtClean="0">
                <a:solidFill>
                  <a:schemeClr val="bg2"/>
                </a:solidFill>
              </a:rPr>
              <a:t>: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>
                <a:solidFill>
                  <a:schemeClr val="bg2"/>
                </a:solidFill>
              </a:rPr>
              <a:t> </a:t>
            </a:r>
            <a:r>
              <a:rPr lang="ko-KR" altLang="en-US" sz="2500" dirty="0" smtClean="0">
                <a:solidFill>
                  <a:schemeClr val="bg2"/>
                </a:solidFill>
              </a:rPr>
              <a:t>카테고리가 따로 분리돼있지 않아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접근성이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en-US" altLang="ko-KR" sz="2500" dirty="0" smtClean="0">
                <a:solidFill>
                  <a:schemeClr val="bg2"/>
                </a:solidFill>
              </a:rPr>
              <a:t>				</a:t>
            </a:r>
            <a:r>
              <a:rPr lang="ko-KR" altLang="en-US" sz="2500" dirty="0" smtClean="0">
                <a:solidFill>
                  <a:schemeClr val="bg2"/>
                </a:solidFill>
              </a:rPr>
              <a:t>떨어짐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31" y="2268367"/>
            <a:ext cx="2165250" cy="41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3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핵심기능 </a:t>
            </a:r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/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차별성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12" y="705384"/>
            <a:ext cx="10599404" cy="470080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3-1. 1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</a:t>
            </a:r>
            <a:r>
              <a:rPr lang="en-US" altLang="ko-KR" sz="2500" dirty="0" smtClean="0">
                <a:solidFill>
                  <a:schemeClr val="bg2"/>
                </a:solidFill>
              </a:rPr>
              <a:t>/2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 카테고리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다인분의</a:t>
            </a:r>
            <a:r>
              <a:rPr lang="ko-KR" altLang="en-US" sz="2500" dirty="0" smtClean="0">
                <a:solidFill>
                  <a:schemeClr val="bg2"/>
                </a:solidFill>
              </a:rPr>
              <a:t>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구매가 부담되는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타겟층을</a:t>
            </a:r>
            <a:r>
              <a:rPr lang="ko-KR" altLang="en-US" sz="2500" dirty="0" smtClean="0">
                <a:solidFill>
                  <a:schemeClr val="bg2"/>
                </a:solidFill>
              </a:rPr>
              <a:t> 고려해 </a:t>
            </a:r>
            <a:r>
              <a:rPr lang="en-US" altLang="ko-KR" sz="2500" dirty="0" smtClean="0">
                <a:solidFill>
                  <a:schemeClr val="bg2"/>
                </a:solidFill>
              </a:rPr>
              <a:t>1~2</a:t>
            </a:r>
            <a:r>
              <a:rPr lang="ko-KR" altLang="en-US" sz="2500" dirty="0" smtClean="0">
                <a:solidFill>
                  <a:schemeClr val="bg2"/>
                </a:solidFill>
              </a:rPr>
              <a:t>인분으로 판매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중인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밀키트만</a:t>
            </a:r>
            <a:r>
              <a:rPr lang="ko-KR" altLang="en-US" sz="2500" dirty="0" smtClean="0">
                <a:solidFill>
                  <a:schemeClr val="bg2"/>
                </a:solidFill>
              </a:rPr>
              <a:t> 볼 수 있도록 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3-2. </a:t>
            </a:r>
            <a:r>
              <a:rPr lang="ko-KR" altLang="en-US" sz="2500" dirty="0" smtClean="0">
                <a:solidFill>
                  <a:schemeClr val="bg2"/>
                </a:solidFill>
              </a:rPr>
              <a:t>부수재료 선택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부가적인 재료를 구매하려 장보러 갈 필요가 없도록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식재료</a:t>
            </a:r>
            <a:r>
              <a:rPr lang="ko-KR" altLang="en-US" sz="2500" dirty="0" smtClean="0">
                <a:solidFill>
                  <a:schemeClr val="bg2"/>
                </a:solidFill>
              </a:rPr>
              <a:t> 추가기능 </a:t>
            </a:r>
            <a:r>
              <a:rPr lang="en-US" altLang="ko-KR" sz="2500" dirty="0" smtClean="0">
                <a:solidFill>
                  <a:schemeClr val="bg2"/>
                </a:solidFill>
              </a:rPr>
              <a:t>	</a:t>
            </a:r>
            <a:r>
              <a:rPr lang="ko-KR" altLang="en-US" sz="2500" dirty="0" smtClean="0">
                <a:solidFill>
                  <a:schemeClr val="bg2"/>
                </a:solidFill>
              </a:rPr>
              <a:t>설정</a:t>
            </a:r>
            <a:r>
              <a:rPr lang="en-US" altLang="ko-KR" sz="2500" dirty="0" smtClean="0">
                <a:solidFill>
                  <a:schemeClr val="bg2"/>
                </a:solidFill>
              </a:rPr>
              <a:t>, </a:t>
            </a:r>
            <a:r>
              <a:rPr lang="ko-KR" altLang="en-US" sz="2500" dirty="0" smtClean="0">
                <a:solidFill>
                  <a:schemeClr val="bg2"/>
                </a:solidFill>
              </a:rPr>
              <a:t>소량 구매로 음식물쓰레기 절감</a:t>
            </a:r>
            <a:r>
              <a:rPr lang="en-US" altLang="ko-KR" sz="2500" dirty="0" smtClean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3-3.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필터</a:t>
            </a:r>
            <a:endParaRPr lang="en-US" altLang="ko-K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S(</a:t>
            </a:r>
            <a:r>
              <a:rPr lang="ko-KR" altLang="en-US" sz="2500" dirty="0" smtClean="0">
                <a:solidFill>
                  <a:schemeClr val="bg2"/>
                </a:solidFill>
              </a:rPr>
              <a:t>강점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소재 포장재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쓰레기 배출 최소화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상황별</a:t>
            </a:r>
            <a:r>
              <a:rPr lang="ko-KR" altLang="en-US" sz="2500" dirty="0" smtClean="0">
                <a:solidFill>
                  <a:schemeClr val="bg2"/>
                </a:solidFill>
              </a:rPr>
              <a:t> 카테고리 구성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smtClean="0">
                <a:solidFill>
                  <a:schemeClr val="bg2"/>
                </a:solidFill>
              </a:rPr>
              <a:t>편의에 맞는 필터 적용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W(</a:t>
            </a:r>
            <a:r>
              <a:rPr lang="ko-KR" altLang="en-US" sz="2500" dirty="0" smtClean="0">
                <a:solidFill>
                  <a:schemeClr val="bg2"/>
                </a:solidFill>
              </a:rPr>
              <a:t>약점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인지도 부족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 차별화의 어려움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친환경 포장으로 배송지역 협소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6111" y="147921"/>
            <a:ext cx="5546141" cy="445640"/>
          </a:xfrm>
        </p:spPr>
        <p:txBody>
          <a:bodyPr/>
          <a:lstStyle/>
          <a:p>
            <a:r>
              <a:rPr lang="en-US" altLang="ko-KR" sz="3000" dirty="0" smtClean="0">
                <a:solidFill>
                  <a:schemeClr val="accent4">
                    <a:lumMod val="50000"/>
                  </a:schemeClr>
                </a:solidFill>
              </a:rPr>
              <a:t>5 SWOT </a:t>
            </a:r>
            <a:r>
              <a:rPr lang="ko-KR" altLang="en-US" sz="3000" dirty="0" smtClean="0">
                <a:solidFill>
                  <a:schemeClr val="accent4">
                    <a:lumMod val="50000"/>
                  </a:schemeClr>
                </a:solidFill>
              </a:rPr>
              <a:t>분석</a:t>
            </a:r>
            <a:endParaRPr lang="ko-KR" altLang="en-US" sz="3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627" y="692565"/>
            <a:ext cx="10599404" cy="590478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O(</a:t>
            </a:r>
            <a:r>
              <a:rPr lang="ko-KR" altLang="en-US" sz="2500" dirty="0" smtClean="0">
                <a:solidFill>
                  <a:schemeClr val="bg2"/>
                </a:solidFill>
              </a:rPr>
              <a:t>기회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외식 감소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미혼률</a:t>
            </a:r>
            <a:r>
              <a:rPr lang="ko-KR" altLang="en-US" sz="2500" dirty="0" smtClean="0">
                <a:solidFill>
                  <a:schemeClr val="bg2"/>
                </a:solidFill>
              </a:rPr>
              <a:t> 상승으로 인한 </a:t>
            </a:r>
            <a:r>
              <a:rPr lang="en-US" altLang="ko-KR" sz="2500" dirty="0" smtClean="0">
                <a:solidFill>
                  <a:schemeClr val="bg2"/>
                </a:solidFill>
              </a:rPr>
              <a:t>1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인가구</a:t>
            </a:r>
            <a:r>
              <a:rPr lang="ko-KR" altLang="en-US" sz="2500" dirty="0" smtClean="0">
                <a:solidFill>
                  <a:schemeClr val="bg2"/>
                </a:solidFill>
              </a:rPr>
              <a:t> 증가</a:t>
            </a: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3.</a:t>
            </a:r>
            <a:r>
              <a:rPr lang="ko-KR" altLang="en-US" sz="2500" dirty="0" smtClean="0">
                <a:solidFill>
                  <a:schemeClr val="bg2"/>
                </a:solidFill>
              </a:rPr>
              <a:t>코로나로 인한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밀키트시장</a:t>
            </a:r>
            <a:r>
              <a:rPr lang="ko-KR" altLang="en-US" sz="2500" dirty="0" smtClean="0">
                <a:solidFill>
                  <a:schemeClr val="bg2"/>
                </a:solidFill>
              </a:rPr>
              <a:t> 확대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4.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비건증가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altLang="ko-KR" sz="2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T(</a:t>
            </a:r>
            <a:r>
              <a:rPr lang="ko-KR" altLang="en-US" sz="2500" dirty="0" smtClean="0">
                <a:solidFill>
                  <a:schemeClr val="bg2"/>
                </a:solidFill>
              </a:rPr>
              <a:t>위협</a:t>
            </a:r>
            <a:r>
              <a:rPr lang="en-US" altLang="ko-KR" sz="2500" dirty="0" smtClean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1.</a:t>
            </a:r>
            <a:r>
              <a:rPr lang="ko-KR" altLang="en-US" sz="2500" dirty="0" smtClean="0">
                <a:solidFill>
                  <a:schemeClr val="bg2"/>
                </a:solidFill>
              </a:rPr>
              <a:t>제품을 공급받음으로 인한 경쟁기업과 가격경쟁 불가피</a:t>
            </a:r>
            <a:endParaRPr lang="en-US" altLang="ko-KR" sz="25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</a:rPr>
              <a:t>2.</a:t>
            </a:r>
            <a:r>
              <a:rPr lang="ko-KR" altLang="en-US" sz="2500" dirty="0" smtClean="0">
                <a:solidFill>
                  <a:schemeClr val="bg2"/>
                </a:solidFill>
              </a:rPr>
              <a:t>무인 </a:t>
            </a:r>
            <a:r>
              <a:rPr lang="ko-KR" altLang="en-US" sz="2500" dirty="0" err="1" smtClean="0">
                <a:solidFill>
                  <a:schemeClr val="bg2"/>
                </a:solidFill>
              </a:rPr>
              <a:t>밀키트</a:t>
            </a:r>
            <a:r>
              <a:rPr lang="ko-KR" altLang="en-US" sz="2500" dirty="0" smtClean="0">
                <a:solidFill>
                  <a:schemeClr val="bg2"/>
                </a:solidFill>
              </a:rPr>
              <a:t> 판매점 출현</a:t>
            </a:r>
            <a:endParaRPr lang="en-US" altLang="ko-KR" sz="25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242</Words>
  <Application>Microsoft Office PowerPoint</Application>
  <PresentationFormat>사용자 지정</PresentationFormat>
  <Paragraphs>61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이온</vt:lpstr>
      <vt:lpstr>쿡쿡키트  - 언제 어디서든 맛있는 한끼 -</vt:lpstr>
      <vt:lpstr>CONTENTS</vt:lpstr>
      <vt:lpstr>1-1 주제와 목적</vt:lpstr>
      <vt:lpstr>2-1 경쟁사 분석1 - 쿠캣마켓</vt:lpstr>
      <vt:lpstr>2-1 경쟁사 분석2 - 마켓컬리</vt:lpstr>
      <vt:lpstr>3 핵심기능 / 차별성</vt:lpstr>
      <vt:lpstr>5 SWOT 분석</vt:lpstr>
      <vt:lpstr>5 SWOT 분석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Mykit  -혼밥족들을 위한 쇼핑앱-</dc:title>
  <dc:creator>EZEN</dc:creator>
  <cp:lastModifiedBy>Windows 사용자</cp:lastModifiedBy>
  <cp:revision>61</cp:revision>
  <dcterms:created xsi:type="dcterms:W3CDTF">2021-06-16T07:34:04Z</dcterms:created>
  <dcterms:modified xsi:type="dcterms:W3CDTF">2021-10-19T09:19:05Z</dcterms:modified>
</cp:coreProperties>
</file>