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7" r:id="rId8"/>
    <p:sldId id="262" r:id="rId9"/>
    <p:sldId id="266" r:id="rId10"/>
    <p:sldId id="263" r:id="rId11"/>
    <p:sldId id="264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4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330993C-CF37-4EA1-9511-5E5AF84E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834186"/>
            <a:ext cx="8825658" cy="285549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쿡쿡키트</a:t>
            </a:r>
            <a:r>
              <a:rPr lang="en-US" altLang="ko-KR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</a:t>
            </a:r>
            <a:r>
              <a:rPr lang="ko-KR" alt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HY동녘M" panose="02030600000101010101" pitchFamily="18" charset="-127"/>
              </a:rPr>
              <a:t>언제 어디서든 맛있는 한끼 식사</a:t>
            </a:r>
            <a:r>
              <a:rPr lang="en-US" altLang="ko-KR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endParaRPr lang="ko-KR" altLang="en-US" dirty="0">
              <a:solidFill>
                <a:schemeClr val="tx1"/>
              </a:solidFill>
              <a:latin typeface="Adobe Fan Heiti Std B" panose="020B0700000000000000" pitchFamily="34" charset="-128"/>
              <a:ea typeface="HY동녘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6056369"/>
            <a:ext cx="8825658" cy="43016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현지영  </a:t>
            </a:r>
            <a:r>
              <a:rPr lang="ko-KR" altLang="en-US" dirty="0">
                <a:solidFill>
                  <a:schemeClr val="tx1"/>
                </a:solidFill>
              </a:rPr>
              <a:t>신 진  안현재</a:t>
            </a:r>
          </a:p>
        </p:txBody>
      </p:sp>
    </p:spTree>
    <p:extLst>
      <p:ext uri="{BB962C8B-B14F-4D97-AF65-F5344CB8AC3E}">
        <p14:creationId xmlns:p14="http://schemas.microsoft.com/office/powerpoint/2010/main" val="35055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5 SWOT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dirty="0"/>
              <a:t>S(</a:t>
            </a:r>
            <a:r>
              <a:rPr lang="ko-KR" altLang="en-US" sz="2500" dirty="0"/>
              <a:t>강점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친환경 소재 포장재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/>
              <a:t>쓰레기 배출 최소화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</a:t>
            </a:r>
            <a:r>
              <a:rPr lang="ko-KR" altLang="en-US" sz="2500" dirty="0" err="1"/>
              <a:t>상황별</a:t>
            </a:r>
            <a:r>
              <a:rPr lang="ko-KR" altLang="en-US" sz="2500" dirty="0"/>
              <a:t> 카테고리 구성</a:t>
            </a:r>
            <a:r>
              <a:rPr lang="en-US" altLang="ko-KR" sz="2500" dirty="0"/>
              <a:t>(</a:t>
            </a:r>
            <a:r>
              <a:rPr lang="ko-KR" altLang="en-US" sz="2500" dirty="0" err="1"/>
              <a:t>캠핑식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파티식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비건식</a:t>
            </a:r>
            <a:r>
              <a:rPr lang="en-US" altLang="ko-KR" sz="2500" dirty="0"/>
              <a:t>/</a:t>
            </a:r>
            <a:r>
              <a:rPr lang="ko-KR" altLang="en-US" sz="2500" dirty="0"/>
              <a:t>이유식 등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4.</a:t>
            </a:r>
            <a:r>
              <a:rPr lang="ko-KR" altLang="en-US" sz="2500" dirty="0"/>
              <a:t>편의에 맞는 필터 적용</a:t>
            </a:r>
            <a:r>
              <a:rPr lang="en-US" altLang="ko-KR" sz="2500" dirty="0"/>
              <a:t>(1</a:t>
            </a:r>
            <a:r>
              <a:rPr lang="ko-KR" altLang="en-US" sz="2500" dirty="0"/>
              <a:t>인분</a:t>
            </a:r>
            <a:r>
              <a:rPr lang="en-US" altLang="ko-KR" sz="2500" dirty="0"/>
              <a:t>/2</a:t>
            </a:r>
            <a:r>
              <a:rPr lang="ko-KR" altLang="en-US" sz="2500" dirty="0"/>
              <a:t>인분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다인분</a:t>
            </a:r>
            <a:r>
              <a:rPr lang="en-US" altLang="ko-KR" sz="2500" dirty="0"/>
              <a:t>, </a:t>
            </a:r>
            <a:r>
              <a:rPr lang="ko-KR" altLang="en-US" sz="2500" dirty="0"/>
              <a:t>전자레인지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에어프라이어</a:t>
            </a:r>
            <a:r>
              <a:rPr lang="en-US" altLang="ko-KR" sz="2500" dirty="0"/>
              <a:t>/</a:t>
            </a:r>
            <a:r>
              <a:rPr lang="ko-KR" altLang="en-US" sz="2500" dirty="0"/>
              <a:t>프라이팬 등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5. </a:t>
            </a:r>
            <a:r>
              <a:rPr lang="ko-KR" altLang="en-US" sz="2500" dirty="0"/>
              <a:t>구매 옵션에 부자재</a:t>
            </a:r>
            <a:r>
              <a:rPr lang="en-US" altLang="ko-KR" sz="2500" dirty="0"/>
              <a:t>(</a:t>
            </a:r>
            <a:r>
              <a:rPr lang="ko-KR" altLang="en-US" sz="2500" dirty="0"/>
              <a:t>계란</a:t>
            </a:r>
            <a:r>
              <a:rPr lang="en-US" altLang="ko-KR" sz="2500" dirty="0"/>
              <a:t>, </a:t>
            </a:r>
            <a:r>
              <a:rPr lang="ko-KR" altLang="en-US" sz="2500" dirty="0"/>
              <a:t>고기</a:t>
            </a:r>
            <a:r>
              <a:rPr lang="en-US" altLang="ko-KR" sz="2500" dirty="0"/>
              <a:t>, </a:t>
            </a:r>
            <a:r>
              <a:rPr lang="ko-KR" altLang="en-US" sz="2500" dirty="0"/>
              <a:t>야채 등</a:t>
            </a:r>
            <a:r>
              <a:rPr lang="en-US" altLang="ko-KR" sz="2500" dirty="0"/>
              <a:t>)</a:t>
            </a:r>
            <a:r>
              <a:rPr lang="ko-KR" altLang="en-US" sz="2500" dirty="0"/>
              <a:t>추가선택 가능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W(</a:t>
            </a:r>
            <a:r>
              <a:rPr lang="ko-KR" altLang="en-US" sz="2500" dirty="0"/>
              <a:t>약점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인지도 부족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/>
              <a:t>제품 차별화의 어려움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</a:t>
            </a:r>
            <a:r>
              <a:rPr lang="ko-KR" altLang="en-US" sz="2500" dirty="0"/>
              <a:t>친환경 포장으로 배송지역 협소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62234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5 SWOT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O(</a:t>
            </a:r>
            <a:r>
              <a:rPr lang="ko-KR" altLang="en-US" sz="2500" dirty="0"/>
              <a:t>기회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코로나로 인한 외식 감소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 err="1"/>
              <a:t>미혼률</a:t>
            </a:r>
            <a:r>
              <a:rPr lang="ko-KR" altLang="en-US" sz="2500" dirty="0"/>
              <a:t> 상승으로 인한 </a:t>
            </a:r>
            <a:r>
              <a:rPr lang="en-US" altLang="ko-KR" sz="2500" dirty="0"/>
              <a:t>1</a:t>
            </a:r>
            <a:r>
              <a:rPr lang="ko-KR" altLang="en-US" sz="2500" dirty="0" err="1"/>
              <a:t>인가구</a:t>
            </a:r>
            <a:r>
              <a:rPr lang="ko-KR" altLang="en-US" sz="2500" dirty="0"/>
              <a:t> 증가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</a:t>
            </a:r>
            <a:r>
              <a:rPr lang="ko-KR" altLang="en-US" sz="2500" dirty="0"/>
              <a:t>코로나로 인한 </a:t>
            </a:r>
            <a:r>
              <a:rPr lang="ko-KR" altLang="en-US" sz="2500" dirty="0" err="1"/>
              <a:t>밀키트시장</a:t>
            </a:r>
            <a:r>
              <a:rPr lang="ko-KR" altLang="en-US" sz="2500" dirty="0"/>
              <a:t> 확대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4.</a:t>
            </a:r>
            <a:r>
              <a:rPr lang="ko-KR" altLang="en-US" sz="2500" dirty="0"/>
              <a:t>비건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다이어터</a:t>
            </a:r>
            <a:r>
              <a:rPr lang="ko-KR" altLang="en-US" sz="2500" dirty="0"/>
              <a:t> 등 개성을 가진 식단 유행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T(</a:t>
            </a:r>
            <a:r>
              <a:rPr lang="ko-KR" altLang="en-US" sz="2500" dirty="0"/>
              <a:t>위협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제품을 공급받음으로 인한 경쟁기업과 가격경쟁 불가피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/>
              <a:t>무인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판매점 출현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01869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6 Business Canvas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290930"/>
              </p:ext>
            </p:extLst>
          </p:nvPr>
        </p:nvGraphicFramePr>
        <p:xfrm>
          <a:off x="623888" y="692150"/>
          <a:ext cx="11339510" cy="5989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7902"/>
                <a:gridCol w="1511935"/>
                <a:gridCol w="755967"/>
                <a:gridCol w="2267902"/>
                <a:gridCol w="755967"/>
                <a:gridCol w="1511935"/>
                <a:gridCol w="2267902"/>
              </a:tblGrid>
              <a:tr h="435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핵심파트너</a:t>
                      </a:r>
                      <a:r>
                        <a:rPr lang="en-US" altLang="ko-KR" dirty="0" smtClean="0"/>
                        <a:t>(KP)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핵심활동</a:t>
                      </a:r>
                      <a:r>
                        <a:rPr lang="en-US" altLang="ko-KR" dirty="0" smtClean="0"/>
                        <a:t>(KA)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가치제안</a:t>
                      </a:r>
                      <a:r>
                        <a:rPr lang="en-US" altLang="ko-KR" dirty="0" smtClean="0"/>
                        <a:t>(VP)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고객관계</a:t>
                      </a:r>
                      <a:r>
                        <a:rPr lang="en-US" altLang="ko-KR" dirty="0" smtClean="0"/>
                        <a:t>(CR)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</a:t>
                      </a:r>
                      <a:r>
                        <a:rPr lang="en-US" altLang="ko-KR" dirty="0" smtClean="0"/>
                        <a:t>(CS)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393">
                <a:tc rowSpan="3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marL="342900" indent="-342900" latinLnBrk="1">
                        <a:buAutoNum type="alphaLcPeriod"/>
                      </a:pPr>
                      <a:r>
                        <a:rPr lang="ko-KR" altLang="en-US" dirty="0" err="1" smtClean="0"/>
                        <a:t>밀키트</a:t>
                      </a:r>
                      <a:r>
                        <a:rPr lang="ko-KR" altLang="en-US" dirty="0" smtClean="0"/>
                        <a:t> 생산업체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lphaLcPeriod"/>
                      </a:pP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b. </a:t>
                      </a:r>
                      <a:r>
                        <a:rPr lang="ko-KR" altLang="en-US" dirty="0" smtClean="0"/>
                        <a:t>냉장식품 배송업체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c. </a:t>
                      </a:r>
                      <a:r>
                        <a:rPr lang="ko-KR" altLang="en-US" dirty="0" smtClean="0"/>
                        <a:t>투자자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d. </a:t>
                      </a:r>
                      <a:r>
                        <a:rPr lang="ko-KR" altLang="en-US" dirty="0" smtClean="0"/>
                        <a:t>마케팅 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a. </a:t>
                      </a:r>
                      <a:r>
                        <a:rPr lang="ko-KR" altLang="en-US" dirty="0" err="1" smtClean="0"/>
                        <a:t>빠른배송</a:t>
                      </a: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b. </a:t>
                      </a:r>
                      <a:r>
                        <a:rPr lang="ko-KR" altLang="en-US" dirty="0" smtClean="0"/>
                        <a:t>플랫폼 고도화</a:t>
                      </a:r>
                    </a:p>
                    <a:p>
                      <a:pPr latinLnBrk="1"/>
                      <a:r>
                        <a:rPr lang="en-US" altLang="ko-KR" dirty="0" smtClean="0"/>
                        <a:t>c. </a:t>
                      </a:r>
                      <a:r>
                        <a:rPr lang="ko-KR" altLang="en-US" dirty="0" smtClean="0"/>
                        <a:t>플랫폼 홍보</a:t>
                      </a:r>
                    </a:p>
                    <a:p>
                      <a:pPr latinLnBrk="1"/>
                      <a:r>
                        <a:rPr lang="en-US" altLang="ko-KR" dirty="0" smtClean="0"/>
                        <a:t>d. </a:t>
                      </a:r>
                      <a:r>
                        <a:rPr lang="ko-KR" altLang="en-US" dirty="0" smtClean="0"/>
                        <a:t>이벤트 기획 제작</a:t>
                      </a:r>
                    </a:p>
                    <a:p>
                      <a:pPr latinLnBrk="1"/>
                      <a:r>
                        <a:rPr lang="en-US" altLang="ko-KR" dirty="0" smtClean="0"/>
                        <a:t>e. </a:t>
                      </a:r>
                      <a:r>
                        <a:rPr lang="ko-KR" altLang="en-US" dirty="0" smtClean="0"/>
                        <a:t>고객 확보 및 유지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a. </a:t>
                      </a:r>
                      <a:r>
                        <a:rPr lang="ko-KR" altLang="en-US" dirty="0" smtClean="0"/>
                        <a:t>검증된 양질의 제품</a:t>
                      </a:r>
                    </a:p>
                    <a:p>
                      <a:pPr latinLnBrk="1"/>
                      <a:r>
                        <a:rPr lang="en-US" altLang="ko-KR" dirty="0" smtClean="0"/>
                        <a:t>b. </a:t>
                      </a:r>
                      <a:r>
                        <a:rPr lang="ko-KR" altLang="en-US" dirty="0" smtClean="0"/>
                        <a:t>생산자 </a:t>
                      </a:r>
                      <a:r>
                        <a:rPr lang="ko-KR" altLang="en-US" dirty="0" err="1" smtClean="0"/>
                        <a:t>직매입구조</a:t>
                      </a:r>
                      <a:r>
                        <a:rPr lang="ko-KR" altLang="en-US" dirty="0" smtClean="0"/>
                        <a:t> 확보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가격경쟁력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c. </a:t>
                      </a:r>
                      <a:r>
                        <a:rPr lang="ko-KR" altLang="en-US" dirty="0" smtClean="0"/>
                        <a:t>많은 배송 거점 확보</a:t>
                      </a:r>
                    </a:p>
                    <a:p>
                      <a:pPr latinLnBrk="1"/>
                      <a:r>
                        <a:rPr lang="en-US" altLang="ko-KR" dirty="0" smtClean="0"/>
                        <a:t>d. </a:t>
                      </a:r>
                      <a:r>
                        <a:rPr lang="ko-KR" altLang="en-US" dirty="0" smtClean="0"/>
                        <a:t>신규 판매업체 광고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a. </a:t>
                      </a:r>
                      <a:r>
                        <a:rPr lang="ko-KR" altLang="en-US" dirty="0" smtClean="0"/>
                        <a:t>다양한 참여 이벤트</a:t>
                      </a:r>
                    </a:p>
                    <a:p>
                      <a:pPr latinLnBrk="1"/>
                      <a:r>
                        <a:rPr lang="en-US" altLang="ko-KR" dirty="0" smtClean="0"/>
                        <a:t>b. </a:t>
                      </a:r>
                      <a:r>
                        <a:rPr lang="ko-KR" altLang="en-US" dirty="0" smtClean="0"/>
                        <a:t>리뷰 추천수에 따른 사용자 레벨시스템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marL="342900" indent="-342900" latinLnBrk="1">
                        <a:buAutoNum type="alphaLcPeriod"/>
                      </a:pPr>
                      <a:r>
                        <a:rPr lang="ko-KR" altLang="en-US" dirty="0" err="1" smtClean="0"/>
                        <a:t>밀키트</a:t>
                      </a:r>
                      <a:r>
                        <a:rPr lang="ko-KR" altLang="en-US" dirty="0" smtClean="0"/>
                        <a:t> 공급업체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lphaLcPeriod"/>
                      </a:pP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b. </a:t>
                      </a:r>
                      <a:r>
                        <a:rPr lang="ko-KR" altLang="en-US" dirty="0" err="1" smtClean="0"/>
                        <a:t>밀키트</a:t>
                      </a:r>
                      <a:r>
                        <a:rPr lang="ko-KR" altLang="en-US" dirty="0" smtClean="0"/>
                        <a:t> 주요 수요층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소인가구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핵심자원</a:t>
                      </a:r>
                      <a:r>
                        <a:rPr lang="en-US" altLang="ko-KR" dirty="0" smtClean="0"/>
                        <a:t>(KR)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유통채널</a:t>
                      </a:r>
                      <a:r>
                        <a:rPr lang="en-US" altLang="ko-KR" dirty="0" smtClean="0"/>
                        <a:t>(CH)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1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a. </a:t>
                      </a:r>
                      <a:r>
                        <a:rPr lang="ko-KR" altLang="en-US" dirty="0" err="1" smtClean="0"/>
                        <a:t>입점업체</a:t>
                      </a: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b. </a:t>
                      </a:r>
                      <a:r>
                        <a:rPr lang="ko-KR" altLang="en-US" dirty="0" smtClean="0"/>
                        <a:t>충성고객 수</a:t>
                      </a:r>
                    </a:p>
                    <a:p>
                      <a:pPr latinLnBrk="1"/>
                      <a:r>
                        <a:rPr lang="en-US" altLang="ko-KR" dirty="0" smtClean="0"/>
                        <a:t>c. </a:t>
                      </a:r>
                      <a:r>
                        <a:rPr lang="ko-KR" altLang="en-US" dirty="0" smtClean="0"/>
                        <a:t>평점 및 리뷰 등 </a:t>
                      </a:r>
                      <a:r>
                        <a:rPr lang="ko-KR" altLang="en-US" dirty="0" err="1" smtClean="0"/>
                        <a:t>콘텐츠</a:t>
                      </a: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d. </a:t>
                      </a:r>
                      <a:r>
                        <a:rPr lang="ko-KR" altLang="en-US" dirty="0" smtClean="0"/>
                        <a:t>브랜드파워 확보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marL="342900" indent="-342900" latinLnBrk="1">
                        <a:buAutoNum type="alphaLcPeriod"/>
                      </a:pPr>
                      <a:r>
                        <a:rPr lang="ko-KR" altLang="en-US" dirty="0" err="1" smtClean="0"/>
                        <a:t>모바일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앱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lphaLcPeriod"/>
                      </a:pP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b. </a:t>
                      </a:r>
                      <a:r>
                        <a:rPr lang="ko-KR" altLang="en-US" dirty="0" smtClean="0"/>
                        <a:t>웹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3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비용구조</a:t>
                      </a:r>
                      <a:r>
                        <a:rPr lang="en-US" altLang="ko-KR" dirty="0" smtClean="0"/>
                        <a:t>(C$)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가치창출</a:t>
                      </a:r>
                      <a:r>
                        <a:rPr lang="en-US" altLang="ko-KR" dirty="0" smtClean="0"/>
                        <a:t>(V$)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수익원</a:t>
                      </a:r>
                      <a:r>
                        <a:rPr lang="en-US" altLang="ko-KR" dirty="0" smtClean="0"/>
                        <a:t>(R$)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a. </a:t>
                      </a:r>
                      <a:r>
                        <a:rPr lang="ko-KR" altLang="en-US" dirty="0" smtClean="0"/>
                        <a:t>물류인프라 운영비</a:t>
                      </a:r>
                    </a:p>
                    <a:p>
                      <a:pPr latinLnBrk="1"/>
                      <a:r>
                        <a:rPr lang="en-US" altLang="ko-KR" dirty="0" smtClean="0"/>
                        <a:t>b. </a:t>
                      </a:r>
                      <a:r>
                        <a:rPr lang="ko-KR" altLang="en-US" dirty="0" smtClean="0"/>
                        <a:t>차별화된 포장 비용</a:t>
                      </a:r>
                    </a:p>
                    <a:p>
                      <a:pPr latinLnBrk="1"/>
                      <a:r>
                        <a:rPr lang="en-US" altLang="ko-KR" dirty="0" smtClean="0"/>
                        <a:t>c. </a:t>
                      </a:r>
                      <a:r>
                        <a:rPr lang="ko-KR" altLang="en-US" dirty="0" smtClean="0"/>
                        <a:t>사무실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인건비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서버비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고정비용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d. </a:t>
                      </a:r>
                      <a:r>
                        <a:rPr lang="ko-KR" altLang="en-US" dirty="0" smtClean="0"/>
                        <a:t>광고비</a:t>
                      </a:r>
                      <a:r>
                        <a:rPr lang="en-US" altLang="ko-KR" dirty="0" smtClean="0"/>
                        <a:t>, CS</a:t>
                      </a:r>
                      <a:r>
                        <a:rPr lang="ko-KR" altLang="en-US" dirty="0" smtClean="0"/>
                        <a:t>비용 등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변동비용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a. </a:t>
                      </a:r>
                      <a:r>
                        <a:rPr lang="ko-KR" altLang="en-US" dirty="0" smtClean="0"/>
                        <a:t>판매자 홍보를 통한 광고비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메인광고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상단노출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b. </a:t>
                      </a:r>
                      <a:r>
                        <a:rPr lang="ko-KR" altLang="en-US" dirty="0" smtClean="0"/>
                        <a:t>생산자 </a:t>
                      </a:r>
                      <a:r>
                        <a:rPr lang="ko-KR" altLang="en-US" dirty="0" err="1" smtClean="0"/>
                        <a:t>직매입</a:t>
                      </a:r>
                      <a:r>
                        <a:rPr lang="ko-KR" altLang="en-US" dirty="0" smtClean="0"/>
                        <a:t> 구조를 통한 마진 확보</a:t>
                      </a:r>
                    </a:p>
                    <a:p>
                      <a:pPr latinLnBrk="1"/>
                      <a:r>
                        <a:rPr lang="en-US" altLang="ko-KR" dirty="0" smtClean="0"/>
                        <a:t>c. </a:t>
                      </a:r>
                      <a:r>
                        <a:rPr lang="ko-KR" altLang="en-US" dirty="0" smtClean="0"/>
                        <a:t>유통에 대한 기술개발을 통한 </a:t>
                      </a:r>
                      <a:r>
                        <a:rPr lang="ko-KR" altLang="en-US" dirty="0" err="1" smtClean="0"/>
                        <a:t>배송비</a:t>
                      </a:r>
                      <a:r>
                        <a:rPr lang="ko-KR" altLang="en-US" dirty="0" smtClean="0"/>
                        <a:t> 및 포장비 절감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marL="342900" indent="-342900" latinLnBrk="1">
                        <a:buAutoNum type="alphaLcPeriod"/>
                      </a:pPr>
                      <a:r>
                        <a:rPr lang="ko-KR" altLang="en-US" dirty="0" smtClean="0"/>
                        <a:t>판매수수료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lphaLcPeriod"/>
                      </a:pP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b. </a:t>
                      </a:r>
                      <a:r>
                        <a:rPr lang="ko-KR" altLang="en-US" dirty="0" smtClean="0"/>
                        <a:t>광고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5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7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페르소나 </a:t>
            </a:r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- 1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500" dirty="0" smtClean="0"/>
              <a:t>1</a:t>
            </a:r>
            <a:r>
              <a:rPr lang="en-US" altLang="ko-KR" sz="2500" dirty="0"/>
              <a:t>. </a:t>
            </a:r>
            <a:r>
              <a:rPr lang="ko-KR" altLang="en-US" sz="2500" dirty="0"/>
              <a:t>프로필</a:t>
            </a:r>
          </a:p>
          <a:p>
            <a:pPr marL="0" indent="0">
              <a:buNone/>
            </a:pPr>
            <a:r>
              <a:rPr lang="ko-KR" altLang="en-US" sz="2500" dirty="0"/>
              <a:t>그</a:t>
            </a:r>
            <a:r>
              <a:rPr lang="en-US" altLang="ko-KR" sz="2500" dirty="0"/>
              <a:t>/</a:t>
            </a:r>
            <a:r>
              <a:rPr lang="ko-KR" altLang="en-US" sz="2500" dirty="0"/>
              <a:t>그녀는 </a:t>
            </a:r>
            <a:r>
              <a:rPr lang="en-US" altLang="ko-KR" sz="2500" dirty="0"/>
              <a:t>27</a:t>
            </a:r>
            <a:r>
              <a:rPr lang="ko-KR" altLang="en-US" sz="2500" dirty="0"/>
              <a:t>세</a:t>
            </a:r>
            <a:r>
              <a:rPr lang="en-US" altLang="ko-KR" sz="2500" dirty="0"/>
              <a:t>, </a:t>
            </a:r>
            <a:r>
              <a:rPr lang="ko-KR" altLang="en-US" sz="2500" dirty="0"/>
              <a:t>부모님과 함께 살고 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그녀는 </a:t>
            </a:r>
            <a:r>
              <a:rPr lang="en-US" altLang="ko-KR" sz="2500" dirty="0"/>
              <a:t>1</a:t>
            </a:r>
            <a:r>
              <a:rPr lang="ko-KR" altLang="en-US" sz="2500" dirty="0"/>
              <a:t>년 전부터 육류를 제외한 음식만 먹는 </a:t>
            </a:r>
            <a:r>
              <a:rPr lang="ko-KR" altLang="en-US" sz="2500" dirty="0" err="1"/>
              <a:t>페스코</a:t>
            </a:r>
            <a:r>
              <a:rPr lang="ko-KR" altLang="en-US" sz="2500" dirty="0"/>
              <a:t> </a:t>
            </a:r>
            <a:r>
              <a:rPr lang="ko-KR" altLang="en-US" sz="2500" dirty="0" err="1"/>
              <a:t>베지테리언이다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 </a:t>
            </a:r>
            <a:r>
              <a:rPr lang="ko-KR" altLang="en-US" sz="2500" dirty="0"/>
              <a:t>동기부여</a:t>
            </a:r>
          </a:p>
          <a:p>
            <a:pPr marL="0" indent="0">
              <a:buNone/>
            </a:pPr>
            <a:r>
              <a:rPr lang="ko-KR" altLang="en-US" sz="2500" dirty="0"/>
              <a:t>채식을 시작하면서 부모님과 식사를 따로 하는 일이 잦아졌다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채식이지만 맛있는 식사를 하고 싶다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 </a:t>
            </a:r>
            <a:r>
              <a:rPr lang="ko-KR" altLang="en-US" sz="2500" dirty="0"/>
              <a:t>불만사항</a:t>
            </a:r>
          </a:p>
          <a:p>
            <a:pPr marL="0" indent="0">
              <a:buNone/>
            </a:pPr>
            <a:r>
              <a:rPr lang="ko-KR" altLang="en-US" sz="2500" dirty="0"/>
              <a:t>시중에 파는 음식들은 채식주의자가 먹기에 성분을 일일이 확인해야 하는 번거로움이 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채식주의자를 위한 음식만 파는 곳이 대중화되어 있지 않아 이용이 불편하고 한계가 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부모님이 요즘 세대에 유행하는 음식들에 관심이 많지만 </a:t>
            </a:r>
            <a:r>
              <a:rPr lang="ko-KR" altLang="en-US" sz="2500" dirty="0" err="1"/>
              <a:t>스마트폰</a:t>
            </a:r>
            <a:r>
              <a:rPr lang="ko-KR" altLang="en-US" sz="2500" dirty="0"/>
              <a:t> 사용을 힘들어한다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4. </a:t>
            </a:r>
            <a:r>
              <a:rPr lang="ko-KR" altLang="en-US" sz="2500" dirty="0"/>
              <a:t>목적</a:t>
            </a:r>
          </a:p>
          <a:p>
            <a:pPr marL="0" indent="0">
              <a:buNone/>
            </a:pPr>
            <a:r>
              <a:rPr lang="ko-KR" altLang="en-US" sz="2500" dirty="0" err="1"/>
              <a:t>스마트폰을</a:t>
            </a:r>
            <a:r>
              <a:rPr lang="ko-KR" altLang="en-US" sz="2500" dirty="0"/>
              <a:t> 이용하는 것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부모님께 가르쳐 드리기에 사용법이 간편하거나 대신 구매해 주기 번거롭지 않은 것</a:t>
            </a:r>
            <a:r>
              <a:rPr lang="en-US" altLang="ko-KR" sz="2500" dirty="0"/>
              <a:t>.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23455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7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페르소나 </a:t>
            </a:r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- 2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500" dirty="0"/>
              <a:t>1. </a:t>
            </a:r>
            <a:r>
              <a:rPr lang="ko-KR" altLang="en-US" sz="2500" dirty="0"/>
              <a:t>프로필</a:t>
            </a:r>
          </a:p>
          <a:p>
            <a:pPr marL="0" indent="0">
              <a:buNone/>
            </a:pPr>
            <a:r>
              <a:rPr lang="ko-KR" altLang="en-US" sz="2500" dirty="0"/>
              <a:t>그</a:t>
            </a:r>
            <a:r>
              <a:rPr lang="en-US" altLang="ko-KR" sz="2500" dirty="0"/>
              <a:t>/</a:t>
            </a:r>
            <a:r>
              <a:rPr lang="ko-KR" altLang="en-US" sz="2500" dirty="0"/>
              <a:t>그녀는 </a:t>
            </a:r>
            <a:r>
              <a:rPr lang="en-US" altLang="ko-KR" sz="2500" dirty="0"/>
              <a:t>3n</a:t>
            </a:r>
            <a:r>
              <a:rPr lang="ko-KR" altLang="en-US" sz="2500" dirty="0"/>
              <a:t>세</a:t>
            </a:r>
            <a:r>
              <a:rPr lang="en-US" altLang="ko-KR" sz="2500" dirty="0"/>
              <a:t>, 2</a:t>
            </a:r>
            <a:r>
              <a:rPr lang="ko-KR" altLang="en-US" sz="2500" dirty="0"/>
              <a:t>년 전 결혼했고 돌 지난 아들을 키우는 맞벌이 가정이다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최근에 캠핑에 관심이 생겨 동호회에 가입했다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 </a:t>
            </a:r>
            <a:r>
              <a:rPr lang="ko-KR" altLang="en-US" sz="2500" dirty="0"/>
              <a:t>동기부여</a:t>
            </a:r>
          </a:p>
          <a:p>
            <a:pPr marL="0" indent="0">
              <a:buNone/>
            </a:pPr>
            <a:r>
              <a:rPr lang="ko-KR" altLang="en-US" sz="2500" dirty="0"/>
              <a:t>캠핑 동호회 사람들이 챙겨 오는 음식들을 보고 </a:t>
            </a:r>
            <a:r>
              <a:rPr lang="ko-KR" altLang="en-US" sz="2500" dirty="0" err="1"/>
              <a:t>캠핑식에</a:t>
            </a:r>
            <a:r>
              <a:rPr lang="ko-KR" altLang="en-US" sz="2500" dirty="0"/>
              <a:t> 관심이 가게 되었다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최근 가장 관심사는 돌 지난 아기의 음식</a:t>
            </a:r>
            <a:r>
              <a:rPr lang="en-US" altLang="ko-KR" sz="2500" dirty="0"/>
              <a:t>/</a:t>
            </a:r>
            <a:r>
              <a:rPr lang="ko-KR" altLang="en-US" sz="2500" dirty="0"/>
              <a:t>용품이다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 </a:t>
            </a:r>
            <a:r>
              <a:rPr lang="ko-KR" altLang="en-US" sz="2500" dirty="0"/>
              <a:t>불만사항</a:t>
            </a:r>
          </a:p>
          <a:p>
            <a:pPr marL="0" indent="0">
              <a:buNone/>
            </a:pPr>
            <a:r>
              <a:rPr lang="ko-KR" altLang="en-US" sz="2500" dirty="0"/>
              <a:t>야식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캠핑식</a:t>
            </a:r>
            <a:r>
              <a:rPr lang="en-US" altLang="ko-KR" sz="2500" dirty="0"/>
              <a:t>/</a:t>
            </a:r>
            <a:r>
              <a:rPr lang="ko-KR" altLang="en-US" sz="2500" dirty="0"/>
              <a:t>이유식을 각자 다른 플랫폼에서 구매하는 게 번거롭다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이유식 같은 경우 맞벌이 가정에서 직접 만들기에 영양적</a:t>
            </a:r>
            <a:r>
              <a:rPr lang="en-US" altLang="ko-KR" sz="2500" dirty="0"/>
              <a:t>/</a:t>
            </a:r>
            <a:r>
              <a:rPr lang="ko-KR" altLang="en-US" sz="2500" dirty="0"/>
              <a:t>시간적으로 한계가 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아직 캠핑 초보지만 음식만큼은 다양하게 준비해 가고 싶다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4. </a:t>
            </a:r>
            <a:r>
              <a:rPr lang="ko-KR" altLang="en-US" sz="2500" dirty="0"/>
              <a:t>목적</a:t>
            </a:r>
          </a:p>
          <a:p>
            <a:pPr marL="0" indent="0">
              <a:buNone/>
            </a:pPr>
            <a:r>
              <a:rPr lang="ko-KR" altLang="en-US" sz="2500" dirty="0" err="1"/>
              <a:t>스마트폰을</a:t>
            </a:r>
            <a:r>
              <a:rPr lang="ko-KR" altLang="en-US" sz="2500" dirty="0"/>
              <a:t> 이용하는 것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요즘 </a:t>
            </a:r>
            <a:r>
              <a:rPr lang="ko-KR" altLang="en-US" sz="2500" dirty="0" err="1"/>
              <a:t>젋은</a:t>
            </a:r>
            <a:r>
              <a:rPr lang="ko-KR" altLang="en-US" sz="2500" dirty="0"/>
              <a:t> 부부들의 특성답게 한 플랫폼에서 </a:t>
            </a:r>
            <a:r>
              <a:rPr lang="ko-KR" altLang="en-US" sz="2500" dirty="0" err="1"/>
              <a:t>여러가지</a:t>
            </a:r>
            <a:r>
              <a:rPr lang="ko-KR" altLang="en-US" sz="2500" dirty="0"/>
              <a:t> 상황에 맞는 음식들을 한 번에 구매할 수 있는 것</a:t>
            </a:r>
            <a:r>
              <a:rPr lang="en-US" altLang="ko-KR" sz="2500" dirty="0"/>
              <a:t>.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66300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-90981"/>
            <a:ext cx="9404723" cy="725294"/>
          </a:xfrm>
        </p:spPr>
        <p:txBody>
          <a:bodyPr/>
          <a:lstStyle/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- CONTENTS -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634313"/>
            <a:ext cx="9403742" cy="5614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/>
              <a:t>1. </a:t>
            </a:r>
            <a:r>
              <a:rPr lang="ko-KR" altLang="en-US" sz="3000" dirty="0"/>
              <a:t>주제와 목적</a:t>
            </a:r>
            <a:r>
              <a:rPr lang="en-US" altLang="ko-KR" sz="3000" dirty="0"/>
              <a:t> / </a:t>
            </a:r>
            <a:r>
              <a:rPr lang="ko-KR" altLang="en-US" sz="3000" dirty="0" err="1"/>
              <a:t>타겟층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경쟁사 분석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3. </a:t>
            </a:r>
            <a:r>
              <a:rPr lang="ko-KR" altLang="en-US" sz="3000" dirty="0"/>
              <a:t>핵심기능</a:t>
            </a:r>
            <a:r>
              <a:rPr lang="en-US" altLang="ko-KR" sz="3000" dirty="0"/>
              <a:t> / </a:t>
            </a:r>
            <a:r>
              <a:rPr lang="ko-KR" altLang="en-US" sz="3000" dirty="0"/>
              <a:t>차별성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4.</a:t>
            </a:r>
          </a:p>
          <a:p>
            <a:pPr marL="0" indent="0">
              <a:buNone/>
            </a:pPr>
            <a:r>
              <a:rPr lang="en-US" altLang="ko-KR" sz="3000" dirty="0"/>
              <a:t>5. SWOT </a:t>
            </a:r>
            <a:r>
              <a:rPr lang="ko-KR" altLang="en-US" sz="3000" dirty="0" smtClean="0"/>
              <a:t>분석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6. Business Canvas</a:t>
            </a:r>
          </a:p>
          <a:p>
            <a:pPr marL="0" indent="0">
              <a:buNone/>
            </a:pPr>
            <a:r>
              <a:rPr lang="en-US" altLang="ko-KR" sz="3000" dirty="0" smtClean="0"/>
              <a:t>7. </a:t>
            </a:r>
            <a:r>
              <a:rPr lang="ko-KR" altLang="en-US" sz="3000" dirty="0" smtClean="0"/>
              <a:t>페르소나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289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2" y="147921"/>
            <a:ext cx="3155868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1-1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주제와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dirty="0"/>
              <a:t>1</a:t>
            </a:r>
            <a:r>
              <a:rPr lang="ko-KR" altLang="en-US" sz="2500" dirty="0" err="1"/>
              <a:t>인가구</a:t>
            </a:r>
            <a:r>
              <a:rPr lang="ko-KR" altLang="en-US" sz="2500" dirty="0"/>
              <a:t> 비중이 </a:t>
            </a:r>
            <a:r>
              <a:rPr lang="en-US" altLang="ko-KR" sz="2500" dirty="0"/>
              <a:t>40%</a:t>
            </a:r>
            <a:r>
              <a:rPr lang="ko-KR" altLang="en-US" sz="2500" dirty="0"/>
              <a:t>에 육박하는 시대에 살고 있음</a:t>
            </a:r>
            <a:r>
              <a:rPr lang="en-US" altLang="ko-KR" sz="2500" dirty="0"/>
              <a:t>. </a:t>
            </a:r>
            <a:r>
              <a:rPr lang="ko-KR" altLang="en-US" sz="2500" dirty="0"/>
              <a:t>간단한 조리와 식사를 위한 </a:t>
            </a:r>
            <a:r>
              <a:rPr lang="ko-KR" altLang="en-US" sz="2500" dirty="0" err="1"/>
              <a:t>밀키트의</a:t>
            </a:r>
            <a:r>
              <a:rPr lang="ko-KR" altLang="en-US" sz="2500" dirty="0"/>
              <a:t> 주요 고객층은 </a:t>
            </a:r>
            <a:r>
              <a:rPr lang="en-US" altLang="ko-KR" sz="2500" dirty="0"/>
              <a:t>2~30</a:t>
            </a:r>
            <a:r>
              <a:rPr lang="ko-KR" altLang="en-US" sz="2500" dirty="0"/>
              <a:t>대 </a:t>
            </a:r>
            <a:r>
              <a:rPr lang="en-US" altLang="ko-KR" sz="2500" dirty="0"/>
              <a:t>1~2</a:t>
            </a:r>
            <a:r>
              <a:rPr lang="ko-KR" altLang="en-US" sz="2500" dirty="0"/>
              <a:t>인 가구 이지만</a:t>
            </a:r>
            <a:r>
              <a:rPr lang="en-US" altLang="ko-KR" sz="2500" dirty="0"/>
              <a:t>, </a:t>
            </a:r>
            <a:r>
              <a:rPr lang="ko-KR" altLang="en-US" sz="2500" dirty="0"/>
              <a:t>이들의 소비패턴에 맞는 </a:t>
            </a:r>
            <a:r>
              <a:rPr lang="ko-KR" altLang="en-US" sz="2500" dirty="0" err="1"/>
              <a:t>밀키트쇼핑앱이</a:t>
            </a:r>
            <a:r>
              <a:rPr lang="ko-KR" altLang="en-US" sz="2500" dirty="0"/>
              <a:t> 필요함</a:t>
            </a:r>
            <a:r>
              <a:rPr lang="en-US" altLang="ko-KR" sz="2500" dirty="0"/>
              <a:t>. </a:t>
            </a:r>
            <a:r>
              <a:rPr lang="ko-KR" altLang="en-US" sz="2500" dirty="0"/>
              <a:t>이들은 소량의 식사만 조리하면 되기 때문에 대량의 </a:t>
            </a:r>
            <a:r>
              <a:rPr lang="ko-KR" altLang="en-US" sz="2500" dirty="0" err="1"/>
              <a:t>식재료를</a:t>
            </a:r>
            <a:r>
              <a:rPr lang="ko-KR" altLang="en-US" sz="2500" dirty="0"/>
              <a:t> 구매</a:t>
            </a:r>
            <a:r>
              <a:rPr lang="en-US" altLang="ko-KR" sz="2500" dirty="0"/>
              <a:t>,</a:t>
            </a:r>
            <a:r>
              <a:rPr lang="ko-KR" altLang="en-US" sz="2500" dirty="0"/>
              <a:t> 손질</a:t>
            </a:r>
            <a:r>
              <a:rPr lang="en-US" altLang="ko-KR" sz="2500" dirty="0"/>
              <a:t>,</a:t>
            </a:r>
            <a:r>
              <a:rPr lang="ko-KR" altLang="en-US" sz="2500" dirty="0"/>
              <a:t>저장하는 것에 번거로움을 느낌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이는 환경과도 밀접한 관련이 있음</a:t>
            </a:r>
            <a:r>
              <a:rPr lang="en-US" altLang="ko-KR" sz="2500" dirty="0"/>
              <a:t>. </a:t>
            </a:r>
            <a:r>
              <a:rPr lang="ko-KR" altLang="en-US" sz="2500" dirty="0"/>
              <a:t>불필요한 </a:t>
            </a:r>
            <a:r>
              <a:rPr lang="ko-KR" altLang="en-US" sz="2500" dirty="0" err="1"/>
              <a:t>식재료의</a:t>
            </a:r>
            <a:r>
              <a:rPr lang="ko-KR" altLang="en-US" sz="2500" dirty="0"/>
              <a:t> 대량구매는 낭비가 따름</a:t>
            </a:r>
            <a:r>
              <a:rPr lang="en-US" altLang="ko-KR" sz="2500" dirty="0"/>
              <a:t>. 1~2</a:t>
            </a:r>
            <a:r>
              <a:rPr lang="ko-KR" altLang="en-US" sz="2500" dirty="0"/>
              <a:t>인분의 </a:t>
            </a:r>
            <a:r>
              <a:rPr lang="ko-KR" altLang="en-US" sz="2500" dirty="0" err="1"/>
              <a:t>식재료를</a:t>
            </a:r>
            <a:r>
              <a:rPr lang="ko-KR" altLang="en-US" sz="2500" dirty="0"/>
              <a:t> 배송하는데 사용되는 포장 및 </a:t>
            </a:r>
            <a:r>
              <a:rPr lang="ko-KR" altLang="en-US" sz="2500" dirty="0" err="1"/>
              <a:t>보냉박스도</a:t>
            </a:r>
            <a:r>
              <a:rPr lang="ko-KR" altLang="en-US" sz="2500" dirty="0"/>
              <a:t> 큰 비용이 들어감</a:t>
            </a:r>
            <a:r>
              <a:rPr lang="en-US" altLang="ko-KR" sz="2500" dirty="0"/>
              <a:t>. </a:t>
            </a:r>
            <a:r>
              <a:rPr lang="ko-KR" altLang="en-US" sz="2500" dirty="0"/>
              <a:t>친환경적인 </a:t>
            </a:r>
            <a:r>
              <a:rPr lang="ko-KR" altLang="en-US" sz="2500" dirty="0" err="1"/>
              <a:t>보냉재</a:t>
            </a:r>
            <a:r>
              <a:rPr lang="ko-KR" altLang="en-US" sz="2500" dirty="0"/>
              <a:t> 사용으로 비용절감과 환경보호를 도모할 수 있는 부분이 많이 보임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u="sng" dirty="0"/>
              <a:t>정리 </a:t>
            </a:r>
            <a:r>
              <a:rPr lang="en-US" altLang="ko-KR" sz="2500" u="sng" dirty="0"/>
              <a:t>: </a:t>
            </a:r>
            <a:r>
              <a:rPr lang="ko-KR" altLang="en-US" sz="2500" u="sng" dirty="0"/>
              <a:t>환경을 생각하는 소인가구 중심의 </a:t>
            </a:r>
            <a:r>
              <a:rPr lang="ko-KR" altLang="en-US" sz="2500" u="sng" dirty="0" err="1"/>
              <a:t>밀키트</a:t>
            </a:r>
            <a:r>
              <a:rPr lang="ko-KR" altLang="en-US" sz="2500" u="sng" dirty="0"/>
              <a:t> </a:t>
            </a:r>
            <a:r>
              <a:rPr lang="ko-KR" altLang="en-US" sz="2500" u="sng" dirty="0" err="1"/>
              <a:t>쇼핑앱</a:t>
            </a:r>
            <a:endParaRPr lang="en-US" altLang="ko-KR" sz="2500" u="sng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6112" y="5327750"/>
            <a:ext cx="3155868" cy="445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1-2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타겟층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46112" y="5991257"/>
            <a:ext cx="10599404" cy="104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sz="2500" dirty="0"/>
              <a:t>요리가 서투르거나 귀찮은 </a:t>
            </a:r>
            <a:r>
              <a:rPr lang="en-US" altLang="ko-KR" sz="2500" dirty="0"/>
              <a:t>2~30</a:t>
            </a:r>
            <a:r>
              <a:rPr lang="ko-KR" altLang="en-US" sz="2500" dirty="0"/>
              <a:t>대 </a:t>
            </a:r>
            <a:r>
              <a:rPr lang="en-US" altLang="ko-KR" sz="2500" dirty="0"/>
              <a:t>1~2</a:t>
            </a:r>
            <a:r>
              <a:rPr lang="ko-KR" altLang="en-US" sz="2500" dirty="0"/>
              <a:t>인 가구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301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1 -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쿠캣마켓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밀키트만 정리되어있어 접근이 용이</a:t>
            </a:r>
            <a:r>
              <a:rPr lang="en-US" altLang="ko-KR" sz="2500" dirty="0"/>
              <a:t>. </a:t>
            </a:r>
            <a:r>
              <a:rPr lang="ko-KR" altLang="en-US" sz="2500" dirty="0"/>
              <a:t>오후 </a:t>
            </a:r>
            <a:r>
              <a:rPr lang="en-US" altLang="ko-KR" sz="2500" dirty="0"/>
              <a:t>11</a:t>
            </a:r>
            <a:r>
              <a:rPr lang="ko-KR" altLang="en-US" sz="2500" dirty="0"/>
              <a:t>시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이전 주문 시 익일 새벽 수령 가능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1~2</a:t>
            </a:r>
            <a:r>
              <a:rPr lang="ko-KR" altLang="en-US" sz="2500" dirty="0"/>
              <a:t>인 가구에 맞는 소량판매 제품이 적으며 따로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분리되어있지 않음</a:t>
            </a:r>
            <a:r>
              <a:rPr lang="en-US" altLang="ko-KR" sz="2500" dirty="0"/>
              <a:t>. </a:t>
            </a:r>
            <a:r>
              <a:rPr lang="ko-KR" altLang="en-US" sz="2500" dirty="0"/>
              <a:t>구매하기 선택 시 </a:t>
            </a:r>
            <a:r>
              <a:rPr lang="ko-KR" altLang="en-US" sz="2500" dirty="0" err="1"/>
              <a:t>바로구매가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불가하고 장바구니로 넘어감</a:t>
            </a:r>
            <a:r>
              <a:rPr lang="en-US" altLang="ko-KR" sz="25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57259"/>
            <a:ext cx="2641560" cy="1075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2"/>
          <a:stretch/>
        </p:blipFill>
        <p:spPr>
          <a:xfrm>
            <a:off x="646111" y="1783277"/>
            <a:ext cx="2212824" cy="2369979"/>
          </a:xfrm>
          <a:prstGeom prst="rect">
            <a:avLst/>
          </a:prstGeom>
        </p:spPr>
      </p:pic>
      <p:pic>
        <p:nvPicPr>
          <p:cNvPr id="2050" name="Picture 2" descr="C:\Users\user\Documents\카카오톡 받은 파일\쿠캣단점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23289" y="4153256"/>
            <a:ext cx="1788103" cy="25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210617\쿠캣단점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1" y="4196906"/>
            <a:ext cx="1727710" cy="24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9181" y="5742774"/>
            <a:ext cx="3572211" cy="940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025286" y="3700329"/>
            <a:ext cx="1217843" cy="204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2 -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마켓컬리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815015"/>
            <a:ext cx="2843849" cy="1231898"/>
          </a:xfr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4"/>
            <a:ext cx="10599404" cy="47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2500" dirty="0"/>
              <a:t>                               </a:t>
            </a:r>
            <a:r>
              <a:rPr lang="ko-KR" altLang="en-US" sz="2500" dirty="0"/>
              <a:t>국내 최대 규모의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및 식료품 판매점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상단</a:t>
            </a:r>
            <a:r>
              <a:rPr lang="en-US" altLang="ko-KR" sz="2500" dirty="0"/>
              <a:t>/</a:t>
            </a:r>
            <a:r>
              <a:rPr lang="ko-KR" altLang="en-US" sz="2500" dirty="0"/>
              <a:t>하단 모두 선택창이 있어 필요한 기능을 찾기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좋게 돼있음</a:t>
            </a:r>
            <a:r>
              <a:rPr lang="en-US" altLang="ko-KR" sz="2500" dirty="0"/>
              <a:t>. </a:t>
            </a:r>
            <a:r>
              <a:rPr lang="ko-KR" altLang="en-US" sz="2500" dirty="0"/>
              <a:t>상품정보 </a:t>
            </a:r>
            <a:r>
              <a:rPr lang="ko-KR" altLang="en-US" sz="2500" dirty="0" err="1"/>
              <a:t>열람중에</a:t>
            </a:r>
            <a:r>
              <a:rPr lang="ko-KR" altLang="en-US" sz="2500" dirty="0"/>
              <a:t> 상단바로 후기 등 정보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검색이 쉬움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카테고리가 따로 분리돼있지 않아 </a:t>
            </a:r>
            <a:r>
              <a:rPr lang="ko-KR" altLang="en-US" sz="2500" dirty="0" err="1"/>
              <a:t>접근성이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떨어짐</a:t>
            </a:r>
            <a:r>
              <a:rPr lang="en-US" altLang="ko-KR" sz="25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2268367"/>
            <a:ext cx="2165250" cy="41783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7031" y="2512464"/>
            <a:ext cx="2165250" cy="2649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" y="6221338"/>
            <a:ext cx="2095081" cy="2862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" idx="3"/>
          </p:cNvCxnSpPr>
          <p:nvPr/>
        </p:nvCxnSpPr>
        <p:spPr>
          <a:xfrm flipV="1">
            <a:off x="2552281" y="2435551"/>
            <a:ext cx="413110" cy="20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</p:cNvCxnSpPr>
          <p:nvPr/>
        </p:nvCxnSpPr>
        <p:spPr>
          <a:xfrm flipV="1">
            <a:off x="2552281" y="2602194"/>
            <a:ext cx="413110" cy="376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8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8497889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3 –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모두닥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비유사직종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4"/>
            <a:ext cx="10599404" cy="470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메인 카테고리가 직관적이고 </a:t>
            </a:r>
            <a:r>
              <a:rPr lang="ko-KR" altLang="en-US" sz="2500" dirty="0" err="1"/>
              <a:t>사용성이</a:t>
            </a:r>
            <a:r>
              <a:rPr lang="ko-KR" altLang="en-US" sz="2500" dirty="0"/>
              <a:t> 높음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병원 이용자의 후기로 신뢰도가 높음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</a:t>
            </a:r>
            <a:r>
              <a:rPr lang="ko-KR" altLang="en-US" sz="2500" dirty="0"/>
              <a:t>하단바와 검색하단바를 분리하지 않음</a:t>
            </a:r>
            <a:r>
              <a:rPr lang="en-US" altLang="ko-KR" sz="2500" dirty="0"/>
              <a:t>. 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특정 기간에만 리뷰를 남길 수 있어 최근의 리뷰가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많지 않음</a:t>
            </a:r>
            <a:r>
              <a:rPr lang="en-US" altLang="ko-KR" sz="2500" dirty="0"/>
              <a:t>.</a:t>
            </a:r>
          </a:p>
        </p:txBody>
      </p:sp>
      <p:pic>
        <p:nvPicPr>
          <p:cNvPr id="1026" name="Picture 2" descr="F:\210617\모두닥_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5" y="1289154"/>
            <a:ext cx="2649337" cy="539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9013" y="3358497"/>
            <a:ext cx="2414187" cy="12519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3"/>
          </p:cNvCxnSpPr>
          <p:nvPr/>
        </p:nvCxnSpPr>
        <p:spPr>
          <a:xfrm flipV="1">
            <a:off x="2743200" y="3984476"/>
            <a:ext cx="5426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285858" y="2756019"/>
            <a:ext cx="0" cy="1231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8497889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4 –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알라딘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비유사직종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3"/>
            <a:ext cx="10599404" cy="573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국내 도서 구매 어플리케이션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최근 본 상품을 큰 이미지로 볼 수 있어 </a:t>
            </a:r>
            <a:r>
              <a:rPr lang="en-US" altLang="ko-KR" sz="2500" dirty="0"/>
              <a:t>	</a:t>
            </a:r>
            <a:r>
              <a:rPr lang="ko-KR" altLang="en-US" sz="2500" dirty="0"/>
              <a:t>여러 제품을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탐색하는 쇼핑환경에 적합함</a:t>
            </a:r>
            <a:r>
              <a:rPr lang="en-US" altLang="ko-KR" sz="2500" dirty="0"/>
              <a:t>.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</a:t>
            </a:r>
            <a:r>
              <a:rPr lang="ko-KR" altLang="en-US" sz="2500" dirty="0"/>
              <a:t>텍스트로 정보를 제공하지 않아 제품의 이름과 정보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를 얻기에는 부족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이미지와 함께 간단한 정보를 제공하면 본 프로젝트에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적용할 수 있는 검색기록 시스템 개발이 가능할 것</a:t>
            </a:r>
            <a:r>
              <a:rPr lang="en-US" altLang="ko-KR" sz="25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2C7142C-FD65-437C-978F-B53E7C19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2" y="1451808"/>
            <a:ext cx="2560622" cy="4857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8AC26A5-F412-4ABC-8590-1256AC1A034F}"/>
              </a:ext>
            </a:extLst>
          </p:cNvPr>
          <p:cNvSpPr/>
          <p:nvPr/>
        </p:nvSpPr>
        <p:spPr>
          <a:xfrm>
            <a:off x="276160" y="2485449"/>
            <a:ext cx="2583893" cy="1258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C32724CE-0826-42AC-B1C5-57C383297C46}"/>
              </a:ext>
            </a:extLst>
          </p:cNvPr>
          <p:cNvCxnSpPr>
            <a:cxnSpLocks/>
          </p:cNvCxnSpPr>
          <p:nvPr/>
        </p:nvCxnSpPr>
        <p:spPr>
          <a:xfrm flipV="1">
            <a:off x="2871051" y="2669557"/>
            <a:ext cx="455156" cy="47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536E90B1-6C05-44BF-91F4-1E71048C2CED}"/>
              </a:ext>
            </a:extLst>
          </p:cNvPr>
          <p:cNvCxnSpPr>
            <a:cxnSpLocks/>
          </p:cNvCxnSpPr>
          <p:nvPr/>
        </p:nvCxnSpPr>
        <p:spPr>
          <a:xfrm>
            <a:off x="2860053" y="3120620"/>
            <a:ext cx="455156" cy="4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6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3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핵심기능 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/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차별성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3"/>
            <a:ext cx="10599404" cy="586780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3-1. 1</a:t>
            </a:r>
            <a:r>
              <a:rPr lang="ko-KR" altLang="en-US" sz="2500" dirty="0"/>
              <a:t>인분</a:t>
            </a:r>
            <a:r>
              <a:rPr lang="en-US" altLang="ko-KR" sz="2500" dirty="0"/>
              <a:t>/2</a:t>
            </a:r>
            <a:r>
              <a:rPr lang="ko-KR" altLang="en-US" sz="2500" dirty="0"/>
              <a:t>인분 카테고리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 err="1"/>
              <a:t>다인분의</a:t>
            </a:r>
            <a:r>
              <a:rPr lang="ko-KR" altLang="en-US" sz="2500" dirty="0"/>
              <a:t>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구매가 부담되는 </a:t>
            </a:r>
            <a:r>
              <a:rPr lang="ko-KR" altLang="en-US" sz="2500" dirty="0" err="1"/>
              <a:t>타겟층을</a:t>
            </a:r>
            <a:r>
              <a:rPr lang="ko-KR" altLang="en-US" sz="2500" dirty="0"/>
              <a:t> 고려해 </a:t>
            </a:r>
            <a:r>
              <a:rPr lang="en-US" altLang="ko-KR" sz="2500" dirty="0"/>
              <a:t>1~2</a:t>
            </a:r>
            <a:r>
              <a:rPr lang="ko-KR" altLang="en-US" sz="2500" dirty="0"/>
              <a:t>인분으로 판매</a:t>
            </a:r>
            <a:r>
              <a:rPr lang="en-US" altLang="ko-KR" sz="2500" dirty="0"/>
              <a:t>	</a:t>
            </a:r>
            <a:r>
              <a:rPr lang="ko-KR" altLang="en-US" sz="2500" dirty="0"/>
              <a:t>중인 </a:t>
            </a:r>
            <a:r>
              <a:rPr lang="ko-KR" altLang="en-US" sz="2500" dirty="0" err="1"/>
              <a:t>밀키트만</a:t>
            </a:r>
            <a:r>
              <a:rPr lang="ko-KR" altLang="en-US" sz="2500" dirty="0"/>
              <a:t> 볼 수 있도록 설정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3-2. </a:t>
            </a:r>
            <a:r>
              <a:rPr lang="ko-KR" altLang="en-US" sz="2500" dirty="0"/>
              <a:t>부수재료 선택기능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/>
              <a:t>부가적인 재료를 구매하려 장보러 갈 필요가 없도록 </a:t>
            </a:r>
            <a:r>
              <a:rPr lang="ko-KR" altLang="en-US" sz="2500" dirty="0" err="1"/>
              <a:t>식재료</a:t>
            </a:r>
            <a:r>
              <a:rPr lang="ko-KR" altLang="en-US" sz="2500" dirty="0"/>
              <a:t> 추가기능 </a:t>
            </a:r>
            <a:r>
              <a:rPr lang="en-US" altLang="ko-KR" sz="2500" dirty="0"/>
              <a:t>	</a:t>
            </a:r>
            <a:r>
              <a:rPr lang="ko-KR" altLang="en-US" sz="2500" dirty="0"/>
              <a:t>설정</a:t>
            </a:r>
            <a:r>
              <a:rPr lang="en-US" altLang="ko-KR" sz="2500" dirty="0"/>
              <a:t>, </a:t>
            </a:r>
            <a:r>
              <a:rPr lang="ko-KR" altLang="en-US" sz="2500" dirty="0"/>
              <a:t>소량 구매로 음식물쓰레기 절감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3-3. </a:t>
            </a:r>
            <a:r>
              <a:rPr lang="ko-KR" altLang="en-US" sz="2500" dirty="0" err="1"/>
              <a:t>상황별</a:t>
            </a:r>
            <a:r>
              <a:rPr lang="ko-KR" altLang="en-US" sz="2500" dirty="0"/>
              <a:t> 카테고리 및 필터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 err="1"/>
              <a:t>캠핑식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파티식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비건식</a:t>
            </a:r>
            <a:r>
              <a:rPr lang="en-US" altLang="ko-KR" sz="2500" dirty="0"/>
              <a:t>/</a:t>
            </a:r>
            <a:r>
              <a:rPr lang="ko-KR" altLang="en-US" sz="2500" dirty="0"/>
              <a:t>이유식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1</a:t>
            </a:r>
            <a:r>
              <a:rPr lang="ko-KR" altLang="en-US" sz="2500" dirty="0"/>
              <a:t>인분</a:t>
            </a:r>
            <a:r>
              <a:rPr lang="en-US" altLang="ko-KR" sz="2500" dirty="0"/>
              <a:t>/2</a:t>
            </a:r>
            <a:r>
              <a:rPr lang="ko-KR" altLang="en-US" sz="2500" dirty="0"/>
              <a:t>인분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다인분</a:t>
            </a:r>
            <a:r>
              <a:rPr lang="en-US" altLang="ko-KR" sz="2500" dirty="0"/>
              <a:t>, </a:t>
            </a:r>
            <a:r>
              <a:rPr lang="ko-KR" altLang="en-US" sz="2500" dirty="0"/>
              <a:t>전자레인지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에어프라이어</a:t>
            </a:r>
            <a:r>
              <a:rPr lang="en-US" altLang="ko-KR" sz="2500" dirty="0"/>
              <a:t>/</a:t>
            </a:r>
            <a:r>
              <a:rPr lang="ko-KR" altLang="en-US" sz="2500" dirty="0"/>
              <a:t>프라이팬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/>
              <a:t>등 상황에 맞는 제품 선택 용이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6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3"/>
            <a:ext cx="10599404" cy="586780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4</a:t>
            </a:r>
            <a:r>
              <a:rPr lang="ko-KR" altLang="en-US" sz="2500" dirty="0"/>
              <a:t>내용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64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Words>770</Words>
  <Application>Microsoft Office PowerPoint</Application>
  <PresentationFormat>와이드스크린</PresentationFormat>
  <Paragraphs>186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Adobe Fan Heiti Std B</vt:lpstr>
      <vt:lpstr>HY동녘M</vt:lpstr>
      <vt:lpstr>맑은 고딕</vt:lpstr>
      <vt:lpstr>Arial</vt:lpstr>
      <vt:lpstr>Century Gothic</vt:lpstr>
      <vt:lpstr>Wingdings 3</vt:lpstr>
      <vt:lpstr>이온</vt:lpstr>
      <vt:lpstr>쿡쿡키트  - 언제 어디서든 맛있는 한끼 식사-</vt:lpstr>
      <vt:lpstr>- CONTENTS -</vt:lpstr>
      <vt:lpstr>1-1 주제와 목적</vt:lpstr>
      <vt:lpstr>2-1 경쟁사 분석1 - 쿠캣마켓</vt:lpstr>
      <vt:lpstr>2-1 경쟁사 분석2 - 마켓컬리</vt:lpstr>
      <vt:lpstr>2-1 경쟁사 분석3 – 모두닥(비유사직종)</vt:lpstr>
      <vt:lpstr>2-1 경쟁사 분석4 – 알라딘(비유사직종)</vt:lpstr>
      <vt:lpstr>3 핵심기능 / 차별성</vt:lpstr>
      <vt:lpstr>4</vt:lpstr>
      <vt:lpstr>5 SWOT 분석</vt:lpstr>
      <vt:lpstr>5 SWOT 분석</vt:lpstr>
      <vt:lpstr>6 Business Canvas</vt:lpstr>
      <vt:lpstr>7 페르소나 - 1</vt:lpstr>
      <vt:lpstr>7 페르소나 - 2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Mykit  -혼밥족들을 위한 쇼핑앱-</dc:title>
  <dc:creator>EZEN</dc:creator>
  <cp:lastModifiedBy>EZEN</cp:lastModifiedBy>
  <cp:revision>145</cp:revision>
  <dcterms:created xsi:type="dcterms:W3CDTF">2021-06-16T07:34:04Z</dcterms:created>
  <dcterms:modified xsi:type="dcterms:W3CDTF">2021-06-18T08:31:31Z</dcterms:modified>
</cp:coreProperties>
</file>