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9" r:id="rId3"/>
    <p:sldId id="349" r:id="rId4"/>
    <p:sldId id="366" r:id="rId5"/>
    <p:sldId id="353" r:id="rId6"/>
    <p:sldId id="367" r:id="rId7"/>
    <p:sldId id="368" r:id="rId8"/>
    <p:sldId id="369" r:id="rId9"/>
    <p:sldId id="370" r:id="rId10"/>
    <p:sldId id="374" r:id="rId11"/>
    <p:sldId id="371" r:id="rId12"/>
    <p:sldId id="372" r:id="rId13"/>
    <p:sldId id="375" r:id="rId14"/>
    <p:sldId id="373" r:id="rId15"/>
    <p:sldId id="350" r:id="rId16"/>
    <p:sldId id="351" r:id="rId17"/>
    <p:sldId id="352" r:id="rId18"/>
    <p:sldId id="355" r:id="rId19"/>
    <p:sldId id="354" r:id="rId20"/>
    <p:sldId id="356" r:id="rId21"/>
    <p:sldId id="357" r:id="rId22"/>
    <p:sldId id="358" r:id="rId23"/>
    <p:sldId id="360" r:id="rId24"/>
    <p:sldId id="361" r:id="rId25"/>
    <p:sldId id="362" r:id="rId26"/>
    <p:sldId id="363" r:id="rId27"/>
    <p:sldId id="364" r:id="rId28"/>
    <p:sldId id="365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7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6596DEA-8A50-46EE-BB9C-9803AAF65F3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5F28AB2-5216-4402-9A0C-C461C048D3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frontendref" TargetMode="External"/><Relationship Id="rId2" Type="http://schemas.openxmlformats.org/officeDocument/2006/relationships/hyperlink" Target="https://velog.io/@tmmoond8/%ED%94%84%EB%A1%A0%ED%8A%B8%EC%97%94%EB%93%9C-%EA%B0%9C%EB%B0%9C%EC%9E%90-%EC%9D%B8%ED%84%B0%EB%B7%B0-%ED%9B%84%EA%B8%B0-%EB%A9%B4%EC%A0%91-%EC%A7%88%EB%AC%B8-%EC%A0%95%EB%A6%AC-%EC%9E%91%EC%84%B1-%EC%A4%9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hjsoif/cs-snite-vol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frontendref" TargetMode="External"/><Relationship Id="rId2" Type="http://schemas.openxmlformats.org/officeDocument/2006/relationships/hyperlink" Target="https://m.post.naver.com/viewer/postView.nhn?volumeNo=16387223&amp;memberNo=9028903&amp;vType=VERTICA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job.co.kr/" TargetMode="External"/><Relationship Id="rId2" Type="http://schemas.openxmlformats.org/officeDocument/2006/relationships/hyperlink" Target="http://www.designerjob.co.k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kky.kr/articles/recruit" TargetMode="External"/><Relationship Id="rId5" Type="http://schemas.openxmlformats.org/officeDocument/2006/relationships/hyperlink" Target="http://www.rocketpunch.com/" TargetMode="External"/><Relationship Id="rId4" Type="http://schemas.openxmlformats.org/officeDocument/2006/relationships/hyperlink" Target="http://www.itnjo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roy.labs.daum.net/" TargetMode="External"/><Relationship Id="rId2" Type="http://schemas.openxmlformats.org/officeDocument/2006/relationships/hyperlink" Target="http://www.free-cs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ediaqueri.es/" TargetMode="External"/><Relationship Id="rId5" Type="http://schemas.openxmlformats.org/officeDocument/2006/relationships/hyperlink" Target="https://tympanus.net/codrops/" TargetMode="External"/><Relationship Id="rId4" Type="http://schemas.openxmlformats.org/officeDocument/2006/relationships/hyperlink" Target="http://capptivate.c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ive-n-go.co/" TargetMode="External"/><Relationship Id="rId2" Type="http://schemas.openxmlformats.org/officeDocument/2006/relationships/hyperlink" Target="http://tobiasahlin.com/spink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query-plugins.net/" TargetMode="External"/><Relationship Id="rId5" Type="http://schemas.openxmlformats.org/officeDocument/2006/relationships/hyperlink" Target="https://tympanus.net/Development/PageTransitions/" TargetMode="External"/><Relationship Id="rId4" Type="http://schemas.openxmlformats.org/officeDocument/2006/relationships/hyperlink" Target="http://www.webdesigncrowd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" TargetMode="External"/><Relationship Id="rId7" Type="http://schemas.openxmlformats.org/officeDocument/2006/relationships/hyperlink" Target="http://foodiesfeed.com/" TargetMode="External"/><Relationship Id="rId2" Type="http://schemas.openxmlformats.org/officeDocument/2006/relationships/hyperlink" Target="http://fontawesome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imilarweb.com/" TargetMode="External"/><Relationship Id="rId5" Type="http://schemas.openxmlformats.org/officeDocument/2006/relationships/hyperlink" Target="http://smallpdf.com/" TargetMode="External"/><Relationship Id="rId4" Type="http://schemas.openxmlformats.org/officeDocument/2006/relationships/hyperlink" Target="http://www.shakr.com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zionid.co.kr/" TargetMode="External"/><Relationship Id="rId3" Type="http://schemas.openxmlformats.org/officeDocument/2006/relationships/hyperlink" Target="http://www.emotion.co.kr/" TargetMode="External"/><Relationship Id="rId7" Type="http://schemas.openxmlformats.org/officeDocument/2006/relationships/hyperlink" Target="http://www.pentabreed.com/main/" TargetMode="External"/><Relationship Id="rId2" Type="http://schemas.openxmlformats.org/officeDocument/2006/relationships/hyperlink" Target="http://www.digitalworks.co.k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wideplus.com/main.asp" TargetMode="External"/><Relationship Id="rId11" Type="http://schemas.openxmlformats.org/officeDocument/2006/relationships/hyperlink" Target="http://www.intermajor.com/experience/list.asp" TargetMode="External"/><Relationship Id="rId5" Type="http://schemas.openxmlformats.org/officeDocument/2006/relationships/hyperlink" Target="www.magnumvint.com/" TargetMode="External"/><Relationship Id="rId10" Type="http://schemas.openxmlformats.org/officeDocument/2006/relationships/hyperlink" Target="http://www.crea-m.com/" TargetMode="External"/><Relationship Id="rId4" Type="http://schemas.openxmlformats.org/officeDocument/2006/relationships/hyperlink" Target="http://yellomobile.com/" TargetMode="External"/><Relationship Id="rId9" Type="http://schemas.openxmlformats.org/officeDocument/2006/relationships/hyperlink" Target="http://www.vi-nyl.com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ayblue.co.kr/" TargetMode="External"/><Relationship Id="rId3" Type="http://schemas.openxmlformats.org/officeDocument/2006/relationships/hyperlink" Target="www.di9.co.kr" TargetMode="External"/><Relationship Id="rId7" Type="http://schemas.openxmlformats.org/officeDocument/2006/relationships/hyperlink" Target="www.newturngroup.com" TargetMode="External"/><Relationship Id="rId12" Type="http://schemas.openxmlformats.org/officeDocument/2006/relationships/hyperlink" Target="www.dovetorabbit.com" TargetMode="External"/><Relationship Id="rId2" Type="http://schemas.openxmlformats.org/officeDocument/2006/relationships/hyperlink" Target="http://www.intermajor.com/experience/lis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www.eluocnc.com" TargetMode="External"/><Relationship Id="rId11" Type="http://schemas.openxmlformats.org/officeDocument/2006/relationships/hyperlink" Target="http://www.winddesign.co.kr/" TargetMode="External"/><Relationship Id="rId5" Type="http://schemas.openxmlformats.org/officeDocument/2006/relationships/hyperlink" Target="http://www.pixdine.com/" TargetMode="External"/><Relationship Id="rId10" Type="http://schemas.openxmlformats.org/officeDocument/2006/relationships/hyperlink" Target="http://wtwostudios.com/" TargetMode="External"/><Relationship Id="rId4" Type="http://schemas.openxmlformats.org/officeDocument/2006/relationships/hyperlink" Target="http://www.mz.co.kr/" TargetMode="External"/><Relationship Id="rId9" Type="http://schemas.openxmlformats.org/officeDocument/2006/relationships/hyperlink" Target="http://www.digitaloasis.co.kr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naver.com/efusioni_ape" TargetMode="External"/><Relationship Id="rId13" Type="http://schemas.openxmlformats.org/officeDocument/2006/relationships/hyperlink" Target="http://www.vricks.com/" TargetMode="External"/><Relationship Id="rId3" Type="http://schemas.openxmlformats.org/officeDocument/2006/relationships/hyperlink" Target="www.di9.co.kr" TargetMode="External"/><Relationship Id="rId7" Type="http://schemas.openxmlformats.org/officeDocument/2006/relationships/hyperlink" Target="http://www.designfever.com/" TargetMode="External"/><Relationship Id="rId12" Type="http://schemas.openxmlformats.org/officeDocument/2006/relationships/hyperlink" Target="http://www.media4thncompany.co.kr/index.jsp" TargetMode="External"/><Relationship Id="rId2" Type="http://schemas.openxmlformats.org/officeDocument/2006/relationships/hyperlink" Target="http://www.intermajor.com/experience/lis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designblue.co.kr/?ckattempt=1" TargetMode="External"/><Relationship Id="rId11" Type="http://schemas.openxmlformats.org/officeDocument/2006/relationships/hyperlink" Target="http://www.reflexion.co.kr/projects/" TargetMode="External"/><Relationship Id="rId5" Type="http://schemas.openxmlformats.org/officeDocument/2006/relationships/hyperlink" Target="http://www.does.kr/" TargetMode="External"/><Relationship Id="rId10" Type="http://schemas.openxmlformats.org/officeDocument/2006/relationships/hyperlink" Target="http://www.rightbrain.co.kr/CMS/" TargetMode="External"/><Relationship Id="rId4" Type="http://schemas.openxmlformats.org/officeDocument/2006/relationships/hyperlink" Target="http://www.nowonplay.com/" TargetMode="External"/><Relationship Id="rId9" Type="http://schemas.openxmlformats.org/officeDocument/2006/relationships/hyperlink" Target="http://www.dtribe.co.kr/main.php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partners.co.kr/" TargetMode="External"/><Relationship Id="rId13" Type="http://schemas.openxmlformats.org/officeDocument/2006/relationships/hyperlink" Target="http://www.prompt.co.kr/" TargetMode="External"/><Relationship Id="rId3" Type="http://schemas.openxmlformats.org/officeDocument/2006/relationships/hyperlink" Target="www.di9.co.kr" TargetMode="External"/><Relationship Id="rId7" Type="http://schemas.openxmlformats.org/officeDocument/2006/relationships/hyperlink" Target="http://www.inet.co.kr/" TargetMode="External"/><Relationship Id="rId12" Type="http://schemas.openxmlformats.org/officeDocument/2006/relationships/hyperlink" Target="http://mnt.kiwi.co.kr/about" TargetMode="External"/><Relationship Id="rId2" Type="http://schemas.openxmlformats.org/officeDocument/2006/relationships/hyperlink" Target="http://www.intermajor.com/experience/lis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rush.co.kr/" TargetMode="External"/><Relationship Id="rId11" Type="http://schemas.openxmlformats.org/officeDocument/2006/relationships/hyperlink" Target="http://www.eluocnc.com/" TargetMode="External"/><Relationship Id="rId5" Type="http://schemas.openxmlformats.org/officeDocument/2006/relationships/hyperlink" Target="http://www.saltcake.com/" TargetMode="External"/><Relationship Id="rId10" Type="http://schemas.openxmlformats.org/officeDocument/2006/relationships/hyperlink" Target="http://www.fuzewire.com/" TargetMode="External"/><Relationship Id="rId4" Type="http://schemas.openxmlformats.org/officeDocument/2006/relationships/hyperlink" Target="http://www.vricks.com/" TargetMode="External"/><Relationship Id="rId9" Type="http://schemas.openxmlformats.org/officeDocument/2006/relationships/hyperlink" Target="http://www.adcapsule.kr/" TargetMode="External"/><Relationship Id="rId14" Type="http://schemas.openxmlformats.org/officeDocument/2006/relationships/hyperlink" Target="http://www.d2.co.kr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tone.co.kr/" TargetMode="External"/><Relationship Id="rId13" Type="http://schemas.openxmlformats.org/officeDocument/2006/relationships/hyperlink" Target="http://www.thedna.co.kr/" TargetMode="External"/><Relationship Id="rId3" Type="http://schemas.openxmlformats.org/officeDocument/2006/relationships/hyperlink" Target="www.di9.co.kr" TargetMode="External"/><Relationship Id="rId7" Type="http://schemas.openxmlformats.org/officeDocument/2006/relationships/hyperlink" Target="http://www.xenoid.co.kr/" TargetMode="External"/><Relationship Id="rId12" Type="http://schemas.openxmlformats.org/officeDocument/2006/relationships/hyperlink" Target="http://www.fishingtree.com/" TargetMode="External"/><Relationship Id="rId2" Type="http://schemas.openxmlformats.org/officeDocument/2006/relationships/hyperlink" Target="http://www.intermajor.com/experience/list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ulipinc.com/" TargetMode="External"/><Relationship Id="rId11" Type="http://schemas.openxmlformats.org/officeDocument/2006/relationships/hyperlink" Target="http://www.itskorea.co.kr/" TargetMode="External"/><Relationship Id="rId5" Type="http://schemas.openxmlformats.org/officeDocument/2006/relationships/hyperlink" Target="http://www.d2.co.kr/" TargetMode="External"/><Relationship Id="rId10" Type="http://schemas.openxmlformats.org/officeDocument/2006/relationships/hyperlink" Target="http://www.inpix.com/" TargetMode="External"/><Relationship Id="rId4" Type="http://schemas.openxmlformats.org/officeDocument/2006/relationships/hyperlink" Target="http://www.vricks.com/" TargetMode="External"/><Relationship Id="rId9" Type="http://schemas.openxmlformats.org/officeDocument/2006/relationships/hyperlink" Target="http://www.fuz.co.kr/main/" TargetMode="External"/><Relationship Id="rId14" Type="http://schemas.openxmlformats.org/officeDocument/2006/relationships/hyperlink" Target="http://www.easymedia.net/Main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dinno.com/?ckattempt=1" TargetMode="External"/><Relationship Id="rId13" Type="http://schemas.openxmlformats.org/officeDocument/2006/relationships/hyperlink" Target="http://www.opentide.com/" TargetMode="External"/><Relationship Id="rId3" Type="http://schemas.openxmlformats.org/officeDocument/2006/relationships/hyperlink" Target="www.di9.co.kr" TargetMode="External"/><Relationship Id="rId7" Type="http://schemas.openxmlformats.org/officeDocument/2006/relationships/hyperlink" Target="http://www.edacom.co.kr/" TargetMode="External"/><Relationship Id="rId12" Type="http://schemas.openxmlformats.org/officeDocument/2006/relationships/hyperlink" Target="http://www.postcorea.net/" TargetMode="External"/><Relationship Id="rId2" Type="http://schemas.openxmlformats.org/officeDocument/2006/relationships/hyperlink" Target="http://www.intermajor.com/experience/list.asp" TargetMode="External"/><Relationship Id="rId16" Type="http://schemas.openxmlformats.org/officeDocument/2006/relationships/hyperlink" Target="http://kobalt60.com/?ckattempt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asymedia.net/Main/" TargetMode="External"/><Relationship Id="rId11" Type="http://schemas.openxmlformats.org/officeDocument/2006/relationships/hyperlink" Target="http://www.ipartners.co.kr/" TargetMode="External"/><Relationship Id="rId5" Type="http://schemas.openxmlformats.org/officeDocument/2006/relationships/hyperlink" Target="http://www.d2.co.kr/" TargetMode="External"/><Relationship Id="rId15" Type="http://schemas.openxmlformats.org/officeDocument/2006/relationships/hyperlink" Target="http://www.postvisual.com/" TargetMode="External"/><Relationship Id="rId10" Type="http://schemas.openxmlformats.org/officeDocument/2006/relationships/hyperlink" Target="http://www.sandoll.co.kr/" TargetMode="External"/><Relationship Id="rId4" Type="http://schemas.openxmlformats.org/officeDocument/2006/relationships/hyperlink" Target="http://www.vricks.com/" TargetMode="External"/><Relationship Id="rId9" Type="http://schemas.openxmlformats.org/officeDocument/2006/relationships/hyperlink" Target="http://www.sugarcube.tv/?ckattempt=1" TargetMode="External"/><Relationship Id="rId14" Type="http://schemas.openxmlformats.org/officeDocument/2006/relationships/hyperlink" Target="http://theuber.co.k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eecanvas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916832"/>
            <a:ext cx="7128792" cy="270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0" dirty="0" smtClean="0">
                <a:latin typeface="210 국민체조 B" pitchFamily="18" charset="-127"/>
                <a:ea typeface="210 국민체조 B" pitchFamily="18" charset="-127"/>
              </a:rPr>
              <a:t>스마트 </a:t>
            </a:r>
            <a:r>
              <a:rPr lang="ko-KR" altLang="en-US" sz="6000" dirty="0" err="1" smtClean="0">
                <a:latin typeface="210 국민체조 B" pitchFamily="18" charset="-127"/>
                <a:ea typeface="210 국민체조 B" pitchFamily="18" charset="-127"/>
              </a:rPr>
              <a:t>웹디자인</a:t>
            </a:r>
            <a:r>
              <a:rPr lang="en-US" altLang="ko-KR" sz="6000" dirty="0" smtClean="0">
                <a:latin typeface="210 국민체조 B" pitchFamily="18" charset="-127"/>
                <a:ea typeface="210 국민체조 B" pitchFamily="18" charset="-127"/>
              </a:rPr>
              <a:t>&amp; </a:t>
            </a:r>
          </a:p>
          <a:p>
            <a:pPr algn="ctr">
              <a:lnSpc>
                <a:spcPct val="150000"/>
              </a:lnSpc>
            </a:pPr>
            <a:r>
              <a:rPr lang="ko-KR" altLang="en-US" sz="6000" dirty="0" err="1" smtClean="0">
                <a:latin typeface="210 국민체조 B" pitchFamily="18" charset="-127"/>
                <a:ea typeface="210 국민체조 B" pitchFamily="18" charset="-127"/>
              </a:rPr>
              <a:t>프론트엔드</a:t>
            </a:r>
            <a:endParaRPr lang="ko-KR" altLang="en-US" sz="6000" dirty="0">
              <a:latin typeface="210 국민체조 B" pitchFamily="18" charset="-127"/>
              <a:ea typeface="210 국민체조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332656"/>
            <a:ext cx="529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20</a:t>
            </a:r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년도 </a:t>
            </a:r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트렌드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웹디자인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978987"/>
            <a:ext cx="7200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웹디자이너의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 경우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예로 단순히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회원가입 페이지를 </a:t>
            </a: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보기좋게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 디자인을 하는 역할을 수행</a:t>
            </a:r>
            <a:endParaRPr lang="en-US" altLang="ko-KR" sz="20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프론트엔드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 개발자의 경우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회원 가입페이지에서 아이디에 대한 상황체크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패스워드 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2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개를 동일하게 작성하는지 파악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주소 창 기능 만들기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전화번호 입력에 숫자만 들어가게 하는지 체크 등 </a:t>
            </a: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웹디자이너가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 만든 이미지로 되어있는 페이지를 실제로 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html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로 구현하는 </a:t>
            </a: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웹퍼블리셔가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 하는 일도 </a:t>
            </a:r>
            <a:r>
              <a:rPr lang="ko-KR" altLang="en-US" sz="2000" smtClean="0">
                <a:latin typeface="210 국민체조 L" pitchFamily="18" charset="-127"/>
                <a:ea typeface="210 국민체조 L" pitchFamily="18" charset="-127"/>
              </a:rPr>
              <a:t>같이 포함</a:t>
            </a:r>
            <a:endParaRPr lang="en-US" altLang="ko-KR" sz="2000" dirty="0" smtClean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8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8463" y="978987"/>
            <a:ext cx="7200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웹개발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백엔드개발자란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자바랑 스프링으로 서버를 만들고 게시판이나 회원가입 같은 기능을 구현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보여지는 화면 </a:t>
            </a:r>
            <a:r>
              <a:rPr lang="en-US" altLang="ko-KR" sz="2800" dirty="0" err="1" smtClean="0">
                <a:latin typeface="210 국민체조 L" pitchFamily="18" charset="-127"/>
                <a:ea typeface="210 국민체조 L" pitchFamily="18" charset="-127"/>
              </a:rPr>
              <a:t>ui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를 얼마나 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이쁘게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보기좋게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만드는 건 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html, </a:t>
            </a:r>
            <a:r>
              <a:rPr lang="en-US" altLang="ko-KR" sz="2800" dirty="0" err="1" smtClean="0">
                <a:latin typeface="210 국민체조 L" pitchFamily="18" charset="-127"/>
                <a:ea typeface="210 국민체조 L" pitchFamily="18" charset="-127"/>
              </a:rPr>
              <a:t>css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en-US" altLang="ko-KR" sz="2800" dirty="0" err="1" smtClean="0">
                <a:latin typeface="210 국민체조 L" pitchFamily="18" charset="-127"/>
                <a:ea typeface="210 국민체조 L" pitchFamily="18" charset="-127"/>
              </a:rPr>
              <a:t>javascript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등을 사용해서 디자인 하는 것을 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프론트앤드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개발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/>
            <a:endParaRPr lang="en-US" altLang="ko-KR" sz="28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기타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3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8463" y="978987"/>
            <a:ext cx="7200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Tx/>
              <a:buChar char="-"/>
            </a:pP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웹퍼블리셔는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프론트개발쪽에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가깝게 디자인이나 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UI, UX 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등 웹을 개발할 때 폼 같은 것을 만들거나 표준에 맞는 작업을 하는 것</a:t>
            </a:r>
            <a:endParaRPr lang="en-US" altLang="ko-KR" sz="24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buFontTx/>
              <a:buChar char="-"/>
            </a:pP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UI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는 사용자가 어떻게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어떠한 방식으로 접근할지를 고려하는 것이고</a:t>
            </a:r>
            <a:endParaRPr lang="en-US" altLang="ko-KR" sz="24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buFontTx/>
              <a:buChar char="-"/>
            </a:pP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UX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는 사용자의 경험을 토대로 접근이 쉽도록 고려하는 것</a:t>
            </a:r>
            <a:endParaRPr lang="en-US" altLang="ko-KR" sz="24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buFontTx/>
              <a:buChar char="-"/>
            </a:pPr>
            <a:r>
              <a:rPr lang="ko-KR" altLang="en-US" sz="2400" dirty="0" smtClean="0"/>
              <a:t>냉장고를 </a:t>
            </a:r>
            <a:r>
              <a:rPr lang="ko-KR" altLang="en-US" sz="2400" dirty="0"/>
              <a:t>열었을 때 사람들이 어떻게 물건을 꺼내고 수납하는지에 대한 방법론적인 내부 디자인을 하였다 하면 이것은 </a:t>
            </a:r>
            <a:r>
              <a:rPr lang="en-US" altLang="ko-KR" sz="2400" dirty="0"/>
              <a:t>UI</a:t>
            </a:r>
            <a:r>
              <a:rPr lang="ko-KR" altLang="en-US" sz="2400" dirty="0"/>
              <a:t>적인 측면이고</a:t>
            </a:r>
            <a:r>
              <a:rPr lang="en-US" altLang="ko-KR" sz="2400" dirty="0"/>
              <a:t>, </a:t>
            </a:r>
            <a:r>
              <a:rPr lang="ko-KR" altLang="en-US" sz="2400" dirty="0"/>
              <a:t>냉장고를 열었을 때 달걀은 냉장고 위쪽에</a:t>
            </a:r>
            <a:r>
              <a:rPr lang="en-US" altLang="ko-KR" sz="2400" dirty="0"/>
              <a:t>, </a:t>
            </a:r>
            <a:r>
              <a:rPr lang="ko-KR" altLang="en-US" sz="2400" dirty="0"/>
              <a:t>야채는 냉장고 아래쪽에 있다는 인식을 반영하여 이러한 수납공간을 각각 마련하였다 하면 이것은 </a:t>
            </a:r>
            <a:r>
              <a:rPr lang="en-US" altLang="ko-KR" sz="2400" dirty="0"/>
              <a:t>UX</a:t>
            </a:r>
            <a:r>
              <a:rPr lang="ko-KR" altLang="en-US" sz="2400" dirty="0"/>
              <a:t>적인 측면</a:t>
            </a:r>
            <a:endParaRPr lang="en-US" altLang="ko-KR" sz="24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기타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8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8463" y="978987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Tx/>
              <a:buChar char="-"/>
            </a:pP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웹디자인의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경우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포토샵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일러스트 필수</a:t>
            </a:r>
            <a:endParaRPr lang="en-US" altLang="ko-KR" sz="24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buFontTx/>
              <a:buChar char="-"/>
            </a:pP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자격증은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가산점은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있으나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큰 작용은 하지 못함</a:t>
            </a:r>
            <a:endParaRPr lang="en-US" altLang="ko-KR" sz="24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buFontTx/>
              <a:buChar char="-"/>
            </a:pP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디자인 프로그램인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포토샵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일러스트를 먼저 익힌 후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드림위버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또는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에디트플러스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같은 프로그램으로 자바스크립트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제이쿼리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CSS, HTML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을 공부해야 함</a:t>
            </a:r>
            <a:endParaRPr lang="en-US" altLang="ko-KR" sz="24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buFontTx/>
              <a:buChar char="-"/>
            </a:pP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웹마스터가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목표라면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PHP JSP ASP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웹개발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언어를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공부하는게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도움이 됨</a:t>
            </a:r>
            <a:endParaRPr lang="en-US" altLang="ko-KR" sz="24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기타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68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8463" y="978987"/>
            <a:ext cx="720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- UI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란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dirty="0"/>
              <a:t>사용자가 </a:t>
            </a:r>
            <a:r>
              <a:rPr lang="ko-KR" altLang="en-US" sz="2400" dirty="0" err="1"/>
              <a:t>앱을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사용할 때 </a:t>
            </a:r>
            <a:r>
              <a:rPr lang="ko-KR" altLang="en-US" sz="2400" dirty="0"/>
              <a:t>보이는 디자인</a:t>
            </a:r>
            <a:r>
              <a:rPr lang="en-US" altLang="ko-KR" sz="2400" dirty="0"/>
              <a:t>, </a:t>
            </a:r>
            <a:r>
              <a:rPr lang="ko-KR" altLang="en-US" sz="2400" dirty="0"/>
              <a:t>레이아웃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구성요소인 </a:t>
            </a:r>
            <a:r>
              <a:rPr lang="ko-KR" altLang="en-US" sz="2400" dirty="0" smtClean="0"/>
              <a:t>폰트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칼라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줄간격</a:t>
            </a:r>
            <a:r>
              <a:rPr lang="ko-KR" altLang="en-US" sz="2400" dirty="0"/>
              <a:t> 등 상세한 요소가 포함되며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반응성</a:t>
            </a:r>
            <a:r>
              <a:rPr lang="en-US" altLang="ko-KR" sz="2400" dirty="0"/>
              <a:t>, </a:t>
            </a:r>
            <a:r>
              <a:rPr lang="ko-KR" altLang="en-US" sz="2400" dirty="0"/>
              <a:t>입출력단계</a:t>
            </a:r>
            <a:r>
              <a:rPr lang="en-US" altLang="ko-KR" sz="2400" dirty="0"/>
              <a:t>, </a:t>
            </a:r>
            <a:r>
              <a:rPr lang="ko-KR" altLang="en-US" sz="2400" dirty="0"/>
              <a:t>애니메이션효과 등 </a:t>
            </a:r>
            <a:r>
              <a:rPr lang="ko-KR" altLang="en-US" sz="2400" dirty="0" smtClean="0"/>
              <a:t>여러 부분을 포함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디자인 및 설계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UX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란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en-US" altLang="ko-KR" sz="2400" dirty="0" smtClean="0"/>
              <a:t>U</a:t>
            </a:r>
            <a:r>
              <a:rPr lang="en-US" altLang="ko-KR" sz="2400" dirty="0"/>
              <a:t>I</a:t>
            </a:r>
            <a:r>
              <a:rPr lang="ko-KR" altLang="en-US" sz="2400" dirty="0" smtClean="0"/>
              <a:t>에서 파생</a:t>
            </a:r>
            <a:endParaRPr lang="en-US" altLang="ko-KR" sz="2400" dirty="0" smtClean="0"/>
          </a:p>
          <a:p>
            <a:r>
              <a:rPr lang="ko-KR" altLang="en-US" sz="2400" dirty="0" smtClean="0"/>
              <a:t>사용자의 </a:t>
            </a:r>
            <a:r>
              <a:rPr lang="ko-KR" altLang="en-US" sz="2400" dirty="0"/>
              <a:t>경험을 말하는데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가장먼저 터치하는 화면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사용자의 선택 </a:t>
            </a:r>
            <a:r>
              <a:rPr lang="ko-KR" altLang="en-US" sz="2400" dirty="0" err="1"/>
              <a:t>플로우</a:t>
            </a:r>
            <a:r>
              <a:rPr lang="ko-KR" altLang="en-US" sz="2400" dirty="0"/>
              <a:t> 들을 분석하여 효율적인 방향으로 프로세스가 </a:t>
            </a:r>
            <a:r>
              <a:rPr lang="ko-KR" altLang="en-US" sz="2400"/>
              <a:t>진행될 </a:t>
            </a:r>
            <a:r>
              <a:rPr lang="ko-KR" altLang="en-US" sz="2400" smtClean="0"/>
              <a:t>수 있도록 </a:t>
            </a:r>
            <a:r>
              <a:rPr lang="ko-KR" altLang="en-US" sz="2400" dirty="0"/>
              <a:t>하는 과정</a:t>
            </a:r>
            <a:r>
              <a:rPr lang="en-US" altLang="ko-KR" sz="2400" dirty="0"/>
              <a:t>, </a:t>
            </a:r>
            <a:r>
              <a:rPr lang="ko-KR" altLang="en-US" sz="2400" dirty="0"/>
              <a:t>결과를 뜻합니다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기획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어느 게 </a:t>
            </a:r>
            <a:r>
              <a:rPr lang="ko-KR" altLang="en-US" sz="2400" dirty="0"/>
              <a:t>더 </a:t>
            </a:r>
            <a:r>
              <a:rPr lang="ko-KR" altLang="en-US" sz="2400" dirty="0" smtClean="0"/>
              <a:t>중요하냐고 </a:t>
            </a:r>
            <a:r>
              <a:rPr lang="ko-KR" altLang="en-US" sz="2400" dirty="0"/>
              <a:t>묻는다면</a:t>
            </a:r>
            <a:r>
              <a:rPr lang="en-US" altLang="ko-KR" sz="2400" dirty="0"/>
              <a:t>? </a:t>
            </a:r>
            <a:r>
              <a:rPr lang="ko-KR" altLang="en-US" sz="2400" dirty="0" err="1"/>
              <a:t>둘다</a:t>
            </a:r>
            <a:r>
              <a:rPr lang="ko-KR" altLang="en-US" sz="2400" dirty="0"/>
              <a:t> 중요합니다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ui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ux</a:t>
            </a:r>
            <a:r>
              <a:rPr lang="ko-KR" altLang="en-US" sz="2400" dirty="0"/>
              <a:t>를 담는 일종의 그릇이라고 볼 수 있기 때문입니다</a:t>
            </a:r>
            <a:r>
              <a:rPr lang="en-US" altLang="ko-KR" sz="2400" dirty="0"/>
              <a:t>. </a:t>
            </a:r>
            <a:r>
              <a:rPr lang="ko-KR" altLang="en-US" sz="2400" dirty="0"/>
              <a:t>서로 </a:t>
            </a:r>
            <a:r>
              <a:rPr lang="ko-KR" altLang="en-US" sz="2400" dirty="0" err="1"/>
              <a:t>터치하나의</a:t>
            </a:r>
            <a:r>
              <a:rPr lang="ko-KR" altLang="en-US" sz="2400" dirty="0"/>
              <a:t> 반응에도 긴밀하게 </a:t>
            </a:r>
            <a:r>
              <a:rPr lang="ko-KR" altLang="en-US" sz="2400" dirty="0" smtClean="0"/>
              <a:t>연결되어 있음</a:t>
            </a:r>
            <a:endParaRPr lang="ko-KR" altLang="en-US" sz="2400" dirty="0"/>
          </a:p>
          <a:p>
            <a:pPr fontAlgn="base"/>
            <a:endParaRPr lang="en-US" altLang="ko-KR" sz="24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UI / UX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1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8463" y="978987"/>
            <a:ext cx="7200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서비스 </a:t>
            </a:r>
            <a:r>
              <a:rPr lang="ko-KR" altLang="en-US" sz="2800" dirty="0">
                <a:latin typeface="210 국민체조 L" pitchFamily="18" charset="-127"/>
                <a:ea typeface="210 국민체조 L" pitchFamily="18" charset="-127"/>
              </a:rPr>
              <a:t>디자인 기획력</a:t>
            </a: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드로잉과 </a:t>
            </a:r>
            <a:r>
              <a:rPr lang="ko-KR" altLang="en-US" sz="2800" dirty="0">
                <a:latin typeface="210 국민체조 L" pitchFamily="18" charset="-127"/>
                <a:ea typeface="210 국민체조 L" pitchFamily="18" charset="-127"/>
              </a:rPr>
              <a:t>컬러 감각</a:t>
            </a: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작업속도</a:t>
            </a:r>
            <a:endParaRPr lang="ko-KR" altLang="en-US" sz="2800" dirty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포토샵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800" dirty="0">
                <a:latin typeface="210 국민체조 L" pitchFamily="18" charset="-127"/>
                <a:ea typeface="210 국민체조 L" pitchFamily="18" charset="-127"/>
              </a:rPr>
              <a:t>일러스트 작업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능력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>
                <a:latin typeface="210 국민체조 L" pitchFamily="18" charset="-127"/>
                <a:ea typeface="210 국민체조 L" pitchFamily="18" charset="-127"/>
              </a:rPr>
              <a:t>기획팀</a:t>
            </a:r>
            <a:r>
              <a:rPr lang="en-US" altLang="ko-KR" sz="2800" dirty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800" dirty="0">
                <a:latin typeface="210 국민체조 L" pitchFamily="18" charset="-127"/>
                <a:ea typeface="210 국민체조 L" pitchFamily="18" charset="-127"/>
              </a:rPr>
              <a:t>개발팀과의 협업</a:t>
            </a:r>
            <a:endParaRPr lang="en-US" altLang="ko-KR" sz="2800" dirty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 err="1">
                <a:latin typeface="210 국민체조 L" pitchFamily="18" charset="-127"/>
                <a:ea typeface="210 국민체조 L" pitchFamily="18" charset="-127"/>
              </a:rPr>
              <a:t>트렌드에</a:t>
            </a:r>
            <a:r>
              <a:rPr lang="ko-KR" altLang="en-US" sz="2800" dirty="0">
                <a:latin typeface="210 국민체조 L" pitchFamily="18" charset="-127"/>
                <a:ea typeface="210 국민체조 L" pitchFamily="18" charset="-127"/>
              </a:rPr>
              <a:t> 맞춘 벤치마킹</a:t>
            </a:r>
            <a:endParaRPr lang="en-US" altLang="ko-KR" sz="2800" dirty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>
                <a:latin typeface="210 국민체조 L" pitchFamily="18" charset="-127"/>
                <a:ea typeface="210 국민체조 L" pitchFamily="18" charset="-127"/>
              </a:rPr>
              <a:t>새로운 기술에 맞춘 </a:t>
            </a:r>
            <a:r>
              <a:rPr lang="ko-KR" altLang="en-US" sz="2800" dirty="0" err="1">
                <a:latin typeface="210 국민체조 L" pitchFamily="18" charset="-127"/>
                <a:ea typeface="210 국민체조 L" pitchFamily="18" charset="-127"/>
              </a:rPr>
              <a:t>습득력</a:t>
            </a:r>
            <a:endParaRPr lang="en-US" altLang="ko-KR" sz="2800" dirty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/>
            <a:endParaRPr lang="en-US" altLang="ko-KR" sz="28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필요 역량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2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68553" y="1124744"/>
            <a:ext cx="7200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en-US" altLang="ko-KR" sz="2800" dirty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2800" dirty="0" err="1" smtClean="0">
                <a:latin typeface="210 국민체조 L" pitchFamily="18" charset="-127"/>
                <a:ea typeface="210 국민체조 L" pitchFamily="18" charset="-127"/>
              </a:rPr>
              <a:t>jQuery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/</a:t>
            </a:r>
            <a:r>
              <a:rPr lang="en-US" altLang="ko-KR" sz="2800" dirty="0" err="1" smtClean="0">
                <a:latin typeface="210 국민체조 L" pitchFamily="18" charset="-127"/>
                <a:ea typeface="210 국민체조 L" pitchFamily="18" charset="-127"/>
              </a:rPr>
              <a:t>javascript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활용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프론트엔드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개발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캘리그라피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픽셀아트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아이콘 제작능력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포트폴리오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블로그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, PPT, PDF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등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HTML/CSS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활용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드림위버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반응형웹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필요 역량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3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68553" y="1124744"/>
            <a:ext cx="7200800" cy="447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</a:rPr>
              <a:t>1.</a:t>
            </a:r>
            <a:r>
              <a:rPr lang="ko-KR" altLang="en-US" sz="1500" dirty="0" err="1" smtClean="0">
                <a:latin typeface="210 국민체조 L" pitchFamily="18" charset="-127"/>
                <a:ea typeface="210 국민체조 L" pitchFamily="18" charset="-127"/>
              </a:rPr>
              <a:t>프론트엔드</a:t>
            </a:r>
            <a:r>
              <a:rPr lang="ko-KR" altLang="en-US" sz="1500" dirty="0" smtClean="0">
                <a:latin typeface="210 국민체조 L" pitchFamily="18" charset="-127"/>
                <a:ea typeface="210 국민체조 L" pitchFamily="18" charset="-127"/>
              </a:rPr>
              <a:t> 개발자 인터뷰 후기</a:t>
            </a:r>
            <a:r>
              <a:rPr lang="en-US" altLang="ko-KR" sz="1500" dirty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</a:rPr>
              <a:t> 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  <a:hlinkClick r:id="rId2"/>
              </a:rPr>
              <a:t>https</a:t>
            </a:r>
            <a:r>
              <a:rPr lang="en-US" altLang="ko-KR" sz="1500" dirty="0">
                <a:latin typeface="210 국민체조 L" pitchFamily="18" charset="-127"/>
                <a:ea typeface="210 국민체조 L" pitchFamily="18" charset="-127"/>
                <a:hlinkClick r:id="rId2"/>
              </a:rPr>
              <a:t>://velog.io/@tmmoond8/%ED%94%84%EB%A1%A0%ED%8A%B8%EC%97%94%EB%93%9C-%EA%B0%9C%EB%B0%9C%EC%9E%90-%EC%9D%B8%ED%84%B0%EB%B7%B0-%ED%9B%84%EA%B8%B0-%EB%A9%B4%EC%A0%91-%EC%A7%88%EB%AC%B8-%EC%A0%95%EB%A6%AC-%EC%9E%91%EC%84%B1-%</a:t>
            </a: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  <a:hlinkClick r:id="rId2"/>
              </a:rPr>
              <a:t>EC%A4%91</a:t>
            </a:r>
            <a:endParaRPr lang="en-US" altLang="ko-KR" sz="15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endParaRPr lang="en-US" altLang="ko-KR" sz="1500" dirty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</a:rPr>
              <a:t>2.</a:t>
            </a:r>
            <a:r>
              <a:rPr lang="ko-KR" altLang="en-US" sz="1500" dirty="0" err="1" smtClean="0">
                <a:latin typeface="210 국민체조 L" pitchFamily="18" charset="-127"/>
                <a:ea typeface="210 국민체조 L" pitchFamily="18" charset="-127"/>
              </a:rPr>
              <a:t>프론트엔드개발자의</a:t>
            </a:r>
            <a:r>
              <a:rPr lang="ko-KR" altLang="en-US" sz="15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1500" dirty="0" err="1" smtClean="0">
                <a:latin typeface="210 국민체조 L" pitchFamily="18" charset="-127"/>
                <a:ea typeface="210 국민체조 L" pitchFamily="18" charset="-127"/>
              </a:rPr>
              <a:t>래퍼런스</a:t>
            </a:r>
            <a:r>
              <a:rPr lang="en-US" altLang="ko-KR" sz="1500" dirty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</a:rPr>
              <a:t>                          </a:t>
            </a: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  <a:hlinkClick r:id="rId3"/>
              </a:rPr>
              <a:t>https</a:t>
            </a:r>
            <a:r>
              <a:rPr lang="en-US" altLang="ko-KR" sz="1500" dirty="0">
                <a:latin typeface="210 국민체조 L" pitchFamily="18" charset="-127"/>
                <a:ea typeface="210 국민체조 L" pitchFamily="18" charset="-127"/>
                <a:hlinkClick r:id="rId3"/>
              </a:rPr>
              <a:t>://</a:t>
            </a: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  <a:hlinkClick r:id="rId3"/>
              </a:rPr>
              <a:t>www.facebook.com/frontendref</a:t>
            </a:r>
            <a:endParaRPr lang="en-US" altLang="ko-KR" sz="15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5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</a:rPr>
              <a:t>3.</a:t>
            </a:r>
            <a:r>
              <a:rPr lang="ko-KR" altLang="en-US" sz="1500" dirty="0" err="1" smtClean="0">
                <a:latin typeface="210 국민체조 L" pitchFamily="18" charset="-127"/>
                <a:ea typeface="210 국민체조 L" pitchFamily="18" charset="-127"/>
              </a:rPr>
              <a:t>프론트엔드개발자로</a:t>
            </a: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1500" dirty="0" smtClean="0">
                <a:latin typeface="210 국민체조 L" pitchFamily="18" charset="-127"/>
                <a:ea typeface="210 국민체조 L" pitchFamily="18" charset="-127"/>
              </a:rPr>
              <a:t>살아가기</a:t>
            </a:r>
            <a:r>
              <a:rPr lang="en-US" altLang="ko-KR" sz="1500" dirty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</a:rPr>
              <a:t>                                 </a:t>
            </a: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  <a:hlinkClick r:id="rId4"/>
              </a:rPr>
              <a:t>https</a:t>
            </a:r>
            <a:r>
              <a:rPr lang="en-US" altLang="ko-KR" sz="1500" dirty="0">
                <a:latin typeface="210 국민체조 L" pitchFamily="18" charset="-127"/>
                <a:ea typeface="210 국민체조 L" pitchFamily="18" charset="-127"/>
                <a:hlinkClick r:id="rId4"/>
              </a:rPr>
              <a:t>://</a:t>
            </a:r>
            <a:r>
              <a:rPr lang="en-US" altLang="ko-KR" sz="1500" dirty="0" smtClean="0">
                <a:latin typeface="210 국민체조 L" pitchFamily="18" charset="-127"/>
                <a:ea typeface="210 국민체조 L" pitchFamily="18" charset="-127"/>
                <a:hlinkClick r:id="rId4"/>
              </a:rPr>
              <a:t>www.slideshare.net/hjsoif/cs-snite-vol4</a:t>
            </a:r>
            <a:endParaRPr lang="en-US" altLang="ko-KR" sz="15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endParaRPr lang="en-US" altLang="ko-KR" sz="1100" dirty="0" smtClean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참고자료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68553" y="1124744"/>
            <a:ext cx="7200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</a:rPr>
              <a:t>1.</a:t>
            </a:r>
            <a:r>
              <a:rPr lang="ko-KR" altLang="en-US" sz="1600" dirty="0" err="1" smtClean="0">
                <a:latin typeface="210 국민체조 L" pitchFamily="18" charset="-127"/>
                <a:ea typeface="210 국민체조 L" pitchFamily="18" charset="-127"/>
              </a:rPr>
              <a:t>웹디자이너</a:t>
            </a:r>
            <a:r>
              <a:rPr lang="ko-KR" altLang="en-US" sz="1600" dirty="0" smtClean="0">
                <a:latin typeface="210 국민체조 L" pitchFamily="18" charset="-127"/>
                <a:ea typeface="210 국민체조 L" pitchFamily="18" charset="-127"/>
              </a:rPr>
              <a:t> 인터뷰 후기</a:t>
            </a:r>
            <a:endParaRPr lang="en-US" altLang="ko-KR" sz="16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  <a:hlinkClick r:id="rId2"/>
              </a:rPr>
              <a:t>https</a:t>
            </a:r>
            <a:r>
              <a:rPr lang="en-US" altLang="ko-KR" sz="1600" dirty="0">
                <a:latin typeface="210 국민체조 L" pitchFamily="18" charset="-127"/>
                <a:ea typeface="210 국민체조 L" pitchFamily="18" charset="-127"/>
                <a:hlinkClick r:id="rId2"/>
              </a:rPr>
              <a:t>://</a:t>
            </a: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  <a:hlinkClick r:id="rId2"/>
              </a:rPr>
              <a:t>m.post.naver.com/viewer/postView.nhn?volumeNo=16387223&amp;memberNo=9028903&amp;vType=VERTICAL</a:t>
            </a:r>
            <a:endParaRPr lang="en-US" altLang="ko-KR" sz="1600" dirty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</a:rPr>
              <a:t>2.</a:t>
            </a:r>
            <a:r>
              <a:rPr lang="ko-KR" altLang="en-US" sz="1600" dirty="0" err="1" smtClean="0">
                <a:latin typeface="210 국민체조 L" pitchFamily="18" charset="-127"/>
                <a:ea typeface="210 국민체조 L" pitchFamily="18" charset="-127"/>
              </a:rPr>
              <a:t>웹디자이너</a:t>
            </a:r>
            <a:r>
              <a:rPr lang="ko-KR" altLang="en-US" sz="16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1600" dirty="0">
                <a:latin typeface="210 국민체조 L" pitchFamily="18" charset="-127"/>
                <a:ea typeface="210 국민체조 L" pitchFamily="18" charset="-127"/>
              </a:rPr>
              <a:t>인터뷰 </a:t>
            </a:r>
            <a:r>
              <a:rPr lang="ko-KR" altLang="en-US" sz="1600" dirty="0" smtClean="0">
                <a:latin typeface="210 국민체조 L" pitchFamily="18" charset="-127"/>
                <a:ea typeface="210 국민체조 L" pitchFamily="18" charset="-127"/>
              </a:rPr>
              <a:t>후기</a:t>
            </a:r>
            <a:endParaRPr lang="en-US" altLang="ko-KR" sz="1600" dirty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  <a:hlinkClick r:id="rId3"/>
              </a:rPr>
              <a:t>https</a:t>
            </a:r>
            <a:r>
              <a:rPr lang="en-US" altLang="ko-KR" sz="1600" dirty="0">
                <a:latin typeface="210 국민체조 L" pitchFamily="18" charset="-127"/>
                <a:ea typeface="210 국민체조 L" pitchFamily="18" charset="-127"/>
                <a:hlinkClick r:id="rId3"/>
              </a:rPr>
              <a:t>://</a:t>
            </a: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  <a:hlinkClick r:id="rId3"/>
              </a:rPr>
              <a:t>www.facebook.com/frontendref</a:t>
            </a:r>
            <a:endParaRPr lang="en-US" altLang="ko-KR" sz="16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</a:rPr>
              <a:t>3.</a:t>
            </a:r>
            <a:r>
              <a:rPr lang="ko-KR" altLang="en-US" sz="1600" dirty="0" err="1" smtClean="0">
                <a:latin typeface="210 국민체조 L" pitchFamily="18" charset="-127"/>
                <a:ea typeface="210 국민체조 L" pitchFamily="18" charset="-127"/>
              </a:rPr>
              <a:t>웹디자이너</a:t>
            </a:r>
            <a:r>
              <a:rPr lang="ko-KR" altLang="en-US" sz="1600" dirty="0" smtClean="0">
                <a:latin typeface="210 국민체조 L" pitchFamily="18" charset="-127"/>
                <a:ea typeface="210 국민체조 L" pitchFamily="18" charset="-127"/>
              </a:rPr>
              <a:t> 인터뷰 후기</a:t>
            </a:r>
            <a:endParaRPr lang="en-US" altLang="ko-KR" sz="16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</a:rPr>
              <a:t>http</a:t>
            </a:r>
            <a:r>
              <a:rPr lang="en-US" altLang="ko-KR" sz="1600" dirty="0">
                <a:latin typeface="210 국민체조 L" pitchFamily="18" charset="-127"/>
                <a:ea typeface="210 국민체조 L" pitchFamily="18" charset="-127"/>
              </a:rPr>
              <a:t>://www.jobkorea.co.kr/starter/interview/View/20492?SchTxt=%EC%9B%B9%EB%94%94%EC%9E%90%EC%9D%B4%EB%84%88&amp;Page=1&amp;IsFavorOn=0</a:t>
            </a:r>
            <a:endParaRPr lang="en-US" altLang="ko-KR" sz="1600" dirty="0" smtClean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참고자료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7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46742" y="1118957"/>
            <a:ext cx="756388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디자이너잡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  <a:hlinkClick r:id="rId2"/>
              </a:rPr>
              <a:t>www.designerjob.co.kr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</a:p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미디어잡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  <a:hlinkClick r:id="rId3"/>
              </a:rPr>
              <a:t>www.mediajob.co.kr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</a:p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아이티엔잡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  <a:hlinkClick r:id="rId4"/>
              </a:rPr>
              <a:t>www.itnjob.com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</a:p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아이원잡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(https</a:t>
            </a:r>
            <a:r>
              <a:rPr lang="en-US" altLang="ko-KR" sz="2000" dirty="0">
                <a:latin typeface="210 국민체조 L" pitchFamily="18" charset="-127"/>
                <a:ea typeface="210 국민체조 L" pitchFamily="18" charset="-127"/>
              </a:rPr>
              <a:t>://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www.ibkonejob.co.kr/jp/cms/main.do) </a:t>
            </a:r>
          </a:p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로켓펀치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  <a:hlinkClick r:id="rId5"/>
              </a:rPr>
              <a:t>www.rocketpunch.com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</a:p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서울잡스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(https</a:t>
            </a:r>
            <a:r>
              <a:rPr lang="en-US" altLang="ko-KR" sz="2000" dirty="0">
                <a:latin typeface="210 국민체조 L" pitchFamily="18" charset="-127"/>
                <a:ea typeface="210 국민체조 L" pitchFamily="18" charset="-127"/>
              </a:rPr>
              <a:t>://seouljobs.net/category/recruit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/)</a:t>
            </a:r>
          </a:p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210 국민체조 L" pitchFamily="18" charset="-127"/>
                <a:ea typeface="210 국민체조 L" pitchFamily="18" charset="-127"/>
              </a:rPr>
              <a:t>Stack 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overflow  </a:t>
            </a: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en-US" altLang="ko-KR" sz="1600" dirty="0">
                <a:latin typeface="210 국민체조 L" pitchFamily="18" charset="-127"/>
                <a:ea typeface="210 국민체조 L" pitchFamily="18" charset="-127"/>
              </a:rPr>
              <a:t>https://</a:t>
            </a:r>
            <a:r>
              <a:rPr lang="en-US" altLang="ko-KR" sz="1600" dirty="0" smtClean="0">
                <a:latin typeface="210 국민체조 L" pitchFamily="18" charset="-127"/>
                <a:ea typeface="210 국민체조 L" pitchFamily="18" charset="-127"/>
              </a:rPr>
              <a:t>stackoverflow.com/jobs?med=site-ui&amp;ref=jobs-tab)</a:t>
            </a:r>
          </a:p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en-US" altLang="ko-KR" sz="2000" dirty="0" err="1">
                <a:latin typeface="210 국민체조 L" pitchFamily="18" charset="-127"/>
                <a:ea typeface="210 국민체조 L" pitchFamily="18" charset="-127"/>
              </a:rPr>
              <a:t>Okky</a:t>
            </a:r>
            <a:r>
              <a:rPr lang="en-US" altLang="ko-KR" sz="2000" dirty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en-US" altLang="ko-KR" sz="2000" dirty="0">
                <a:latin typeface="210 국민체조 L" pitchFamily="18" charset="-127"/>
                <a:ea typeface="210 국민체조 L" pitchFamily="18" charset="-127"/>
                <a:hlinkClick r:id="rId6"/>
              </a:rPr>
              <a:t>https://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  <a:hlinkClick r:id="rId6"/>
              </a:rPr>
              <a:t>okky.kr/articles/recruit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222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채용싸이트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6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21724" y="1268760"/>
            <a:ext cx="72008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b="1" dirty="0" smtClean="0"/>
              <a:t> </a:t>
            </a:r>
            <a:r>
              <a:rPr lang="ko-KR" altLang="en-US" sz="3200" dirty="0" err="1" smtClean="0">
                <a:latin typeface="210 국민체조 L" pitchFamily="18" charset="-127"/>
                <a:ea typeface="210 국민체조 L" pitchFamily="18" charset="-127"/>
              </a:rPr>
              <a:t>웹디자이너</a:t>
            </a:r>
            <a:r>
              <a:rPr lang="en-US" altLang="ko-KR" sz="32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3200" dirty="0" err="1" smtClean="0">
                <a:latin typeface="210 국민체조 L" pitchFamily="18" charset="-127"/>
                <a:ea typeface="210 국민체조 L" pitchFamily="18" charset="-127"/>
              </a:rPr>
              <a:t>웹퍼블리셔</a:t>
            </a:r>
            <a:r>
              <a:rPr lang="en-US" altLang="ko-KR" sz="32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3200" dirty="0" err="1" smtClean="0">
                <a:latin typeface="210 국민체조 L" pitchFamily="18" charset="-127"/>
                <a:ea typeface="210 국민체조 L" pitchFamily="18" charset="-127"/>
              </a:rPr>
              <a:t>웹기획자</a:t>
            </a:r>
            <a:r>
              <a:rPr lang="en-US" altLang="ko-KR" sz="32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3200" dirty="0" smtClean="0">
                <a:latin typeface="210 국민체조 L" pitchFamily="18" charset="-127"/>
                <a:ea typeface="210 국민체조 L" pitchFamily="18" charset="-127"/>
              </a:rPr>
              <a:t>디지털 </a:t>
            </a:r>
            <a:r>
              <a:rPr lang="ko-KR" altLang="en-US" sz="3200" dirty="0" err="1" smtClean="0">
                <a:latin typeface="210 국민체조 L" pitchFamily="18" charset="-127"/>
                <a:ea typeface="210 국민체조 L" pitchFamily="18" charset="-127"/>
              </a:rPr>
              <a:t>미디어컨텐츠</a:t>
            </a:r>
            <a:r>
              <a:rPr lang="ko-KR" altLang="en-US" sz="3200" dirty="0" smtClean="0">
                <a:latin typeface="210 국민체조 L" pitchFamily="18" charset="-127"/>
                <a:ea typeface="210 국민체조 L" pitchFamily="18" charset="-127"/>
              </a:rPr>
              <a:t> 개발자</a:t>
            </a:r>
            <a:r>
              <a:rPr lang="en-US" altLang="ko-KR" sz="32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3200" dirty="0" err="1" smtClean="0">
                <a:latin typeface="210 국민체조 L" pitchFamily="18" charset="-127"/>
                <a:ea typeface="210 국민체조 L" pitchFamily="18" charset="-127"/>
              </a:rPr>
              <a:t>모바일</a:t>
            </a:r>
            <a:r>
              <a:rPr lang="ko-KR" altLang="en-US" sz="32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3200" dirty="0" err="1" smtClean="0">
                <a:latin typeface="210 국민체조 L" pitchFamily="18" charset="-127"/>
                <a:ea typeface="210 국민체조 L" pitchFamily="18" charset="-127"/>
              </a:rPr>
              <a:t>웹디자이너</a:t>
            </a:r>
            <a:r>
              <a:rPr lang="en-US" altLang="ko-KR" sz="32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3200" dirty="0" smtClean="0">
                <a:latin typeface="210 국민체조 L" pitchFamily="18" charset="-127"/>
                <a:ea typeface="210 국민체조 L" pitchFamily="18" charset="-127"/>
              </a:rPr>
              <a:t>쇼핑몰 디자이너</a:t>
            </a:r>
            <a:r>
              <a:rPr lang="en-US" altLang="ko-KR" sz="3200" dirty="0" smtClean="0">
                <a:latin typeface="210 국민체조 L" pitchFamily="18" charset="-127"/>
                <a:ea typeface="210 국민체조 L" pitchFamily="18" charset="-127"/>
              </a:rPr>
              <a:t>, IT</a:t>
            </a:r>
            <a:r>
              <a:rPr lang="ko-KR" altLang="en-US" sz="3200" dirty="0" smtClean="0">
                <a:latin typeface="210 국민체조 L" pitchFamily="18" charset="-127"/>
                <a:ea typeface="210 국민체조 L" pitchFamily="18" charset="-127"/>
              </a:rPr>
              <a:t>기업 등</a:t>
            </a:r>
            <a:endParaRPr lang="en-US" altLang="ko-KR" sz="32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/>
            <a:endParaRPr lang="en-US" altLang="ko-KR" sz="2800" dirty="0">
              <a:latin typeface="210 국민체조 L" pitchFamily="18" charset="-127"/>
              <a:ea typeface="210 국민체조 L" pitchFamily="18" charset="-127"/>
            </a:endParaRPr>
          </a:p>
          <a:p>
            <a:pPr fontAlgn="base"/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[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관련자격증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]</a:t>
            </a:r>
            <a:endParaRPr lang="en-US" altLang="ko-KR" sz="2800" dirty="0">
              <a:latin typeface="210 국민체조 L" pitchFamily="18" charset="-127"/>
              <a:ea typeface="210 국민체조 L" pitchFamily="18" charset="-127"/>
            </a:endParaRPr>
          </a:p>
          <a:p>
            <a:pPr fontAlgn="base"/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웹디자인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기능사 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/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컴퓨터그래픽스기능사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</a:p>
          <a:p>
            <a:pPr fontAlgn="base"/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멀티미디어컨텐츠제작전문가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</a:p>
          <a:p>
            <a:pPr fontAlgn="base"/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-GTQ, </a:t>
            </a:r>
            <a:r>
              <a:rPr lang="en-US" altLang="ko-KR" sz="2800" dirty="0" err="1" smtClean="0">
                <a:latin typeface="210 국민체조 L" pitchFamily="18" charset="-127"/>
                <a:ea typeface="210 국민체조 L" pitchFamily="18" charset="-127"/>
              </a:rPr>
              <a:t>GTQi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/>
            <a:endParaRPr lang="en-US" altLang="ko-KR" sz="28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취업분야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참고 </a:t>
            </a:r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싸이트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1463498"/>
            <a:ext cx="69127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1. Free CSS [</a:t>
            </a:r>
            <a:r>
              <a:rPr lang="en-US" altLang="ko-KR" u="sng" dirty="0">
                <a:hlinkClick r:id="rId2"/>
              </a:rPr>
              <a:t>http://www.free-css.com/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무료 </a:t>
            </a:r>
            <a:r>
              <a:rPr lang="en-US" altLang="ko-KR" dirty="0"/>
              <a:t>CSS</a:t>
            </a:r>
            <a:r>
              <a:rPr lang="ko-KR" altLang="en-US" dirty="0"/>
              <a:t>템플릿을 다운 받을 수 있는 사이트</a:t>
            </a:r>
          </a:p>
          <a:p>
            <a:pPr fontAlgn="base"/>
            <a:r>
              <a:rPr lang="en-US" altLang="ko-KR" dirty="0"/>
              <a:t>2. Troy Las [</a:t>
            </a:r>
            <a:r>
              <a:rPr lang="en-US" altLang="ko-KR" u="sng" dirty="0">
                <a:hlinkClick r:id="rId3"/>
              </a:rPr>
              <a:t>http://troy.labs.daum.net/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디바이스 템플릿에서 </a:t>
            </a:r>
            <a:r>
              <a:rPr lang="ko-KR" altLang="en-US" dirty="0" err="1"/>
              <a:t>반응형</a:t>
            </a:r>
            <a:r>
              <a:rPr lang="ko-KR" altLang="en-US" dirty="0"/>
              <a:t> 웹을 확인할 수 있는 사이트</a:t>
            </a:r>
          </a:p>
          <a:p>
            <a:pPr fontAlgn="base"/>
            <a:r>
              <a:rPr lang="en-US" altLang="ko-KR" dirty="0"/>
              <a:t>3. </a:t>
            </a:r>
            <a:r>
              <a:rPr lang="en-US" altLang="ko-KR" dirty="0" err="1"/>
              <a:t>Capptivate</a:t>
            </a:r>
            <a:r>
              <a:rPr lang="en-US" altLang="ko-KR" dirty="0"/>
              <a:t> [</a:t>
            </a:r>
            <a:r>
              <a:rPr lang="en-US" altLang="ko-KR" u="sng" dirty="0">
                <a:hlinkClick r:id="rId4"/>
              </a:rPr>
              <a:t>http://capptivate.co/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 err="1"/>
              <a:t>인포그래픽</a:t>
            </a:r>
            <a:r>
              <a:rPr lang="en-US" altLang="ko-KR" dirty="0"/>
              <a:t>, </a:t>
            </a:r>
            <a:r>
              <a:rPr lang="ko-KR" altLang="en-US" dirty="0" err="1"/>
              <a:t>인터랙션</a:t>
            </a:r>
            <a:r>
              <a:rPr lang="en-US" altLang="ko-KR" dirty="0"/>
              <a:t>, </a:t>
            </a:r>
            <a:r>
              <a:rPr lang="ko-KR" altLang="en-US" dirty="0" err="1"/>
              <a:t>네비게이션</a:t>
            </a:r>
            <a:r>
              <a:rPr lang="en-US" altLang="ko-KR" dirty="0"/>
              <a:t>, </a:t>
            </a:r>
            <a:r>
              <a:rPr lang="ko-KR" altLang="en-US" dirty="0"/>
              <a:t>로딩 페이지 등 </a:t>
            </a:r>
            <a:r>
              <a:rPr lang="ko-KR" altLang="en-US" dirty="0" err="1"/>
              <a:t>카테고리별</a:t>
            </a:r>
            <a:r>
              <a:rPr lang="ko-KR" altLang="en-US" dirty="0"/>
              <a:t> 애니메이션 패턴 확인 사이트</a:t>
            </a:r>
          </a:p>
          <a:p>
            <a:pPr fontAlgn="base"/>
            <a:r>
              <a:rPr lang="en-US" altLang="ko-KR" dirty="0"/>
              <a:t>4. </a:t>
            </a:r>
            <a:r>
              <a:rPr lang="en-US" altLang="ko-KR" dirty="0" err="1"/>
              <a:t>Codrops</a:t>
            </a:r>
            <a:r>
              <a:rPr lang="en-US" altLang="ko-KR" dirty="0"/>
              <a:t> [</a:t>
            </a:r>
            <a:r>
              <a:rPr lang="en-US" altLang="ko-KR" u="sng" dirty="0">
                <a:hlinkClick r:id="rId5"/>
              </a:rPr>
              <a:t>https://tympanus.net/codrops/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 err="1"/>
              <a:t>웹디자인</a:t>
            </a:r>
            <a:r>
              <a:rPr lang="ko-KR" altLang="en-US" dirty="0"/>
              <a:t> </a:t>
            </a:r>
            <a:r>
              <a:rPr lang="ko-KR" altLang="en-US" dirty="0" err="1"/>
              <a:t>듀토리얼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, </a:t>
            </a:r>
            <a:r>
              <a:rPr lang="ko-KR" altLang="en-US" dirty="0"/>
              <a:t>제이쿼리 플러그인 제공하는 웹사이트</a:t>
            </a:r>
          </a:p>
          <a:p>
            <a:pPr fontAlgn="base"/>
            <a:r>
              <a:rPr lang="en-US" altLang="ko-KR" dirty="0"/>
              <a:t>5. Media Queries [</a:t>
            </a:r>
            <a:r>
              <a:rPr lang="en-US" altLang="ko-KR" u="sng" dirty="0">
                <a:hlinkClick r:id="rId6"/>
              </a:rPr>
              <a:t>http://mediaqueri.es/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en-US" altLang="ko-KR" dirty="0"/>
              <a:t>, </a:t>
            </a:r>
            <a:r>
              <a:rPr lang="ko-KR" altLang="en-US" dirty="0" err="1"/>
              <a:t>데스크탑</a:t>
            </a:r>
            <a:r>
              <a:rPr lang="ko-KR" altLang="en-US" dirty="0"/>
              <a:t> 사이즈의 템플릿 확인 및 다운받을 수 있는 사이트</a:t>
            </a:r>
            <a:r>
              <a:rPr lang="en-US" altLang="ko-KR" dirty="0"/>
              <a:t>(</a:t>
            </a:r>
            <a:r>
              <a:rPr lang="ko-KR" altLang="en-US" dirty="0"/>
              <a:t>부분 무료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1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참고 </a:t>
            </a:r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싸이트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7624" y="1124744"/>
            <a:ext cx="6912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6. </a:t>
            </a:r>
            <a:r>
              <a:rPr lang="en-US" altLang="ko-KR" dirty="0" err="1"/>
              <a:t>Spinkit</a:t>
            </a:r>
            <a:r>
              <a:rPr lang="en-US" altLang="ko-KR" dirty="0"/>
              <a:t> [</a:t>
            </a:r>
            <a:r>
              <a:rPr lang="en-US" altLang="ko-KR" u="sng" dirty="0">
                <a:hlinkClick r:id="rId2"/>
              </a:rPr>
              <a:t>http://tobiasahlin.com/spinkit/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- 8</a:t>
            </a:r>
            <a:r>
              <a:rPr lang="ko-KR" altLang="en-US" dirty="0"/>
              <a:t>가지 로딩 애니메이션 효과와 직접 </a:t>
            </a:r>
            <a:r>
              <a:rPr lang="ko-KR" altLang="en-US" dirty="0" err="1"/>
              <a:t>적용가능한</a:t>
            </a:r>
            <a:r>
              <a:rPr lang="ko-KR" altLang="en-US" dirty="0"/>
              <a:t> </a:t>
            </a:r>
            <a:r>
              <a:rPr lang="en-US" altLang="ko-KR" dirty="0"/>
              <a:t>CSS</a:t>
            </a:r>
            <a:r>
              <a:rPr lang="ko-KR" altLang="en-US" dirty="0"/>
              <a:t>소스 제공 사이트</a:t>
            </a:r>
          </a:p>
          <a:p>
            <a:pPr fontAlgn="base"/>
            <a:r>
              <a:rPr lang="en-US" altLang="ko-KR" dirty="0"/>
              <a:t>7. Give n Go [</a:t>
            </a:r>
            <a:r>
              <a:rPr lang="en-US" altLang="ko-KR" u="sng" dirty="0">
                <a:hlinkClick r:id="rId3"/>
              </a:rPr>
              <a:t>http://give-n-go.co/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그래픽 작업들을 코딩으로 다시 작업해서 모아둔 사이트</a:t>
            </a:r>
          </a:p>
          <a:p>
            <a:pPr fontAlgn="base"/>
            <a:r>
              <a:rPr lang="en-US" altLang="ko-KR" dirty="0"/>
              <a:t>8. WDC [</a:t>
            </a:r>
            <a:r>
              <a:rPr lang="en-US" altLang="ko-KR" u="sng" dirty="0">
                <a:hlinkClick r:id="rId4"/>
              </a:rPr>
              <a:t>http://www.webdesigncrowd.com/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웹사이트 테마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그래픽 디자인 등 </a:t>
            </a:r>
            <a:r>
              <a:rPr lang="ko-KR" altLang="en-US" dirty="0" err="1"/>
              <a:t>마크업</a:t>
            </a:r>
            <a:r>
              <a:rPr lang="ko-KR" altLang="en-US" dirty="0"/>
              <a:t> 시 필요한 예제 참고 사이트 </a:t>
            </a:r>
          </a:p>
          <a:p>
            <a:pPr fontAlgn="base"/>
            <a:r>
              <a:rPr lang="en-US" altLang="ko-KR" dirty="0"/>
              <a:t>- CSS3</a:t>
            </a:r>
            <a:r>
              <a:rPr lang="ko-KR" altLang="en-US" dirty="0"/>
              <a:t>로 </a:t>
            </a:r>
            <a:r>
              <a:rPr lang="ko-KR" altLang="en-US" dirty="0" err="1"/>
              <a:t>커스텀</a:t>
            </a:r>
            <a:r>
              <a:rPr lang="ko-KR" altLang="en-US" dirty="0"/>
              <a:t> 체크박스 구현</a:t>
            </a:r>
            <a:r>
              <a:rPr lang="en-US" altLang="ko-KR" dirty="0"/>
              <a:t>, 3D </a:t>
            </a:r>
            <a:r>
              <a:rPr lang="ko-KR" altLang="en-US" dirty="0" err="1"/>
              <a:t>카드뷰어</a:t>
            </a:r>
            <a:r>
              <a:rPr lang="ko-KR" altLang="en-US" dirty="0"/>
              <a:t> 제작 등 고급기술 참고가능</a:t>
            </a:r>
          </a:p>
          <a:p>
            <a:pPr fontAlgn="base"/>
            <a:r>
              <a:rPr lang="en-US" altLang="ko-KR" dirty="0"/>
              <a:t>9. </a:t>
            </a:r>
            <a:r>
              <a:rPr lang="en-US" altLang="ko-KR" dirty="0" err="1"/>
              <a:t>Tympanus</a:t>
            </a:r>
            <a:r>
              <a:rPr lang="en-US" altLang="ko-KR" dirty="0"/>
              <a:t> [</a:t>
            </a:r>
            <a:r>
              <a:rPr lang="en-US" altLang="ko-KR" u="sng" dirty="0">
                <a:hlinkClick r:id="rId5"/>
              </a:rPr>
              <a:t>https://tympanus.net/Development/PageTransitions/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다양한 </a:t>
            </a:r>
            <a:r>
              <a:rPr lang="ko-KR" altLang="en-US" dirty="0" err="1"/>
              <a:t>트랜지션</a:t>
            </a:r>
            <a:r>
              <a:rPr lang="ko-KR" altLang="en-US" dirty="0"/>
              <a:t> 효과를 직관적으로 보여주는 사이트 </a:t>
            </a:r>
            <a:r>
              <a:rPr lang="en-US" altLang="ko-KR" dirty="0"/>
              <a:t>- </a:t>
            </a:r>
            <a:r>
              <a:rPr lang="ko-KR" altLang="en-US" dirty="0"/>
              <a:t>역동적인 웹사이트 </a:t>
            </a:r>
            <a:r>
              <a:rPr lang="ko-KR" altLang="en-US" dirty="0" err="1"/>
              <a:t>마크업</a:t>
            </a:r>
            <a:r>
              <a:rPr lang="ko-KR" altLang="en-US" dirty="0"/>
              <a:t> 시 참고자료</a:t>
            </a:r>
          </a:p>
          <a:p>
            <a:pPr fontAlgn="base"/>
            <a:r>
              <a:rPr lang="en-US" altLang="ko-KR" dirty="0"/>
              <a:t>10. </a:t>
            </a:r>
            <a:r>
              <a:rPr lang="en-US" altLang="ko-KR" dirty="0" err="1"/>
              <a:t>jQuery</a:t>
            </a:r>
            <a:r>
              <a:rPr lang="en-US" altLang="ko-KR" dirty="0"/>
              <a:t> Plugins [</a:t>
            </a:r>
            <a:r>
              <a:rPr lang="en-US" altLang="ko-KR" u="sng" dirty="0">
                <a:hlinkClick r:id="rId6"/>
              </a:rPr>
              <a:t>http://jquery-plugins.net/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제이쿼리</a:t>
            </a:r>
            <a:r>
              <a:rPr lang="en-US" altLang="ko-KR" dirty="0"/>
              <a:t>, </a:t>
            </a:r>
            <a:r>
              <a:rPr lang="ko-KR" altLang="en-US" dirty="0"/>
              <a:t>부트스트랩</a:t>
            </a:r>
            <a:r>
              <a:rPr lang="en-US" altLang="ko-KR" dirty="0"/>
              <a:t>, CSS</a:t>
            </a:r>
            <a:r>
              <a:rPr lang="ko-KR" altLang="en-US" dirty="0"/>
              <a:t>를 이용한 플러그인 모음 사이트 </a:t>
            </a:r>
            <a:r>
              <a:rPr lang="en-US" altLang="ko-KR" dirty="0"/>
              <a:t>- </a:t>
            </a:r>
            <a:r>
              <a:rPr lang="ko-KR" altLang="en-US" dirty="0"/>
              <a:t>예제에 대한 간편검색 가능</a:t>
            </a:r>
          </a:p>
        </p:txBody>
      </p:sp>
    </p:spTree>
    <p:extLst>
      <p:ext uri="{BB962C8B-B14F-4D97-AF65-F5344CB8AC3E}">
        <p14:creationId xmlns:p14="http://schemas.microsoft.com/office/powerpoint/2010/main" val="30441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23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참고 </a:t>
            </a:r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싸이트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1196752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11. Font Awesome [</a:t>
            </a:r>
            <a:r>
              <a:rPr lang="en-US" altLang="ko-KR" u="sng" dirty="0">
                <a:hlinkClick r:id="rId2"/>
              </a:rPr>
              <a:t>http://fontawesome.io/</a:t>
            </a:r>
            <a:r>
              <a:rPr lang="en-US" altLang="ko-KR" dirty="0"/>
              <a:t>]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웹에서 자주 사용되는 기본 아이콘들을 폰트로 만든 사이트﻿</a:t>
            </a:r>
          </a:p>
          <a:p>
            <a:pPr fontAlgn="base"/>
            <a:r>
              <a:rPr lang="en-US" altLang="ko-KR" dirty="0"/>
              <a:t>12. </a:t>
            </a:r>
            <a:r>
              <a:rPr lang="ko-KR" altLang="en-US" dirty="0" err="1"/>
              <a:t>플리커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u="sng" dirty="0">
                <a:hlinkClick r:id="rId3"/>
              </a:rPr>
              <a:t>http://www.flickr.com</a:t>
            </a:r>
            <a:r>
              <a:rPr lang="en-US" altLang="ko-KR" dirty="0"/>
              <a:t>] 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온라인 이미지 저작권 </a:t>
            </a:r>
            <a:r>
              <a:rPr lang="ko-KR" altLang="en-US" dirty="0" err="1"/>
              <a:t>걱정없이</a:t>
            </a:r>
            <a:r>
              <a:rPr lang="ko-KR" altLang="en-US" dirty="0"/>
              <a:t> 사용할 수 있는 사이트</a:t>
            </a:r>
          </a:p>
          <a:p>
            <a:pPr fontAlgn="base"/>
            <a:r>
              <a:rPr lang="en-US" altLang="ko-KR" dirty="0"/>
              <a:t>13. </a:t>
            </a:r>
            <a:r>
              <a:rPr lang="ko-KR" altLang="en-US" dirty="0" err="1"/>
              <a:t>쉐이커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u="sng" dirty="0">
                <a:hlinkClick r:id="rId4"/>
              </a:rPr>
              <a:t>http://www.shakr.com</a:t>
            </a:r>
            <a:r>
              <a:rPr lang="en-US" altLang="ko-KR" dirty="0"/>
              <a:t>] 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비디오를 </a:t>
            </a:r>
            <a:r>
              <a:rPr lang="ko-KR" altLang="en-US" dirty="0" smtClean="0"/>
              <a:t>간단하게 </a:t>
            </a:r>
            <a:r>
              <a:rPr lang="ko-KR" altLang="en-US" dirty="0"/>
              <a:t>만들 수 있는 사이트</a:t>
            </a:r>
          </a:p>
          <a:p>
            <a:pPr fontAlgn="base"/>
            <a:r>
              <a:rPr lang="en-US" altLang="ko-KR" dirty="0"/>
              <a:t>14. </a:t>
            </a:r>
            <a:r>
              <a:rPr lang="ko-KR" altLang="en-US" dirty="0"/>
              <a:t>스몰</a:t>
            </a:r>
            <a:r>
              <a:rPr lang="en-US" altLang="ko-KR" dirty="0"/>
              <a:t>PDF [</a:t>
            </a:r>
            <a:r>
              <a:rPr lang="en-US" altLang="ko-KR" u="sng" dirty="0">
                <a:hlinkClick r:id="rId5"/>
              </a:rPr>
              <a:t>http://smallpdf.com</a:t>
            </a:r>
            <a:r>
              <a:rPr lang="en-US" altLang="ko-KR" dirty="0"/>
              <a:t>] </a:t>
            </a:r>
            <a:endParaRPr lang="ko-KR" altLang="en-US" dirty="0"/>
          </a:p>
          <a:p>
            <a:pPr fontAlgn="base"/>
            <a:r>
              <a:rPr lang="en-US" altLang="ko-KR" dirty="0"/>
              <a:t>- JPG, PDF</a:t>
            </a:r>
            <a:r>
              <a:rPr lang="ko-KR" altLang="en-US" dirty="0"/>
              <a:t>를 간단하게 변환해주는 사이트</a:t>
            </a:r>
          </a:p>
          <a:p>
            <a:pPr fontAlgn="base"/>
            <a:r>
              <a:rPr lang="en-US" altLang="ko-KR" dirty="0"/>
              <a:t>15. </a:t>
            </a:r>
            <a:r>
              <a:rPr lang="ko-KR" altLang="en-US" dirty="0" err="1"/>
              <a:t>시밀라웹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u="sng" dirty="0">
                <a:hlinkClick r:id="rId6"/>
              </a:rPr>
              <a:t>http://www.similarweb.com</a:t>
            </a:r>
            <a:r>
              <a:rPr lang="en-US" altLang="ko-KR" dirty="0"/>
              <a:t>] </a:t>
            </a:r>
            <a:endParaRPr lang="ko-KR" altLang="en-US" dirty="0"/>
          </a:p>
          <a:p>
            <a:pPr fontAlgn="base"/>
            <a:r>
              <a:rPr lang="en-US" altLang="ko-KR" dirty="0"/>
              <a:t>- </a:t>
            </a:r>
            <a:r>
              <a:rPr lang="ko-KR" altLang="en-US" dirty="0"/>
              <a:t>홈페이지나 </a:t>
            </a:r>
            <a:r>
              <a:rPr lang="ko-KR" altLang="en-US" dirty="0" err="1"/>
              <a:t>앱의</a:t>
            </a:r>
            <a:r>
              <a:rPr lang="ko-KR" altLang="en-US" dirty="0"/>
              <a:t> </a:t>
            </a:r>
            <a:r>
              <a:rPr lang="ko-KR" altLang="en-US" dirty="0" err="1"/>
              <a:t>트레픽을</a:t>
            </a:r>
            <a:r>
              <a:rPr lang="ko-KR" altLang="en-US" dirty="0"/>
              <a:t> 간단히 분석해주는 사이트</a:t>
            </a:r>
          </a:p>
          <a:p>
            <a:pPr fontAlgn="base"/>
            <a:r>
              <a:rPr lang="en-US" altLang="ko-KR" dirty="0"/>
              <a:t>16. </a:t>
            </a:r>
            <a:r>
              <a:rPr lang="ko-KR" altLang="en-US" dirty="0"/>
              <a:t>저작권 없는 이미지 사이트</a:t>
            </a:r>
          </a:p>
          <a:p>
            <a:pPr fontAlgn="base"/>
            <a:r>
              <a:rPr lang="en-US" altLang="ko-KR" dirty="0"/>
              <a:t>- http://imagebase.net/</a:t>
            </a:r>
            <a:endParaRPr lang="ko-KR" altLang="en-US" dirty="0"/>
          </a:p>
          <a:p>
            <a:pPr fontAlgn="base"/>
            <a:r>
              <a:rPr lang="en-US" altLang="ko-KR" dirty="0"/>
              <a:t>- http://magdeleine.co/</a:t>
            </a:r>
            <a:endParaRPr lang="ko-KR" altLang="en-US" dirty="0"/>
          </a:p>
          <a:p>
            <a:pPr fontAlgn="base"/>
            <a:r>
              <a:rPr lang="en-US" altLang="ko-KR" dirty="0">
                <a:hlinkClick r:id="rId7"/>
              </a:rPr>
              <a:t>- </a:t>
            </a:r>
            <a:r>
              <a:rPr lang="en-US" altLang="ko-KR" u="sng" dirty="0">
                <a:hlinkClick r:id="rId7"/>
              </a:rPr>
              <a:t>http://foodiesfeed.com/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우수 웹 에이전</a:t>
            </a:r>
            <a:r>
              <a:rPr lang="ko-KR" altLang="en-US" sz="3600" b="1" dirty="0">
                <a:latin typeface="210 국민체조 L" pitchFamily="18" charset="-127"/>
                <a:ea typeface="210 국민체조 L" pitchFamily="18" charset="-127"/>
              </a:rPr>
              <a:t>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71708"/>
              </p:ext>
            </p:extLst>
          </p:nvPr>
        </p:nvGraphicFramePr>
        <p:xfrm>
          <a:off x="1619672" y="1268760"/>
          <a:ext cx="5674577" cy="3721547"/>
        </p:xfrm>
        <a:graphic>
          <a:graphicData uri="http://schemas.openxmlformats.org/drawingml/2006/table">
            <a:tbl>
              <a:tblPr/>
              <a:tblGrid>
                <a:gridCol w="628379"/>
                <a:gridCol w="1783316"/>
                <a:gridCol w="3262882"/>
              </a:tblGrid>
              <a:tr h="3292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 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기업명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사이트 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디지털 웍스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2"/>
                        </a:rPr>
                        <a:t>www.digitalworks.co.kr/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이모션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3"/>
                        </a:rPr>
                        <a:t>http://www.emotion.co.kr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핸드 스튜디오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옐로모바일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4"/>
                        </a:rPr>
                        <a:t>http://yellomobile.com/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매그넘빈트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5" action="ppaction://hlinkfile"/>
                        </a:rPr>
                        <a:t>www.magnumvint.com/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이와이드 플러스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6"/>
                        </a:rPr>
                        <a:t>http://www.ewideplus.com/main.asp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펜타브리드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7"/>
                        </a:rPr>
                        <a:t>http://www.pentabreed.com/main/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07</a:t>
                      </a:r>
                      <a:endParaRPr lang="en-US" sz="1000" strike="sng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sngStrike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지오니드</a:t>
                      </a:r>
                      <a:r>
                        <a:rPr lang="ko-KR" altLang="en-US" sz="1000" strike="sngStrike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커뮤니케이션</a:t>
                      </a:r>
                      <a:endParaRPr lang="ko-KR" altLang="en-US" sz="1000" strike="sng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strike="sngStrik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8"/>
                        </a:rPr>
                        <a:t>http://www.zionid.co.kr/</a:t>
                      </a:r>
                      <a:endParaRPr lang="en-US" sz="1000" strike="sng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trike="noStrike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08</a:t>
                      </a:r>
                      <a:endParaRPr lang="en-US" sz="1000" strike="no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noStrike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바이널</a:t>
                      </a:r>
                      <a:endParaRPr lang="ko-KR" altLang="en-US" sz="1000" strike="no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strike="noStrik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9"/>
                        </a:rPr>
                        <a:t>http://www.vi-nyl.com/</a:t>
                      </a:r>
                      <a:endParaRPr lang="en-US" sz="1000" strike="no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크림유니언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800080"/>
                          </a:solidFill>
                          <a:effectLst/>
                          <a:uFill>
                            <a:solidFill>
                              <a:srgbClr val="800080"/>
                            </a:solidFill>
                          </a:uFill>
                          <a:latin typeface="맑은 고딕"/>
                          <a:hlinkClick r:id="rId10"/>
                        </a:rPr>
                        <a:t>http://www.crea-m.com/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4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인터메이저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800080"/>
                          </a:solidFill>
                          <a:effectLst/>
                          <a:uFill>
                            <a:solidFill>
                              <a:srgbClr val="800080"/>
                            </a:solidFill>
                          </a:uFill>
                          <a:latin typeface="맑은 고딕"/>
                          <a:hlinkClick r:id="rId11"/>
                        </a:rPr>
                        <a:t>http://www.intermajor.com/experience/list.asp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2264" marR="62264" marT="17214" marB="172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9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우수 웹 에이전</a:t>
            </a:r>
            <a:r>
              <a:rPr lang="ko-KR" altLang="en-US" sz="3600" b="1" dirty="0">
                <a:latin typeface="210 국민체조 L" pitchFamily="18" charset="-127"/>
                <a:ea typeface="210 국민체조 L" pitchFamily="18" charset="-127"/>
              </a:rPr>
              <a:t>시</a:t>
            </a:r>
          </a:p>
        </p:txBody>
      </p:sp>
      <p:sp>
        <p:nvSpPr>
          <p:cNvPr id="4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1724025" y="206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hlinkClick r:id="rId3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6913"/>
              </p:ext>
            </p:extLst>
          </p:nvPr>
        </p:nvGraphicFramePr>
        <p:xfrm>
          <a:off x="1624292" y="1268760"/>
          <a:ext cx="5902960" cy="342519"/>
        </p:xfrm>
        <a:graphic>
          <a:graphicData uri="http://schemas.openxmlformats.org/drawingml/2006/table">
            <a:tbl>
              <a:tblPr/>
              <a:tblGrid>
                <a:gridCol w="653669"/>
                <a:gridCol w="1855089"/>
                <a:gridCol w="3394202"/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 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기업명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사이트 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09725" y="3749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30784"/>
              </p:ext>
            </p:extLst>
          </p:nvPr>
        </p:nvGraphicFramePr>
        <p:xfrm>
          <a:off x="1638218" y="1628800"/>
          <a:ext cx="5902960" cy="3406140"/>
        </p:xfrm>
        <a:graphic>
          <a:graphicData uri="http://schemas.openxmlformats.org/drawingml/2006/table">
            <a:tbl>
              <a:tblPr/>
              <a:tblGrid>
                <a:gridCol w="653669"/>
                <a:gridCol w="1855089"/>
                <a:gridCol w="3394202"/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메가존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4"/>
                        </a:rPr>
                        <a:t>http://www.mz.co.kr/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픽스다인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5"/>
                        </a:rPr>
                        <a:t>http://www.pixdine.com/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엘루오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6" action="ppaction://hlinkfile"/>
                        </a:rPr>
                        <a:t>www.eluocnc.com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뉴턴그룹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7" action="ppaction://hlinkfile"/>
                        </a:rPr>
                        <a:t>www.newturngroup.com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그레이블루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8"/>
                        </a:rPr>
                        <a:t>http://www.grayblue.co.kr/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디지털 오아시스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9"/>
                        </a:rPr>
                        <a:t>http://www.digitaloasis.co.kr/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더블유 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0"/>
                        </a:rPr>
                        <a:t>http://wtwostudios.com/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윈드디자인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1"/>
                        </a:rPr>
                        <a:t>http://www.winddesign.co.kr/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도브투래빗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2" action="ppaction://hlinkfile"/>
                        </a:rPr>
                        <a:t>www.dovetorabbit.com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디 나인 컴즈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3" action="ppaction://hlinkfile"/>
                        </a:rPr>
                        <a:t>www.di9.co.kr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5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우수 웹 에이전</a:t>
            </a:r>
            <a:r>
              <a:rPr lang="ko-KR" altLang="en-US" sz="3600" b="1" dirty="0">
                <a:latin typeface="210 국민체조 L" pitchFamily="18" charset="-127"/>
                <a:ea typeface="210 국민체조 L" pitchFamily="18" charset="-127"/>
              </a:rPr>
              <a:t>시</a:t>
            </a:r>
          </a:p>
        </p:txBody>
      </p:sp>
      <p:sp>
        <p:nvSpPr>
          <p:cNvPr id="4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1724025" y="206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hlinkClick r:id="rId3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09335"/>
              </p:ext>
            </p:extLst>
          </p:nvPr>
        </p:nvGraphicFramePr>
        <p:xfrm>
          <a:off x="1609725" y="1628800"/>
          <a:ext cx="5902960" cy="3406140"/>
        </p:xfrm>
        <a:graphic>
          <a:graphicData uri="http://schemas.openxmlformats.org/drawingml/2006/table">
            <a:tbl>
              <a:tblPr/>
              <a:tblGrid>
                <a:gridCol w="653669"/>
                <a:gridCol w="1855089"/>
                <a:gridCol w="3394202"/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나우 온 플레이 닷컴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4"/>
                        </a:rPr>
                        <a:t>http://www.nowonplay.com/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더즈 인터렉티브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5"/>
                        </a:rPr>
                        <a:t>http://www.does.kr/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디자인 블루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6"/>
                        </a:rPr>
                        <a:t>http://www.designblue.co.kr/?ckattempt=1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디자인 피버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7"/>
                        </a:rPr>
                        <a:t>http://www.designfever.com/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이퓨전 아이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8"/>
                        </a:rPr>
                        <a:t>http://blog.naver.com/efusioni_ape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디트라이브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9"/>
                        </a:rPr>
                        <a:t>http://www.dtribe.co.kr/main.php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라이트 브레인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0"/>
                        </a:rPr>
                        <a:t>http://www.rightbrain.co.kr/CMS/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리플렉션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1"/>
                        </a:rPr>
                        <a:t>http://www.reflexion.co.kr/projects/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미디어 포스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2"/>
                        </a:rPr>
                        <a:t>http://www.media4thncompany.co.kr/index.jsp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브릭스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스튜디오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800080"/>
                          </a:solidFill>
                          <a:effectLst/>
                          <a:uFill>
                            <a:solidFill>
                              <a:srgbClr val="800080"/>
                            </a:solidFill>
                          </a:uFill>
                          <a:latin typeface="맑은 고딕"/>
                          <a:hlinkClick r:id="rId13"/>
                        </a:rPr>
                        <a:t>http://www.vricks.com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38495"/>
              </p:ext>
            </p:extLst>
          </p:nvPr>
        </p:nvGraphicFramePr>
        <p:xfrm>
          <a:off x="1609725" y="1268760"/>
          <a:ext cx="5902960" cy="342519"/>
        </p:xfrm>
        <a:graphic>
          <a:graphicData uri="http://schemas.openxmlformats.org/drawingml/2006/table">
            <a:tbl>
              <a:tblPr/>
              <a:tblGrid>
                <a:gridCol w="653669"/>
                <a:gridCol w="1855089"/>
                <a:gridCol w="3394202"/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 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기업명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사이트 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09725" y="3749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우수 웹 에이전</a:t>
            </a:r>
            <a:r>
              <a:rPr lang="ko-KR" altLang="en-US" sz="3600" b="1" dirty="0">
                <a:latin typeface="210 국민체조 L" pitchFamily="18" charset="-127"/>
                <a:ea typeface="210 국민체조 L" pitchFamily="18" charset="-127"/>
              </a:rPr>
              <a:t>시</a:t>
            </a:r>
          </a:p>
        </p:txBody>
      </p:sp>
      <p:sp>
        <p:nvSpPr>
          <p:cNvPr id="4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1724025" y="206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hlinkClick r:id="rId3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hlinkClick r:id="rId4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67438"/>
              </p:ext>
            </p:extLst>
          </p:nvPr>
        </p:nvGraphicFramePr>
        <p:xfrm>
          <a:off x="1609725" y="1268760"/>
          <a:ext cx="5902960" cy="342519"/>
        </p:xfrm>
        <a:graphic>
          <a:graphicData uri="http://schemas.openxmlformats.org/drawingml/2006/table">
            <a:tbl>
              <a:tblPr/>
              <a:tblGrid>
                <a:gridCol w="653669"/>
                <a:gridCol w="1855089"/>
                <a:gridCol w="3394202"/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 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기업명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사이트 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09725" y="3749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43523"/>
              </p:ext>
            </p:extLst>
          </p:nvPr>
        </p:nvGraphicFramePr>
        <p:xfrm>
          <a:off x="1609725" y="1628800"/>
          <a:ext cx="5902960" cy="3406140"/>
        </p:xfrm>
        <a:graphic>
          <a:graphicData uri="http://schemas.openxmlformats.org/drawingml/2006/table">
            <a:tbl>
              <a:tblPr/>
              <a:tblGrid>
                <a:gridCol w="653669"/>
                <a:gridCol w="1855089"/>
                <a:gridCol w="3394202"/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솔트케이크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800080"/>
                          </a:solidFill>
                          <a:effectLst/>
                          <a:uFill>
                            <a:solidFill>
                              <a:srgbClr val="800080"/>
                            </a:solidFill>
                          </a:uFill>
                          <a:latin typeface="맑은 고딕"/>
                          <a:hlinkClick r:id="rId5"/>
                        </a:rPr>
                        <a:t>http://www.saltcake.com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아이러시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800080"/>
                          </a:solidFill>
                          <a:effectLst/>
                          <a:uFill>
                            <a:solidFill>
                              <a:srgbClr val="800080"/>
                            </a:solidFill>
                          </a:uFill>
                          <a:latin typeface="맑은 고딕"/>
                          <a:hlinkClick r:id="rId6"/>
                        </a:rPr>
                        <a:t>http://www.irush.co.kr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아이네트 호스팅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7"/>
                        </a:rPr>
                        <a:t>http://www.inet.co.kr/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아이 파트너즈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8"/>
                        </a:rPr>
                        <a:t>http://www.ipartners.co.kr/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애드캡슐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9"/>
                        </a:rPr>
                        <a:t>http://www.adcapsule.kr/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퓨즈와이어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0"/>
                        </a:rPr>
                        <a:t>http://www.fuzewire.com/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엘루오 씨앤씨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800080"/>
                          </a:solidFill>
                          <a:effectLst/>
                          <a:uFill>
                            <a:solidFill>
                              <a:srgbClr val="800080"/>
                            </a:solidFill>
                          </a:uFill>
                          <a:latin typeface="맑은 고딕"/>
                          <a:hlinkClick r:id="rId11"/>
                        </a:rPr>
                        <a:t>http://www.eluocnc.com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엘에이치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2"/>
                        </a:rPr>
                        <a:t>http://mnt.kiwi.co.kr/about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프람트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3"/>
                        </a:rPr>
                        <a:t>http://www.prompt.co.kr/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디지털 다임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4"/>
                        </a:rPr>
                        <a:t>http://www.d2.co.kr/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1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우수 웹 에이전</a:t>
            </a:r>
            <a:r>
              <a:rPr lang="ko-KR" altLang="en-US" sz="3600" b="1" dirty="0">
                <a:latin typeface="210 국민체조 L" pitchFamily="18" charset="-127"/>
                <a:ea typeface="210 국민체조 L" pitchFamily="18" charset="-127"/>
              </a:rPr>
              <a:t>시</a:t>
            </a:r>
          </a:p>
        </p:txBody>
      </p:sp>
      <p:sp>
        <p:nvSpPr>
          <p:cNvPr id="4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1724025" y="206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hlinkClick r:id="rId3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hlinkClick r:id="rId4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63922"/>
              </p:ext>
            </p:extLst>
          </p:nvPr>
        </p:nvGraphicFramePr>
        <p:xfrm>
          <a:off x="1609725" y="1268760"/>
          <a:ext cx="5902960" cy="342519"/>
        </p:xfrm>
        <a:graphic>
          <a:graphicData uri="http://schemas.openxmlformats.org/drawingml/2006/table">
            <a:tbl>
              <a:tblPr/>
              <a:tblGrid>
                <a:gridCol w="653669"/>
                <a:gridCol w="1855089"/>
                <a:gridCol w="3394202"/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 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기업명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사이트 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09725" y="3749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>
            <a:hlinkClick r:id="rId5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16625"/>
              </p:ext>
            </p:extLst>
          </p:nvPr>
        </p:nvGraphicFramePr>
        <p:xfrm>
          <a:off x="1609725" y="1634866"/>
          <a:ext cx="5938901" cy="3406140"/>
        </p:xfrm>
        <a:graphic>
          <a:graphicData uri="http://schemas.openxmlformats.org/drawingml/2006/table">
            <a:tbl>
              <a:tblPr/>
              <a:tblGrid>
                <a:gridCol w="657606"/>
                <a:gridCol w="1866392"/>
                <a:gridCol w="3414903"/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플립 커뮤니케이션즈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6"/>
                        </a:rPr>
                        <a:t>http://www.pulipinc.com/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제노이드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7"/>
                        </a:rPr>
                        <a:t>http://www.xenoid.co.kr/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코너스톤 인터랙티브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8"/>
                        </a:rPr>
                        <a:t>http://www.cstone.co.kr/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퓨즈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9"/>
                        </a:rPr>
                        <a:t>http://www.fuz.co.kr/main/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</a:rPr>
                        <a:t>에이엔에이치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</a:rPr>
                        <a:t>http://anhcorp.com/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인픽스 아이디랩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0"/>
                        </a:rPr>
                        <a:t>http://www.inpix.com/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이츠코리아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1"/>
                        </a:rPr>
                        <a:t>http://www.itskorea.co.kr/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피싱트리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2"/>
                        </a:rPr>
                        <a:t>http://www.fishingtree.com/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더 디엔에이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3"/>
                        </a:rPr>
                        <a:t>http://www.thedna.co.kr/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이지미디어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4"/>
                        </a:rPr>
                        <a:t>http://www.easymedia.net/Main/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6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우수 웹 에이전</a:t>
            </a:r>
            <a:r>
              <a:rPr lang="ko-KR" altLang="en-US" sz="3600" b="1" dirty="0">
                <a:latin typeface="210 국민체조 L" pitchFamily="18" charset="-127"/>
                <a:ea typeface="210 국민체조 L" pitchFamily="18" charset="-127"/>
              </a:rPr>
              <a:t>시</a:t>
            </a:r>
          </a:p>
        </p:txBody>
      </p:sp>
      <p:sp>
        <p:nvSpPr>
          <p:cNvPr id="4" name="Rectangle 1">
            <a:hlinkClick r:id="rId2"/>
          </p:cNvPr>
          <p:cNvSpPr>
            <a:spLocks noChangeArrowheads="1"/>
          </p:cNvSpPr>
          <p:nvPr/>
        </p:nvSpPr>
        <p:spPr bwMode="auto">
          <a:xfrm>
            <a:off x="1724025" y="20605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hlinkClick r:id="rId3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hlinkClick r:id="rId4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81528"/>
              </p:ext>
            </p:extLst>
          </p:nvPr>
        </p:nvGraphicFramePr>
        <p:xfrm>
          <a:off x="1609725" y="1268760"/>
          <a:ext cx="5902960" cy="342519"/>
        </p:xfrm>
        <a:graphic>
          <a:graphicData uri="http://schemas.openxmlformats.org/drawingml/2006/table">
            <a:tbl>
              <a:tblPr/>
              <a:tblGrid>
                <a:gridCol w="653669"/>
                <a:gridCol w="1855089"/>
                <a:gridCol w="3394202"/>
              </a:tblGrid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순 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기업명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사이트 주소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609725" y="3749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>
            <a:hlinkClick r:id="rId5"/>
          </p:cNvPr>
          <p:cNvSpPr>
            <a:spLocks noChangeArrowheads="1"/>
          </p:cNvSpPr>
          <p:nvPr/>
        </p:nvSpPr>
        <p:spPr bwMode="auto">
          <a:xfrm>
            <a:off x="1609725" y="2217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>
            <a:hlinkClick r:id="rId6"/>
          </p:cNvPr>
          <p:cNvSpPr>
            <a:spLocks noChangeArrowheads="1"/>
          </p:cNvSpPr>
          <p:nvPr/>
        </p:nvSpPr>
        <p:spPr bwMode="auto">
          <a:xfrm>
            <a:off x="1584806" y="1603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5535"/>
              </p:ext>
            </p:extLst>
          </p:nvPr>
        </p:nvGraphicFramePr>
        <p:xfrm>
          <a:off x="1609725" y="1603976"/>
          <a:ext cx="5938901" cy="3406140"/>
        </p:xfrm>
        <a:graphic>
          <a:graphicData uri="http://schemas.openxmlformats.org/drawingml/2006/table">
            <a:tbl>
              <a:tblPr/>
              <a:tblGrid>
                <a:gridCol w="657606"/>
                <a:gridCol w="1866392"/>
                <a:gridCol w="3414903"/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이다 커뮤니케이션즈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7"/>
                        </a:rPr>
                        <a:t>http://www.edacom.co.kr/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trike="sngStrike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  <a:endParaRPr lang="en-US" sz="1000" strike="sngStrike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sngStrike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디노 커뮤니케이션즈</a:t>
                      </a:r>
                      <a:endParaRPr lang="ko-KR" altLang="en-US" sz="1000" strike="sngStrike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strike="sngStrik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8"/>
                        </a:rPr>
                        <a:t>http://dinno.com/?ckattempt=1</a:t>
                      </a:r>
                      <a:endParaRPr lang="en-US" sz="1000" strike="sng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trike="sngStrike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  <a:endParaRPr lang="en-US" sz="1000" strike="sngStrike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sngStrike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슈가큐브</a:t>
                      </a:r>
                      <a:endParaRPr lang="ko-KR" altLang="en-US" sz="1000" strike="sngStrike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strike="sngStrik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9"/>
                        </a:rPr>
                        <a:t>http://www.sugarcube.tv/?ckattempt=1</a:t>
                      </a:r>
                      <a:endParaRPr lang="en-US" sz="1000" strike="sng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산돌 커뮤니케이션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0"/>
                        </a:rPr>
                        <a:t>http://www.sandoll.co.kr/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파트너즈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1"/>
                        </a:rPr>
                        <a:t>http://www.ipartners.co.kr/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포스트 코리아넷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800080"/>
                          </a:solidFill>
                          <a:effectLst/>
                          <a:uFill>
                            <a:solidFill>
                              <a:srgbClr val="800080"/>
                            </a:solidFill>
                          </a:uFill>
                          <a:latin typeface="맑은 고딕"/>
                          <a:hlinkClick r:id="rId12"/>
                        </a:rPr>
                        <a:t>http://www.postcorea.net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strike="sngStrike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  <a:endParaRPr lang="en-US" sz="1000" strike="sng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strike="sngStrike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오픈타이드</a:t>
                      </a:r>
                      <a:r>
                        <a:rPr lang="ko-KR" altLang="en-US" sz="1000" strike="sngStrike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코리아</a:t>
                      </a:r>
                      <a:endParaRPr lang="ko-KR" altLang="en-US" sz="1000" strike="sng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strike="sngStrik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3"/>
                        </a:rPr>
                        <a:t>http://www.opentide.com/</a:t>
                      </a:r>
                      <a:endParaRPr lang="en-US" sz="1000" strike="sngStrike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더 위버 크리에이티브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4"/>
                        </a:rPr>
                        <a:t>http://theuber.co.kr/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포스트 비쥬얼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5"/>
                        </a:rPr>
                        <a:t>http://www.postvisual.com/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코발트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6"/>
                        </a:rPr>
                        <a:t>http://</a:t>
                      </a:r>
                      <a:r>
                        <a:rPr lang="en-US" sz="1000" u="sng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6"/>
                        </a:rPr>
                        <a:t>kobalt60.com/?</a:t>
                      </a:r>
                      <a:r>
                        <a:rPr lang="en-US" sz="1000" u="sng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FF"/>
                            </a:solidFill>
                          </a:uFill>
                          <a:latin typeface="맑은 고딕"/>
                          <a:hlinkClick r:id="rId16"/>
                        </a:rPr>
                        <a:t>ckattempt=1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1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8463" y="978987"/>
            <a:ext cx="7200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- 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인터넷 </a:t>
            </a: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웹상에서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 드러나는 이미지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>
                <a:latin typeface="210 국민체조 L" pitchFamily="18" charset="-127"/>
                <a:ea typeface="210 국민체조 L" pitchFamily="18" charset="-127"/>
              </a:rPr>
              <a:t>배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너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상세페이지 등 고객들에게 </a:t>
            </a:r>
            <a:r>
              <a:rPr lang="ko-KR" altLang="en-US" sz="2000" dirty="0">
                <a:latin typeface="210 국민체조 L" pitchFamily="18" charset="-127"/>
                <a:ea typeface="210 국민체조 L" pitchFamily="18" charset="-127"/>
              </a:rPr>
              <a:t>노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출되는 모든 부분을 관리</a:t>
            </a:r>
            <a:endParaRPr lang="en-US" altLang="ko-KR" sz="2000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상품</a:t>
            </a:r>
            <a:r>
              <a:rPr lang="en-US" altLang="ko-KR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회사의 </a:t>
            </a:r>
            <a:r>
              <a:rPr lang="ko-KR" altLang="en-US" sz="2000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컨셉</a:t>
            </a:r>
            <a:r>
              <a:rPr lang="en-US" altLang="ko-KR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이미지가 이질감이 들지 않도록 </a:t>
            </a:r>
            <a:endParaRPr lang="en-US" altLang="ko-KR" sz="2000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   </a:t>
            </a: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디자인</a:t>
            </a:r>
            <a:endParaRPr lang="en-US" altLang="ko-KR" sz="2000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이벤트 및 광고용 배너를 제작</a:t>
            </a:r>
            <a:endParaRPr lang="en-US" altLang="ko-KR" sz="2000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신상품이 출시되면 상품 </a:t>
            </a:r>
            <a:r>
              <a:rPr lang="ko-KR" altLang="en-US" sz="2000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컨셉에</a:t>
            </a: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맞도록 촬영을 기획 및 진행 </a:t>
            </a:r>
            <a:r>
              <a:rPr lang="en-US" altLang="ko-KR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/ </a:t>
            </a: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사진보정도 진행</a:t>
            </a:r>
            <a:endParaRPr lang="en-US" altLang="ko-KR" sz="2000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수용과 협업</a:t>
            </a:r>
            <a:r>
              <a:rPr lang="en-US" altLang="ko-KR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소통</a:t>
            </a:r>
            <a:r>
              <a:rPr lang="en-US" altLang="ko-KR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관찰력 등 필요</a:t>
            </a:r>
            <a:endParaRPr lang="en-US" altLang="ko-KR" sz="2000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현장의 경험이 쌓일수록 디자인 감각도 상승</a:t>
            </a:r>
            <a:endParaRPr lang="en-US" altLang="ko-KR" sz="2000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웹디자이너란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?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31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8463" y="978987"/>
            <a:ext cx="7200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2000" dirty="0" smtClean="0">
                <a:latin typeface="210 국민체조 L" pitchFamily="18" charset="-127"/>
                <a:ea typeface="210 국민체조 L" pitchFamily="18" charset="-127"/>
              </a:rPr>
              <a:t>- 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요즘 추세는 단순한 디자인 능력보다는 기술적인 면을 강조한 레이아웃을 많이 개발 </a:t>
            </a:r>
            <a:r>
              <a:rPr lang="ko-KR" altLang="en-US" sz="2000" dirty="0" err="1" smtClean="0">
                <a:latin typeface="210 국민체조 L" pitchFamily="18" charset="-127"/>
                <a:ea typeface="210 국민체조 L" pitchFamily="18" charset="-127"/>
              </a:rPr>
              <a:t>하는게</a:t>
            </a:r>
            <a:r>
              <a:rPr lang="ko-KR" altLang="en-US" sz="2000" dirty="0" smtClean="0">
                <a:latin typeface="210 국민체조 L" pitchFamily="18" charset="-127"/>
                <a:ea typeface="210 국민체조 L" pitchFamily="18" charset="-127"/>
              </a:rPr>
              <a:t> 중요</a:t>
            </a:r>
            <a:endParaRPr lang="en-US" altLang="ko-KR" sz="20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제품에 입혀지는 일러스트도 직접 제작해 개발에 참여하면 플러스요인으로 작용</a:t>
            </a:r>
            <a:endParaRPr lang="en-US" altLang="ko-KR" sz="20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비전공자의 경우</a:t>
            </a:r>
            <a:r>
              <a:rPr lang="en-US" altLang="ko-KR" sz="20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좋아하는 웹 작품을 카피하는 연습을 하는 것이 도움이 됨</a:t>
            </a:r>
            <a:endParaRPr lang="en-US" altLang="ko-KR" sz="20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기본적인 </a:t>
            </a:r>
            <a:r>
              <a:rPr lang="en-US" altLang="ko-KR" sz="20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HTML </a:t>
            </a:r>
            <a:r>
              <a:rPr lang="ko-KR" altLang="en-US" sz="20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코딩을 읽고 수정하는 능력을 기르는 것이 중요</a:t>
            </a:r>
            <a:endParaRPr lang="en-US" altLang="ko-KR" sz="20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인터넷 쇼핑몰 배너를 개선된 레이아웃으로 카피해보는 것도 좋음</a:t>
            </a:r>
            <a:endParaRPr lang="en-US" altLang="ko-KR" sz="20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196" y="332656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웹디자이너란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?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66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웹디자이너가</a:t>
            </a:r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 알고 있어야 할 툴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3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98463" y="978987"/>
            <a:ext cx="720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2400" dirty="0" smtClean="0">
                <a:latin typeface="210 국민체조 L" pitchFamily="18" charset="-127"/>
                <a:ea typeface="210 국민체조 L" pitchFamily="18" charset="-127"/>
              </a:rPr>
              <a:t>1. </a:t>
            </a:r>
            <a:r>
              <a:rPr lang="ko-KR" altLang="en-US" sz="2400" dirty="0" smtClean="0">
                <a:latin typeface="210 국민체조 L" pitchFamily="18" charset="-127"/>
                <a:ea typeface="210 국민체조 L" pitchFamily="18" charset="-127"/>
              </a:rPr>
              <a:t>플랫아이콘</a:t>
            </a:r>
            <a:r>
              <a:rPr lang="en-US" altLang="ko-KR" sz="2400" dirty="0">
                <a:latin typeface="210 국민체조 L" pitchFamily="18" charset="-127"/>
                <a:ea typeface="210 국민체조 L" pitchFamily="18" charset="-127"/>
              </a:rPr>
              <a:t> : https://www.flaticon.com/</a:t>
            </a:r>
            <a:endParaRPr lang="en-US" altLang="ko-KR" sz="24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210 국민체조 L" pitchFamily="18" charset="-127"/>
                <a:ea typeface="210 국민체조 L" pitchFamily="18" charset="-127"/>
              </a:rPr>
              <a:t>사이트를 구성하는데 꼭 필요한 </a:t>
            </a:r>
            <a:r>
              <a:rPr lang="ko-KR" altLang="en-US" sz="2400" dirty="0" err="1" smtClean="0">
                <a:latin typeface="210 국민체조 L" pitchFamily="18" charset="-127"/>
                <a:ea typeface="210 국민체조 L" pitchFamily="18" charset="-127"/>
              </a:rPr>
              <a:t>픽토그램이미지를</a:t>
            </a:r>
            <a:r>
              <a:rPr lang="ko-KR" altLang="en-US" sz="2400" dirty="0" smtClean="0">
                <a:latin typeface="210 국민체조 L" pitchFamily="18" charset="-127"/>
                <a:ea typeface="210 국민체조 L" pitchFamily="18" charset="-127"/>
              </a:rPr>
              <a:t> 제공해주는 사이트</a:t>
            </a:r>
            <a:endParaRPr lang="en-US" altLang="ko-KR" sz="24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latin typeface="210 국민체조 L" pitchFamily="18" charset="-127"/>
                <a:ea typeface="210 국민체조 L" pitchFamily="18" charset="-127"/>
              </a:rPr>
              <a:t>무료 아이콘 사이트 참고용</a:t>
            </a:r>
            <a:endParaRPr lang="en-US" altLang="ko-KR" sz="24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400" dirty="0">
                <a:latin typeface="210 국민체조 L" pitchFamily="18" charset="-127"/>
                <a:ea typeface="210 국민체조 L" pitchFamily="18" charset="-127"/>
              </a:rPr>
              <a:t>https://m.post.naver.com/viewer/postView.nhn?volumeNo=8345082&amp;memberNo=610849&amp;vType=VERTICAL</a:t>
            </a:r>
          </a:p>
          <a:p>
            <a:pPr fontAlgn="base"/>
            <a:endParaRPr lang="en-US" altLang="ko-KR" sz="28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8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웹디자이너가</a:t>
            </a:r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 알고 있어야 할 툴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3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978987"/>
            <a:ext cx="7200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2.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트로이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dirty="0">
                <a:latin typeface="210 국민체조 L" pitchFamily="18" charset="-127"/>
                <a:ea typeface="210 국민체조 L" pitchFamily="18" charset="-127"/>
              </a:rPr>
              <a:t>http://troy.labs.daum.net/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8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반응형</a:t>
            </a: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28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웹브라우징</a:t>
            </a: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테스트</a:t>
            </a:r>
            <a:endParaRPr lang="en-US" altLang="ko-KR" sz="28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제작한 웹의 </a:t>
            </a:r>
            <a:r>
              <a:rPr lang="en-US" altLang="ko-KR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URL</a:t>
            </a: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을 입력하면 자동으로 다양한 기기에 맞게 </a:t>
            </a:r>
            <a:r>
              <a:rPr lang="ko-KR" altLang="en-US" sz="28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브라우징된</a:t>
            </a: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화면을 볼 수 있음</a:t>
            </a:r>
            <a:endParaRPr lang="en-US" altLang="ko-KR" sz="28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endParaRPr lang="en-US" altLang="ko-KR" sz="28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endParaRPr lang="en-US" altLang="ko-KR" sz="28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37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196" y="332656"/>
            <a:ext cx="695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웹디자이너가</a:t>
            </a:r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 알고 있어야 할 툴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3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978987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en-US" altLang="ko-KR" sz="2800" dirty="0">
                <a:latin typeface="210 국민체조 L" pitchFamily="18" charset="-127"/>
                <a:ea typeface="210 국민체조 L" pitchFamily="18" charset="-127"/>
              </a:rPr>
              <a:t>3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. 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비캔버스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en-US" altLang="ko-KR" sz="2800" b="1" dirty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  <a:hlinkClick r:id="rId2"/>
              </a:rPr>
              <a:t>https://beecanvas.com</a:t>
            </a:r>
            <a:r>
              <a:rPr lang="en-US" altLang="ko-KR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  <a:hlinkClick r:id="rId2"/>
              </a:rPr>
              <a:t>/</a:t>
            </a:r>
            <a:endParaRPr lang="en-US" altLang="ko-KR" sz="28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457200" indent="-457200" fontAlgn="base">
              <a:lnSpc>
                <a:spcPct val="150000"/>
              </a:lnSpc>
              <a:buFontTx/>
              <a:buChar char="-"/>
            </a:pP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파일</a:t>
            </a:r>
            <a:r>
              <a:rPr lang="en-US" altLang="ko-KR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링크</a:t>
            </a:r>
            <a:r>
              <a:rPr lang="en-US" altLang="ko-KR" sz="2800" b="1" dirty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이미지 등 다양한 형태의 요소들을 한 공간에 모으고 원하는 곳에 배치가능</a:t>
            </a:r>
            <a:r>
              <a:rPr lang="en-US" altLang="ko-KR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디자인 작업에 유리</a:t>
            </a:r>
            <a:endParaRPr lang="en-US" altLang="ko-KR" sz="28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- </a:t>
            </a:r>
            <a:r>
              <a:rPr lang="ko-KR" altLang="en-US" sz="28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월 만원 안짝의 비용이 </a:t>
            </a:r>
            <a:r>
              <a:rPr lang="ko-KR" altLang="en-US" sz="28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듬</a:t>
            </a:r>
            <a:endParaRPr lang="en-US" altLang="ko-KR" sz="28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7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332656"/>
            <a:ext cx="529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20</a:t>
            </a:r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년도 </a:t>
            </a:r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트렌드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웹디자인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978987"/>
            <a:ext cx="7200800" cy="44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400" dirty="0" err="1" smtClean="0">
                <a:latin typeface="210 국민체조 L" pitchFamily="18" charset="-127"/>
                <a:ea typeface="210 국민체조 L" pitchFamily="18" charset="-127"/>
              </a:rPr>
              <a:t>웹디자이너를</a:t>
            </a:r>
            <a:r>
              <a:rPr lang="ko-KR" altLang="en-US" sz="2400" dirty="0" smtClean="0">
                <a:latin typeface="210 국민체조 L" pitchFamily="18" charset="-127"/>
                <a:ea typeface="210 국민체조 L" pitchFamily="18" charset="-127"/>
              </a:rPr>
              <a:t> 뽑을 때 디자인 요소 뿐만 아니라</a:t>
            </a:r>
            <a:r>
              <a:rPr lang="en-US" altLang="ko-KR" sz="24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dirty="0" smtClean="0">
                <a:latin typeface="210 국민체조 L" pitchFamily="18" charset="-127"/>
                <a:ea typeface="210 국민체조 L" pitchFamily="18" charset="-127"/>
              </a:rPr>
              <a:t>코딩까지 다루는 신입을 채용</a:t>
            </a:r>
            <a:endParaRPr lang="en-US" altLang="ko-KR" sz="2400" dirty="0" smtClean="0">
              <a:latin typeface="210 국민체조 L" pitchFamily="18" charset="-127"/>
              <a:ea typeface="210 국민체조 L" pitchFamily="18" charset="-127"/>
            </a:endParaRPr>
          </a:p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웹퍼블리셔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직무 자체는 사라지고 있는 추세이며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웹디자인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코딩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가능자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) 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및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웹개발자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등으로 세분화되어 채용되는 추세</a:t>
            </a:r>
            <a:endParaRPr lang="en-US" altLang="ko-KR" sz="2400" b="1" dirty="0" smtClean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  <a:p>
            <a:pPr marL="514350" indent="-514350" fontAlgn="base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중소 및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강소기업은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주로 포트폴리오 및 자격증을 보나</a:t>
            </a:r>
            <a:r>
              <a:rPr lang="en-US" altLang="ko-KR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중견급이상의 업체는 영어점수 등 </a:t>
            </a:r>
            <a:r>
              <a:rPr lang="ko-KR" altLang="en-US" sz="2400" b="1" dirty="0" err="1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스펙을</a:t>
            </a:r>
            <a:r>
              <a:rPr lang="ko-KR" altLang="en-US" sz="2400" b="1" dirty="0" smtClean="0">
                <a:solidFill>
                  <a:srgbClr val="002060"/>
                </a:solidFill>
                <a:latin typeface="210 국민체조 L" pitchFamily="18" charset="-127"/>
                <a:ea typeface="210 국민체조 L" pitchFamily="18" charset="-127"/>
              </a:rPr>
              <a:t> 보기도 함</a:t>
            </a:r>
            <a:endParaRPr lang="en-US" altLang="ko-KR" sz="2400" b="1" dirty="0">
              <a:solidFill>
                <a:srgbClr val="002060"/>
              </a:solidFill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5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332656"/>
            <a:ext cx="5299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20</a:t>
            </a:r>
            <a:r>
              <a:rPr lang="ko-KR" altLang="en-US" sz="3600" b="1" dirty="0" smtClean="0">
                <a:latin typeface="210 국민체조 L" pitchFamily="18" charset="-127"/>
                <a:ea typeface="210 국민체조 L" pitchFamily="18" charset="-127"/>
              </a:rPr>
              <a:t>년도 </a:t>
            </a:r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트렌드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(</a:t>
            </a:r>
            <a:r>
              <a:rPr lang="ko-KR" altLang="en-US" sz="3600" b="1" dirty="0" err="1" smtClean="0">
                <a:latin typeface="210 국민체조 L" pitchFamily="18" charset="-127"/>
                <a:ea typeface="210 국민체조 L" pitchFamily="18" charset="-127"/>
              </a:rPr>
              <a:t>웹디자인</a:t>
            </a:r>
            <a:r>
              <a:rPr lang="en-US" altLang="ko-KR" sz="3600" b="1" dirty="0" smtClean="0">
                <a:latin typeface="210 국민체조 L" pitchFamily="18" charset="-127"/>
                <a:ea typeface="210 국민체조 L" pitchFamily="18" charset="-127"/>
              </a:rPr>
              <a:t>)</a:t>
            </a:r>
            <a:endParaRPr lang="ko-KR" altLang="en-US" sz="3600" b="1" dirty="0">
              <a:latin typeface="210 국민체조 L" pitchFamily="18" charset="-127"/>
              <a:ea typeface="210 국민체조 L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43608" y="978987"/>
            <a:ext cx="720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4. 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웹분야는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갈수록 쉽게 디자인을 하고 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웹호스팅을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쉽도록 발전하는 방향이라</a:t>
            </a:r>
            <a:r>
              <a:rPr lang="en-US" altLang="ko-KR" sz="2800" dirty="0" smtClean="0">
                <a:latin typeface="210 국민체조 L" pitchFamily="18" charset="-127"/>
                <a:ea typeface="210 국민체조 L" pitchFamily="18" charset="-127"/>
              </a:rPr>
              <a:t>, 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이런 솔루션을 만들어주는 고급 </a:t>
            </a:r>
            <a:r>
              <a:rPr lang="ko-KR" altLang="en-US" sz="2800" dirty="0" err="1" smtClean="0">
                <a:latin typeface="210 국민체조 L" pitchFamily="18" charset="-127"/>
                <a:ea typeface="210 국민체조 L" pitchFamily="18" charset="-127"/>
              </a:rPr>
              <a:t>웹프로그래머가</a:t>
            </a:r>
            <a:r>
              <a:rPr lang="ko-KR" altLang="en-US" sz="2800" dirty="0" smtClean="0">
                <a:latin typeface="210 국민체조 L" pitchFamily="18" charset="-127"/>
                <a:ea typeface="210 국민체조 L" pitchFamily="18" charset="-127"/>
              </a:rPr>
              <a:t> 연봉이나 대우가 좋음</a:t>
            </a:r>
            <a:endParaRPr lang="en-US" altLang="ko-KR" sz="2800" dirty="0" smtClean="0">
              <a:latin typeface="210 국민체조 L" pitchFamily="18" charset="-127"/>
              <a:ea typeface="210 국민체조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압정">
  <a:themeElements>
    <a:clrScheme name="압정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압정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압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1938</TotalTime>
  <Words>1503</Words>
  <Application>Microsoft Office PowerPoint</Application>
  <PresentationFormat>화면 슬라이드 쇼(4:3)</PresentationFormat>
  <Paragraphs>349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압정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Windows 사용자</cp:lastModifiedBy>
  <cp:revision>138</cp:revision>
  <dcterms:created xsi:type="dcterms:W3CDTF">2017-07-01T08:10:29Z</dcterms:created>
  <dcterms:modified xsi:type="dcterms:W3CDTF">2020-03-31T02:43:51Z</dcterms:modified>
</cp:coreProperties>
</file>