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5" r:id="rId4"/>
    <p:sldId id="269" r:id="rId5"/>
    <p:sldId id="270" r:id="rId6"/>
    <p:sldId id="276" r:id="rId7"/>
    <p:sldId id="271" r:id="rId8"/>
    <p:sldId id="272" r:id="rId9"/>
    <p:sldId id="273" r:id="rId10"/>
    <p:sldId id="274" r:id="rId11"/>
    <p:sldId id="267" r:id="rId12"/>
  </p:sldIdLst>
  <p:sldSz cx="1219835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dJaHOAiMRoMpMekTGJtw/ere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86" autoAdjust="0"/>
  </p:normalViewPr>
  <p:slideViewPr>
    <p:cSldViewPr snapToGrid="0">
      <p:cViewPr varScale="1">
        <p:scale>
          <a:sx n="90" d="100"/>
          <a:sy n="90" d="100"/>
        </p:scale>
        <p:origin x="816" y="6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실험 과정</a:t>
            </a:r>
            <a:endParaRPr lang="en-US" altLang="ko-K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SET</a:t>
            </a:r>
            <a:r>
              <a:rPr lang="ko-KR" altLang="en-US" dirty="0" smtClean="0"/>
              <a:t> 단계 </a:t>
            </a:r>
            <a:r>
              <a:rPr lang="en-US" altLang="ko-KR" dirty="0" smtClean="0"/>
              <a:t>(0.5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여러 개의 영어 문자가 화면에 표시되고 참가자는 이를 암기해야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유지 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화면에 플러스 기호가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참가자는 이전에 본 문자를 기억합니다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TEST</a:t>
            </a:r>
            <a:r>
              <a:rPr lang="ko-KR" altLang="en-US" dirty="0" smtClean="0"/>
              <a:t> 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하나의 테스트 문자가 화면에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참가자는 이 문자가 이전에 본 문자 세트에 포함되었는지 여부를 판단합니다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응답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참가자는 </a:t>
            </a:r>
            <a:r>
              <a:rPr lang="en-US" altLang="ko-KR" dirty="0" smtClean="0"/>
              <a:t>"Y"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"N" (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버튼을 눌러 응답합니다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피드백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(0.3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응답의 정확성을 피드백으로 제공받습니다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다음 시도 준비 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다음 시도를 준비합니다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부하의 양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부하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에 해당하는 네 가지 클래스로  할당</a:t>
            </a:r>
            <a:endParaRPr lang="en-US" altLang="ko-KR" dirty="0" smtClean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/>
              <a:t>각 시간 조각에 대한 이미지를 구성하여 학습을 위한 </a:t>
            </a:r>
            <a:r>
              <a:rPr lang="en-US" altLang="ko-KR" b="0" dirty="0" smtClean="0"/>
              <a:t>9</a:t>
            </a:r>
            <a:r>
              <a:rPr lang="ko-KR" altLang="en-US" b="0" dirty="0" smtClean="0"/>
              <a:t>개의 프레임 생성 </a:t>
            </a:r>
            <a:endParaRPr lang="en-US" altLang="ko-KR" b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주체 제외 교차 검증은 한 명의 참가자 데이터를 테스트 세트로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참가자 데이터를 학습 및 검증 세트로 사용하는 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명의 모든 참가자에 대해 반복합니다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/>
              <a:t>교차 검증은 한 데이터셋에서 분할하여 테스트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학습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주체 제외 </a:t>
            </a:r>
            <a:r>
              <a:rPr lang="ko-KR" altLang="en-US" b="0" dirty="0" err="1" smtClean="0"/>
              <a:t>교차검증</a:t>
            </a:r>
            <a:r>
              <a:rPr lang="ko-KR" altLang="en-US" b="0" dirty="0" smtClean="0"/>
              <a:t> 기법은 </a:t>
            </a:r>
            <a:r>
              <a:rPr lang="en-US" altLang="ko-KR" b="0" dirty="0" smtClean="0"/>
              <a:t>22</a:t>
            </a:r>
            <a:r>
              <a:rPr lang="ko-KR" altLang="en-US" b="0" dirty="0" smtClean="0"/>
              <a:t>개의 데이터셋에서 </a:t>
            </a:r>
            <a:r>
              <a:rPr lang="ko-KR" altLang="en-US" b="0" dirty="0" err="1" smtClean="0"/>
              <a:t>한명의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데이터셋만</a:t>
            </a:r>
            <a:r>
              <a:rPr lang="ko-KR" altLang="en-US" b="0" dirty="0" smtClean="0"/>
              <a:t> 테스트를 하고 나머지로 학습</a:t>
            </a:r>
            <a:endParaRPr lang="en-US" altLang="ko-KR" b="0" dirty="0" smtClean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06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등거리 투영 기술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dirty="0" smtClean="0"/>
              <a:t>등거리 투영 기술은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공간에서의 위치 정보를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평면에 정확하게 투영하는 방법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클러프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보간법은</a:t>
            </a:r>
            <a:r>
              <a:rPr lang="ko-KR" altLang="en-US" dirty="0" smtClean="0"/>
              <a:t> 불규칙하게 분포된 데이터 포인트들 사이의 값을 추정하여 매끄럽고 연속적인 표면을 생성하는 데 유용한 삼각 </a:t>
            </a:r>
            <a:r>
              <a:rPr lang="ko-KR" altLang="en-US" dirty="0" err="1" smtClean="0"/>
              <a:t>보간법</a:t>
            </a: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47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86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1" dirty="0" err="1" smtClean="0"/>
              <a:t>ConvNet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구조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레이어와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완전 연결 레이어로 구성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3×3 </a:t>
            </a:r>
            <a:r>
              <a:rPr lang="ko-KR" altLang="en-US" dirty="0" smtClean="0"/>
              <a:t>수용 필드와 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중간 레이어는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픽셀씩</a:t>
            </a:r>
            <a:r>
              <a:rPr lang="ko-KR" altLang="en-US" dirty="0" smtClean="0"/>
              <a:t> 제로 패딩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비선형성을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2×2 </a:t>
            </a:r>
            <a:r>
              <a:rPr lang="ko-KR" altLang="en-US" dirty="0" smtClean="0"/>
              <a:t>맥스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레이어가 뒤따름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54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1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06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73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rgbClr val="11111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rgbClr val="80040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100%">
  <p:cSld name="Text 100%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404" y="6470862"/>
            <a:ext cx="3355975" cy="38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3" descr="텍스트, 폰트, 스크린샷, 그래픽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676" y="6435937"/>
            <a:ext cx="1419270" cy="40466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 b="1"/>
          </a:p>
        </p:txBody>
      </p:sp>
      <p:sp>
        <p:nvSpPr>
          <p:cNvPr id="70" name="Google Shape;70;p1"/>
          <p:cNvSpPr txBox="1">
            <a:spLocks noGrp="1"/>
          </p:cNvSpPr>
          <p:nvPr>
            <p:ph type="title"/>
          </p:nvPr>
        </p:nvSpPr>
        <p:spPr>
          <a:xfrm>
            <a:off x="169985" y="1052736"/>
            <a:ext cx="12028364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sz="4400" dirty="0"/>
              <a:t>COGNITIVE ANALYSIS OF WORKING MEMORY LOAD FROM EEG, BY A</a:t>
            </a:r>
            <a:br>
              <a:rPr lang="en-US" altLang="ko-KR" sz="4400" dirty="0"/>
            </a:br>
            <a:r>
              <a:rPr lang="en-US" altLang="ko-KR" sz="4400" dirty="0"/>
              <a:t>DEEP RECURRENT NEURAL NETWORK</a:t>
            </a:r>
            <a:endParaRPr sz="4400"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l-NL" dirty="0" smtClean="0">
                <a:latin typeface="Arial"/>
                <a:ea typeface="Arial"/>
                <a:cs typeface="Arial"/>
                <a:sym typeface="Arial"/>
              </a:rPr>
              <a:t>Song Hyun Ju | 2024.07.09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cs typeface="Arial"/>
                <a:sym typeface="Arial"/>
              </a:rPr>
              <a:t>4. Results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05" y="2296917"/>
            <a:ext cx="4140865" cy="2488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231" y="2514645"/>
            <a:ext cx="4268788" cy="18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Thank you</a:t>
            </a:r>
            <a:endParaRPr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altLang="ko-KR" b="0" dirty="0" smtClean="0"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-US" altLang="ko-KR" dirty="0"/>
              <a:t>Data </a:t>
            </a:r>
            <a:r>
              <a:rPr lang="en-US" altLang="ko-KR" dirty="0" smtClean="0"/>
              <a:t>Recording</a:t>
            </a:r>
            <a:endParaRPr dirty="0"/>
          </a:p>
          <a:p>
            <a:pPr marL="180975" indent="-66675">
              <a:spcBef>
                <a:spcPts val="1200"/>
              </a:spcBef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명의 피험자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(3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명은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아티팩트로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제외됨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중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명의 </a:t>
            </a:r>
            <a:r>
              <a:rPr lang="ko-KR" altLang="en-US" dirty="0" err="1" smtClean="0">
                <a:latin typeface="Arial"/>
                <a:ea typeface="Arial"/>
                <a:cs typeface="Arial"/>
                <a:sym typeface="Arial"/>
              </a:rPr>
              <a:t>데이터셋만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실험 과정 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피실험자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320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번 반복</a:t>
            </a:r>
            <a:endParaRPr lang="en-US" altLang="ko-KR" sz="1400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Set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단계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(0.5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유지기간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(4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Test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단계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응답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피드백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(0.3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다음 시도 준비 시간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(4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</a:t>
            </a: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1400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부하의 양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문자 수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 {4, 6, 8, 10}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집합에서 무작위로 결정</a:t>
            </a:r>
            <a:endParaRPr lang="en-US" altLang="ko-KR" sz="1400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각각 부하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1~4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ko-KR" altLang="en-US" sz="1400" dirty="0" err="1" smtClean="0">
                <a:latin typeface="Arial"/>
                <a:ea typeface="Arial"/>
                <a:cs typeface="Arial"/>
                <a:sym typeface="Arial"/>
              </a:rPr>
              <a:t>라벨링</a:t>
            </a:r>
            <a:endParaRPr lang="en-US" altLang="ko-KR" sz="1400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- 4.5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초 동안의 시도에서 뇌활동 기록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( SET ~ TEST)</a:t>
            </a:r>
            <a:r>
              <a:rPr lang="ko-KR" altLang="en-US" sz="1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 smtClean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6780" y="2608570"/>
            <a:ext cx="4899241" cy="2084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altLang="ko-KR" b="0" dirty="0" smtClean="0"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en-US" altLang="ko-KR" dirty="0" smtClean="0"/>
              <a:t>Preprocessing</a:t>
            </a:r>
            <a:endParaRPr dirty="0"/>
          </a:p>
          <a:p>
            <a:pPr>
              <a:spcBef>
                <a:spcPts val="1200"/>
              </a:spcBef>
              <a:buAutoNum type="arabicParenR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4.5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초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EEG </a:t>
            </a:r>
            <a:r>
              <a:rPr lang="ko-KR" altLang="en-US" dirty="0" err="1" smtClean="0">
                <a:latin typeface="Arial"/>
                <a:ea typeface="Arial"/>
                <a:cs typeface="Arial"/>
                <a:sym typeface="Arial"/>
              </a:rPr>
              <a:t>신호을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 오프라인 </a:t>
            </a:r>
            <a:r>
              <a:rPr lang="ko-KR" altLang="en-US" dirty="0" err="1" smtClean="0">
                <a:latin typeface="Arial"/>
                <a:ea typeface="Arial"/>
                <a:cs typeface="Arial"/>
                <a:sym typeface="Arial"/>
              </a:rPr>
              <a:t>윈도윙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=&gt; 0.5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초 조각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AutoNum type="arabicParenR"/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개 프레임 생성 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AutoNum type="arabicParenR"/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주체 제외 교차 검증 기법 사용 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AutoNum type="arabicParenR"/>
            </a:pP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10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altLang="ko-KR" b="0" dirty="0" smtClean="0"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altLang="ko-KR" dirty="0"/>
              <a:t>Images from Multichannel Time Series (EEG</a:t>
            </a:r>
            <a:r>
              <a:rPr lang="en-US" altLang="ko-KR" dirty="0" smtClean="0"/>
              <a:t>)</a:t>
            </a: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1200"/>
              </a:spcBef>
              <a:buAutoNum type="arabicParenR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두피 전극 위치 정보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(3D) -&gt; 2D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투영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등거리 투영 기술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1200"/>
              </a:spcBef>
              <a:buAutoNum type="arabicParenR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주파수 정보 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FFT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를 통해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주파수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대역별로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나눔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ko-KR" altLang="ko-KR" u="sng" dirty="0" err="1" smtClean="0"/>
              <a:t>세타</a:t>
            </a:r>
            <a:r>
              <a:rPr lang="en-US" altLang="ko-KR" u="sng" dirty="0" smtClean="0"/>
              <a:t>(4-7Hz), </a:t>
            </a:r>
            <a:r>
              <a:rPr lang="ko-KR" altLang="ko-KR" u="sng" dirty="0" smtClean="0"/>
              <a:t>알파</a:t>
            </a:r>
            <a:r>
              <a:rPr lang="en-US" altLang="ko-KR" u="sng" dirty="0" smtClean="0"/>
              <a:t>(8-13Hz), </a:t>
            </a:r>
            <a:r>
              <a:rPr lang="ko-KR" altLang="ko-KR" u="sng" dirty="0" smtClean="0"/>
              <a:t>베타</a:t>
            </a:r>
            <a:r>
              <a:rPr lang="en-US" altLang="ko-KR" u="sng" dirty="0" smtClean="0"/>
              <a:t>(13-30Hz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lvl="0">
              <a:spcBef>
                <a:spcPts val="1200"/>
              </a:spcBef>
              <a:buAutoNum type="arabicParenR" startAt="3"/>
            </a:pPr>
            <a:r>
              <a:rPr lang="en-US" altLang="ko-KR" dirty="0" err="1" smtClean="0">
                <a:latin typeface="Arial"/>
                <a:cs typeface="Arial"/>
                <a:sym typeface="Arial"/>
              </a:rPr>
              <a:t>Bicubic</a:t>
            </a:r>
            <a:r>
              <a:rPr lang="en-US" altLang="ko-KR" dirty="0" smtClean="0">
                <a:latin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cs typeface="Arial"/>
                <a:sym typeface="Arial"/>
              </a:rPr>
              <a:t>Interporlation</a:t>
            </a:r>
            <a:r>
              <a:rPr lang="en-US" altLang="ko-KR" dirty="0">
                <a:latin typeface="Arial"/>
                <a:cs typeface="Arial"/>
                <a:sym typeface="Arial"/>
              </a:rPr>
              <a:t>(</a:t>
            </a:r>
            <a:r>
              <a:rPr lang="ko-KR" altLang="en-US" dirty="0" err="1">
                <a:latin typeface="Arial"/>
                <a:cs typeface="Arial"/>
                <a:sym typeface="Arial"/>
              </a:rPr>
              <a:t>보간법</a:t>
            </a:r>
            <a:r>
              <a:rPr lang="en-US" altLang="ko-KR" dirty="0">
                <a:latin typeface="Arial"/>
                <a:cs typeface="Arial"/>
                <a:sym typeface="Arial"/>
              </a:rPr>
              <a:t>)</a:t>
            </a:r>
            <a:r>
              <a:rPr lang="ko-KR" altLang="en-US" dirty="0">
                <a:latin typeface="Arial"/>
                <a:cs typeface="Arial"/>
                <a:sym typeface="Arial"/>
              </a:rPr>
              <a:t>을 이용해 전극 </a:t>
            </a:r>
            <a:r>
              <a:rPr lang="ko-KR" altLang="en-US" dirty="0" smtClean="0">
                <a:latin typeface="Arial"/>
                <a:cs typeface="Arial"/>
                <a:sym typeface="Arial"/>
              </a:rPr>
              <a:t>사이의 </a:t>
            </a:r>
            <a:r>
              <a:rPr lang="ko-KR" altLang="en-US" dirty="0" smtClean="0"/>
              <a:t>데이터를 메꿈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토처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342900" lvl="0">
              <a:spcBef>
                <a:spcPts val="1200"/>
              </a:spcBef>
              <a:buAutoNum type="arabicParenR" startAt="4"/>
            </a:pPr>
            <a:r>
              <a:rPr lang="ko-KR" altLang="en-US" dirty="0"/>
              <a:t>위치 정보 </a:t>
            </a:r>
            <a:r>
              <a:rPr lang="en-US" altLang="ko-KR" dirty="0"/>
              <a:t>+ </a:t>
            </a:r>
            <a:r>
              <a:rPr lang="ko-KR" altLang="en-US" dirty="0"/>
              <a:t>해당 위치 주파수 </a:t>
            </a:r>
            <a:r>
              <a:rPr lang="ko-KR" altLang="en-US" dirty="0" err="1"/>
              <a:t>대역별</a:t>
            </a:r>
            <a:r>
              <a:rPr lang="ko-KR" altLang="en-US" dirty="0"/>
              <a:t> </a:t>
            </a:r>
            <a:r>
              <a:rPr lang="ko-KR" altLang="en-US" dirty="0" err="1"/>
              <a:t>전력값</a:t>
            </a:r>
            <a:r>
              <a:rPr lang="ko-KR" altLang="en-US" dirty="0"/>
              <a:t> </a:t>
            </a:r>
            <a:r>
              <a:rPr lang="en-US" altLang="ko-KR" dirty="0"/>
              <a:t>= 2D</a:t>
            </a:r>
            <a:r>
              <a:rPr lang="ko-KR" altLang="en-US" dirty="0"/>
              <a:t>이미지</a:t>
            </a:r>
            <a:endParaRPr lang="en-US" altLang="ko-KR" dirty="0"/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63" y="3977334"/>
            <a:ext cx="5574086" cy="2565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6663" y="3864759"/>
            <a:ext cx="3324226" cy="115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76663" y="5075587"/>
            <a:ext cx="3324226" cy="115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5487" y="4543139"/>
            <a:ext cx="776669" cy="1031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20177" y="428660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32x32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. Neural Network Models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81" y="2116466"/>
            <a:ext cx="9203888" cy="31572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6009" y="2312406"/>
            <a:ext cx="5011479" cy="256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17488" y="2312405"/>
            <a:ext cx="2651053" cy="2564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. Neural Network Models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2.1 CNN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altLang="ko-KR" dirty="0" smtClean="0"/>
          </a:p>
          <a:p>
            <a:pPr>
              <a:buAutoNum type="arabicParenR"/>
            </a:pPr>
            <a:r>
              <a:rPr lang="ko-KR" altLang="en-US" dirty="0" smtClean="0"/>
              <a:t>입력 이미지는 </a:t>
            </a:r>
            <a:r>
              <a:rPr lang="en-US" altLang="ko-KR" dirty="0" smtClean="0"/>
              <a:t>32x32</a:t>
            </a:r>
          </a:p>
          <a:p>
            <a:pPr>
              <a:buAutoNum type="arabicParenR"/>
            </a:pPr>
            <a:r>
              <a:rPr lang="en-US" altLang="ko-KR" dirty="0" smtClean="0"/>
              <a:t>9</a:t>
            </a:r>
            <a:r>
              <a:rPr lang="ko-KR" altLang="en-US" dirty="0"/>
              <a:t>개의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레이어와 </a:t>
            </a:r>
            <a:r>
              <a:rPr lang="en-US" altLang="ko-KR" dirty="0"/>
              <a:t>1</a:t>
            </a:r>
            <a:r>
              <a:rPr lang="ko-KR" altLang="en-US" dirty="0"/>
              <a:t>개의 완전 연결 레이어로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buAutoNum type="arabicParenR"/>
            </a:pPr>
            <a:r>
              <a:rPr lang="en-US" altLang="ko-KR" dirty="0" smtClean="0"/>
              <a:t>3×3 </a:t>
            </a:r>
            <a:r>
              <a:rPr lang="ko-KR" altLang="en-US" dirty="0"/>
              <a:t>수용 필드와 </a:t>
            </a:r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AutoNum type="arabicParenR"/>
            </a:pPr>
            <a:r>
              <a:rPr lang="ko-KR" altLang="en-US" dirty="0" smtClean="0"/>
              <a:t>중간 </a:t>
            </a:r>
            <a:r>
              <a:rPr lang="ko-KR" altLang="en-US" dirty="0"/>
              <a:t>레이어는 </a:t>
            </a:r>
            <a:r>
              <a:rPr lang="en-US" altLang="ko-KR" dirty="0"/>
              <a:t>1 </a:t>
            </a:r>
            <a:r>
              <a:rPr lang="ko-KR" altLang="en-US" dirty="0" err="1"/>
              <a:t>픽셀씩</a:t>
            </a:r>
            <a:r>
              <a:rPr lang="ko-KR" altLang="en-US" dirty="0"/>
              <a:t> 제로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>
              <a:buAutoNum type="arabicParenR"/>
            </a:pP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/>
              <a:t>비선형성을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AutoNum type="arabicParenR"/>
            </a:pPr>
            <a:r>
              <a:rPr lang="en-US" altLang="ko-KR" dirty="0" smtClean="0"/>
              <a:t>2×2 </a:t>
            </a:r>
            <a:r>
              <a:rPr lang="ko-KR" altLang="en-US" dirty="0" smtClean="0"/>
              <a:t>맥스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레이어</a:t>
            </a:r>
            <a:endParaRPr lang="en-US" altLang="ko-KR" dirty="0" smtClean="0"/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728913"/>
            <a:ext cx="6172402" cy="29417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00996" y="2913321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20619" y="2913321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87404" y="2913321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85112" y="2913321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7287" y="3764036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94072" y="3769569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85114" y="3764035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56631" y="3775812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85113" y="4614749"/>
            <a:ext cx="744279" cy="666307"/>
          </a:xfrm>
          <a:prstGeom prst="rect">
            <a:avLst/>
          </a:prstGeom>
          <a:solidFill>
            <a:schemeClr val="tx2">
              <a:lumMod val="25000"/>
              <a:lumOff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95811" y="4614749"/>
            <a:ext cx="744279" cy="666307"/>
          </a:xfrm>
          <a:prstGeom prst="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3. Network Trainig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ConvNet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+ LSTM 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3" indent="0">
              <a:spcBef>
                <a:spcPts val="0"/>
              </a:spcBef>
            </a:pP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342900">
              <a:spcBef>
                <a:spcPts val="1200"/>
              </a:spcBef>
              <a:buAutoNum type="arabicParenR"/>
            </a:pPr>
            <a:r>
              <a:rPr lang="en-US" altLang="ko-KR" b="1" dirty="0" err="1" smtClean="0"/>
              <a:t>ConvNet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  <a:r>
              <a:rPr lang="en-US" altLang="ko-KR" dirty="0" smtClean="0"/>
              <a:t> </a:t>
            </a:r>
            <a:r>
              <a:rPr lang="ko-KR" altLang="en-US" dirty="0"/>
              <a:t>입력 이미지 프레임에서 공간적 특징을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marL="342900">
              <a:spcBef>
                <a:spcPts val="1200"/>
              </a:spcBef>
              <a:buAutoNum type="arabicParenR"/>
            </a:pPr>
            <a:r>
              <a:rPr lang="en-US" altLang="ko-KR" b="1" dirty="0" smtClean="0"/>
              <a:t>LSTM </a:t>
            </a:r>
            <a:r>
              <a:rPr lang="en-US" altLang="ko-KR" dirty="0" smtClean="0"/>
              <a:t>: </a:t>
            </a:r>
            <a:r>
              <a:rPr lang="en-US" altLang="ko-KR" dirty="0" err="1"/>
              <a:t>ConvNet</a:t>
            </a:r>
            <a:r>
              <a:rPr lang="ko-KR" altLang="en-US" dirty="0"/>
              <a:t>에서 추출된 특징 벡터를 시간적 순서로 처리하여 시간적 패턴을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342900">
              <a:spcBef>
                <a:spcPts val="1200"/>
              </a:spcBef>
              <a:buAutoNum type="arabicParenR"/>
            </a:pPr>
            <a:r>
              <a:rPr lang="en-US" altLang="ko-KR" b="1" dirty="0" smtClean="0"/>
              <a:t>Fully </a:t>
            </a:r>
            <a:r>
              <a:rPr lang="en-US" altLang="ko-KR" b="1" dirty="0"/>
              <a:t>Connected Layer </a:t>
            </a:r>
            <a:r>
              <a:rPr lang="en-US" altLang="ko-KR" dirty="0" smtClean="0"/>
              <a:t>: </a:t>
            </a:r>
            <a:r>
              <a:rPr lang="en-US" altLang="ko-KR" dirty="0"/>
              <a:t>LSTM </a:t>
            </a:r>
            <a:r>
              <a:rPr lang="ko-KR" altLang="en-US" dirty="0"/>
              <a:t>레이어의 출력을 받아 최종 분류를 위한 입력으로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>
              <a:spcBef>
                <a:spcPts val="1200"/>
              </a:spcBef>
              <a:buAutoNum type="arabicParenR"/>
            </a:pP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완전 연결 레이어의 출력을 받아 각 클래스에 대한 확률을 </a:t>
            </a:r>
            <a:r>
              <a:rPr lang="ko-KR" altLang="en-US" dirty="0" smtClean="0"/>
              <a:t>계산</a:t>
            </a:r>
            <a:endParaRPr lang="ko-KR" altLang="en-US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437" y="3530237"/>
            <a:ext cx="3997472" cy="29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3. Network Trainig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ConvNet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+ LSTM + 1D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Conv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3" indent="0">
              <a:spcBef>
                <a:spcPts val="0"/>
              </a:spcBef>
            </a:pP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1) </a:t>
            </a:r>
            <a:r>
              <a:rPr lang="en-US" altLang="ko-KR" b="1" dirty="0" err="1" smtClean="0"/>
              <a:t>ConvNet</a:t>
            </a:r>
            <a:r>
              <a:rPr lang="en-US" altLang="ko-KR" dirty="0"/>
              <a:t>: </a:t>
            </a:r>
            <a:r>
              <a:rPr lang="ko-KR" altLang="en-US" dirty="0"/>
              <a:t>공간적 특징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2) LSTM</a:t>
            </a:r>
            <a:r>
              <a:rPr lang="en-US" altLang="ko-KR" dirty="0"/>
              <a:t>: </a:t>
            </a:r>
            <a:r>
              <a:rPr lang="ko-KR" altLang="en-US" dirty="0"/>
              <a:t>시간적 패턴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3) 1D </a:t>
            </a:r>
            <a:r>
              <a:rPr lang="en-US" altLang="ko-KR" b="1" dirty="0" err="1"/>
              <a:t>Conv</a:t>
            </a:r>
            <a:r>
              <a:rPr lang="en-US" altLang="ko-KR" dirty="0"/>
              <a:t>: </a:t>
            </a:r>
            <a:r>
              <a:rPr lang="ko-KR" altLang="en-US" dirty="0"/>
              <a:t>추가 시간적 특징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4) Fully </a:t>
            </a:r>
            <a:r>
              <a:rPr lang="en-US" altLang="ko-KR" b="1" dirty="0"/>
              <a:t>Connected Layer</a:t>
            </a:r>
            <a:r>
              <a:rPr lang="en-US" altLang="ko-KR" dirty="0"/>
              <a:t>: </a:t>
            </a:r>
            <a:r>
              <a:rPr lang="ko-KR" altLang="en-US" dirty="0"/>
              <a:t>특징 결합 및 분류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5) </a:t>
            </a:r>
            <a:r>
              <a:rPr lang="en-US" altLang="ko-KR" b="1" dirty="0" err="1" smtClean="0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최종 클래스 확률 </a:t>
            </a:r>
            <a:r>
              <a:rPr lang="ko-KR" altLang="en-US" dirty="0" smtClean="0"/>
              <a:t>계산</a:t>
            </a:r>
            <a:endParaRPr lang="ko-KR" altLang="en-US" dirty="0"/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229" y="1914524"/>
            <a:ext cx="3799627" cy="32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Arial"/>
              <a:buNone/>
            </a:pPr>
            <a:r>
              <a:rPr lang="nl-NL" b="0" dirty="0" smtClean="0">
                <a:latin typeface="Arial"/>
                <a:ea typeface="Arial"/>
                <a:cs typeface="Arial"/>
                <a:sym typeface="Arial"/>
              </a:rPr>
              <a:t>3. Network Trainig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3" indent="0">
              <a:spcBef>
                <a:spcPts val="0"/>
              </a:spcBef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ConvNet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+ Bi-LSTM 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3" indent="0">
              <a:spcBef>
                <a:spcPts val="0"/>
              </a:spcBef>
            </a:pP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1) </a:t>
            </a:r>
            <a:r>
              <a:rPr lang="en-US" altLang="ko-KR" b="1" dirty="0" err="1" smtClean="0"/>
              <a:t>ConvNet</a:t>
            </a:r>
            <a:r>
              <a:rPr lang="en-US" altLang="ko-KR" dirty="0"/>
              <a:t>: </a:t>
            </a:r>
            <a:r>
              <a:rPr lang="ko-KR" altLang="en-US" dirty="0"/>
              <a:t>공간적 특징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2) Bi-LSTM </a:t>
            </a:r>
            <a:r>
              <a:rPr lang="en-US" altLang="ko-KR" b="1" dirty="0"/>
              <a:t>(L1, L2)</a:t>
            </a:r>
            <a:r>
              <a:rPr lang="en-US" altLang="ko-KR" dirty="0"/>
              <a:t>: </a:t>
            </a:r>
            <a:r>
              <a:rPr lang="ko-KR" altLang="en-US" dirty="0"/>
              <a:t>시간적 패턴 학습</a:t>
            </a:r>
            <a:r>
              <a:rPr lang="en-US" altLang="ko-KR" dirty="0"/>
              <a:t>, </a:t>
            </a:r>
            <a:r>
              <a:rPr lang="ko-KR" altLang="en-US" dirty="0"/>
              <a:t>순방향 및 역방향으로 정보를 처리하여 더 풍부한 시간적 </a:t>
            </a:r>
            <a:r>
              <a:rPr lang="ko-KR" altLang="en-US" dirty="0" smtClean="0"/>
              <a:t>정보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3) Fully </a:t>
            </a:r>
            <a:r>
              <a:rPr lang="en-US" altLang="ko-KR" b="1" dirty="0"/>
              <a:t>Connected Layer</a:t>
            </a:r>
            <a:r>
              <a:rPr lang="en-US" altLang="ko-KR" dirty="0"/>
              <a:t>: </a:t>
            </a:r>
            <a:r>
              <a:rPr lang="ko-KR" altLang="en-US" dirty="0"/>
              <a:t>특징 결합 및 분류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180975" indent="-66675">
              <a:spcBef>
                <a:spcPts val="1200"/>
              </a:spcBef>
              <a:buNone/>
            </a:pPr>
            <a:r>
              <a:rPr lang="en-US" altLang="ko-KR" b="1" dirty="0" smtClean="0"/>
              <a:t>4) </a:t>
            </a:r>
            <a:r>
              <a:rPr lang="en-US" altLang="ko-KR" b="1" dirty="0" err="1" smtClean="0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최종 클래스 확률 계산</a:t>
            </a:r>
          </a:p>
          <a:p>
            <a:pPr marL="180975" lvl="0" indent="-66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37" y="2914571"/>
            <a:ext cx="3370226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726</Words>
  <Application>Microsoft Office PowerPoint</Application>
  <PresentationFormat>사용자 지정</PresentationFormat>
  <Paragraphs>95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Arial</vt:lpstr>
      <vt:lpstr>Calibri</vt:lpstr>
      <vt:lpstr>Georgia</vt:lpstr>
      <vt:lpstr>Corporate template-set Universiteit Leiden</vt:lpstr>
      <vt:lpstr>COGNITIVE ANALYSIS OF WORKING MEMORY LOAD FROM EEG, BY A DEEP RECURRENT NEURAL NETWORK</vt:lpstr>
      <vt:lpstr>1. Methods</vt:lpstr>
      <vt:lpstr>1. Methods</vt:lpstr>
      <vt:lpstr>1. Methods</vt:lpstr>
      <vt:lpstr>2. Neural Network Models</vt:lpstr>
      <vt:lpstr>2. Neural Network Models</vt:lpstr>
      <vt:lpstr>3. Network Trainig</vt:lpstr>
      <vt:lpstr>3. Network Trainig</vt:lpstr>
      <vt:lpstr>3. Network Trainig</vt:lpstr>
      <vt:lpstr>4.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ANALYSIS OF WORKING MEMORY LOAD FROM EEG, BY A DEEP RECURRENT NEURAL NETWORK</dc:title>
  <dc:creator>Lee Jiwoon</dc:creator>
  <cp:lastModifiedBy>USER</cp:lastModifiedBy>
  <cp:revision>17</cp:revision>
  <dcterms:created xsi:type="dcterms:W3CDTF">2023-10-01T09:16:16Z</dcterms:created>
  <dcterms:modified xsi:type="dcterms:W3CDTF">2024-07-10T10:45:55Z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0x010100798E77E9BB20574C88F1A51905EBD0AF</vt:lpwstr>
  </property>
</Properties>
</file>