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9" r:id="rId5"/>
    <p:sldId id="268" r:id="rId6"/>
    <p:sldId id="270" r:id="rId7"/>
    <p:sldId id="271" r:id="rId8"/>
    <p:sldId id="272" r:id="rId9"/>
    <p:sldId id="273" r:id="rId10"/>
    <p:sldId id="267" r:id="rId11"/>
  </p:sldIdLst>
  <p:sldSz cx="1219835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dJaHOAiMRoMpMekTGJtw/ere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02" autoAdjust="0"/>
  </p:normalViewPr>
  <p:slideViewPr>
    <p:cSldViewPr snapToGrid="0">
      <p:cViewPr varScale="1">
        <p:scale>
          <a:sx n="53" d="100"/>
          <a:sy n="53" d="100"/>
        </p:scale>
        <p:origin x="72" y="72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실험 전 데이터 셋에는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14~16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명의 자원봉사자들이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120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개의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분짜리 뮤직비디오를 추출하여 각 뮤직비디오를 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온라인 자체 평가를 </a:t>
            </a:r>
            <a:r>
              <a:rPr lang="ko-KR" alt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실시해 등급을 매긴 </a:t>
            </a:r>
            <a:r>
              <a:rPr lang="en-US" altLang="ko-KR" sz="1200" dirty="0" err="1" smtClean="0"/>
              <a:t>Online_ratings</a:t>
            </a:r>
            <a:r>
              <a:rPr lang="en-US" altLang="ko-KR" sz="1200" dirty="0" smtClean="0"/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데이터가 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그리고 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명의 자원봉사자가 위의 뮤직 비디오 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개를 </a:t>
            </a:r>
            <a:r>
              <a:rPr lang="ko-KR" alt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시청하기전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명에게 받은 설문</a:t>
            </a:r>
            <a:r>
              <a:rPr lang="ko-KR" alt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데이터가 있습니다</a:t>
            </a:r>
            <a:r>
              <a:rPr lang="en-US" altLang="ko-KR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실험 데이터엔 비디오 리스트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참가자 평가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실험시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녹화한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22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명의 페이스 비디오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, </a:t>
            </a:r>
            <a:r>
              <a:rPr lang="en-US" altLang="ko-K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eeg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데이터 원본이 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실험후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데이터셋엔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전처리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다운샘플링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EOG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제거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필터링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분할 등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가 된 </a:t>
            </a:r>
            <a:r>
              <a:rPr lang="en-US" altLang="ko-K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eeg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데이터가 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EEG,</a:t>
            </a:r>
            <a:r>
              <a:rPr lang="en-US" baseline="0" dirty="0" smtClean="0"/>
              <a:t> EOG,EMG, </a:t>
            </a:r>
            <a:r>
              <a:rPr lang="ko-KR" altLang="en-US" baseline="0" dirty="0" smtClean="0"/>
              <a:t>호흡 등 다양한 데이터 사용</a:t>
            </a: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30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22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상태 채널에는 자극 제시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에서 보낸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마커가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포함되어 있으며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이는 시행이 시작되고 끝나는 시점을 나타냅니다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다음 상태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마커가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사용되었습니다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88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data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: 40</a:t>
            </a:r>
            <a:r>
              <a:rPr lang="ko-KR" altLang="en-US" dirty="0" smtClean="0"/>
              <a:t>개의 비디오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실험</a:t>
            </a:r>
            <a:r>
              <a:rPr lang="en-US" altLang="ko-KR" dirty="0" smtClean="0"/>
              <a:t>(trial) </a:t>
            </a:r>
            <a:r>
              <a:rPr lang="ko-KR" altLang="en-US" dirty="0" smtClean="0"/>
              <a:t>데이터가 포함되어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채널</a:t>
            </a:r>
            <a:r>
              <a:rPr lang="en-US" altLang="ko-KR" dirty="0" smtClean="0"/>
              <a:t>(EEG </a:t>
            </a:r>
            <a:r>
              <a:rPr lang="ko-KR" altLang="en-US" dirty="0" smtClean="0"/>
              <a:t>및 주변 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8064</a:t>
            </a:r>
            <a:r>
              <a:rPr lang="ko-KR" altLang="en-US" dirty="0" smtClean="0"/>
              <a:t>개의 샘플 데이터가 기록되어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크기는 </a:t>
            </a:r>
            <a:r>
              <a:rPr lang="en-US" altLang="ko-KR" dirty="0" smtClean="0"/>
              <a:t>40 x 40 x 8064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40</a:t>
            </a:r>
            <a:r>
              <a:rPr lang="ko-KR" altLang="en-US" dirty="0" smtClean="0"/>
              <a:t>개의 비디오 실험에 대해 각 채널에서 </a:t>
            </a:r>
            <a:r>
              <a:rPr lang="en-US" altLang="ko-KR" dirty="0" smtClean="0"/>
              <a:t>8064</a:t>
            </a:r>
            <a:r>
              <a:rPr lang="ko-KR" altLang="en-US" dirty="0" smtClean="0"/>
              <a:t>개의 샘플이 있는 구조입니다</a:t>
            </a:r>
            <a:r>
              <a:rPr lang="en-US" altLang="ko-KR" dirty="0" smtClean="0"/>
              <a:t>.labels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: 40</a:t>
            </a:r>
            <a:r>
              <a:rPr lang="ko-KR" altLang="en-US" dirty="0" smtClean="0"/>
              <a:t>개의 비디오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실험에 대해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감정적 측정값이 포함되어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**기분</a:t>
            </a:r>
            <a:r>
              <a:rPr lang="en-US" altLang="ko-KR" dirty="0" smtClean="0"/>
              <a:t>(valence), </a:t>
            </a:r>
            <a:r>
              <a:rPr lang="ko-KR" altLang="en-US" dirty="0" smtClean="0"/>
              <a:t>각성</a:t>
            </a:r>
            <a:r>
              <a:rPr lang="en-US" altLang="ko-KR" dirty="0" smtClean="0"/>
              <a:t>(arousal), </a:t>
            </a:r>
            <a:r>
              <a:rPr lang="ko-KR" altLang="en-US" dirty="0" err="1" smtClean="0"/>
              <a:t>지배감</a:t>
            </a:r>
            <a:r>
              <a:rPr lang="en-US" altLang="ko-KR" dirty="0" smtClean="0"/>
              <a:t>(dominance), </a:t>
            </a:r>
            <a:r>
              <a:rPr lang="ko-KR" altLang="en-US" dirty="0" smtClean="0"/>
              <a:t>선호도</a:t>
            </a:r>
            <a:r>
              <a:rPr lang="en-US" altLang="ko-KR" dirty="0" smtClean="0"/>
              <a:t>(liking)**</a:t>
            </a:r>
            <a:r>
              <a:rPr lang="ko-KR" altLang="en-US" dirty="0" smtClean="0"/>
              <a:t>에 대한 평가입니다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사용하지 않은</a:t>
            </a:r>
            <a:r>
              <a:rPr lang="ko-KR" altLang="en-US" baseline="0" dirty="0" smtClean="0"/>
              <a:t> 채널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손 전기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상태 등이 포함된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개 채널 제외하고 </a:t>
            </a:r>
            <a:r>
              <a:rPr lang="en-US" altLang="ko-KR" baseline="0" dirty="0" smtClean="0"/>
              <a:t>40</a:t>
            </a:r>
            <a:r>
              <a:rPr lang="ko-KR" altLang="en-US" baseline="0" dirty="0" smtClean="0"/>
              <a:t>개 채널만 </a:t>
            </a:r>
            <a:r>
              <a:rPr lang="ko-KR" altLang="en-US" baseline="0" dirty="0" err="1" smtClean="0"/>
              <a:t>전처리함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99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128Hz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다운샘플링되었습니다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EOG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아티팩트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눈의 움직임에 의한 장애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제거되었습니다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4.0-45.0Hz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대역 통과 주파수 필터가 적용되었습니다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평균화되었습니다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제네바 순서를 따르도록 재정렬되었습니다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60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초 시행으로 분할되었고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초의 시행 전 기준선은 제거되었습니다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실험은 프레젠테이션 순서에서 비디오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실험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_id)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순서로 재정렬되었습니다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128Hz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다운샘플링되었습니다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60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초 시행으로 분할되었고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초의 시행 전 기준선은 제거되었습니다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실험은 프레젠테이션 순서에서 비디오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실험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_id)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순서로 재정렬되었습니다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27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rgbClr val="11111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rgbClr val="80040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100%">
  <p:cSld name="Text 100%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75%/25%">
  <p:cSld name="Text &amp; Image 75%/25%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7926761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>
            <a:spLocks noGrp="1"/>
          </p:cNvSpPr>
          <p:nvPr>
            <p:ph type="pic" idx="2"/>
          </p:nvPr>
        </p:nvSpPr>
        <p:spPr>
          <a:xfrm>
            <a:off x="8533755" y="1252538"/>
            <a:ext cx="3259784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00400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004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004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8004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404" y="6470862"/>
            <a:ext cx="3355975" cy="38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3" descr="텍스트, 폰트, 스크린샷, 그래픽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11676" y="6435937"/>
            <a:ext cx="1419270" cy="40466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 b="1"/>
          </a:p>
        </p:txBody>
      </p:sp>
      <p:sp>
        <p:nvSpPr>
          <p:cNvPr id="70" name="Google Shape;70;p1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nl-NL" b="0" dirty="0" smtClean="0">
                <a:latin typeface="Arial"/>
                <a:cs typeface="Arial"/>
                <a:sym typeface="Arial"/>
              </a:rPr>
              <a:t>DEAP dataset</a:t>
            </a:r>
            <a:endParaRPr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l-NL" dirty="0" smtClean="0">
                <a:latin typeface="Arial"/>
                <a:ea typeface="Arial"/>
                <a:cs typeface="Arial"/>
                <a:sym typeface="Arial"/>
              </a:rPr>
              <a:t>Song Hyunju </a:t>
            </a:r>
            <a:r>
              <a:rPr lang="nl-NL" dirty="0" smtClean="0">
                <a:latin typeface="Arial"/>
                <a:ea typeface="Arial"/>
                <a:cs typeface="Arial"/>
                <a:sym typeface="Arial"/>
              </a:rPr>
              <a:t>| 2024.09.07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rgbClr val="8A160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nl-NL" b="0">
                <a:latin typeface="Arial"/>
                <a:ea typeface="Arial"/>
                <a:cs typeface="Arial"/>
                <a:sym typeface="Arial"/>
              </a:rPr>
              <a:t>Title closure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04661" y="392632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dirty="0"/>
              <a:t>Dataset </a:t>
            </a:r>
            <a:r>
              <a:rPr lang="en-US" altLang="ko-KR" dirty="0" smtClean="0"/>
              <a:t>Summary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264"/>
              </p:ext>
            </p:extLst>
          </p:nvPr>
        </p:nvGraphicFramePr>
        <p:xfrm>
          <a:off x="1496954" y="1897349"/>
          <a:ext cx="9204438" cy="2891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146">
                  <a:extLst>
                    <a:ext uri="{9D8B030D-6E8A-4147-A177-3AD203B41FA5}">
                      <a16:colId xmlns:a16="http://schemas.microsoft.com/office/drawing/2014/main" val="1908370850"/>
                    </a:ext>
                  </a:extLst>
                </a:gridCol>
                <a:gridCol w="3068146">
                  <a:extLst>
                    <a:ext uri="{9D8B030D-6E8A-4147-A177-3AD203B41FA5}">
                      <a16:colId xmlns:a16="http://schemas.microsoft.com/office/drawing/2014/main" val="235547494"/>
                    </a:ext>
                  </a:extLst>
                </a:gridCol>
                <a:gridCol w="3068146">
                  <a:extLst>
                    <a:ext uri="{9D8B030D-6E8A-4147-A177-3AD203B41FA5}">
                      <a16:colId xmlns:a16="http://schemas.microsoft.com/office/drawing/2014/main" val="1809951288"/>
                    </a:ext>
                  </a:extLst>
                </a:gridCol>
              </a:tblGrid>
              <a:tr h="534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실험 전 </a:t>
                      </a:r>
                      <a:r>
                        <a:rPr lang="ko-KR" altLang="en-US" sz="2000" dirty="0" err="1" smtClean="0"/>
                        <a:t>데이터셋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실험 </a:t>
                      </a:r>
                      <a:r>
                        <a:rPr lang="ko-KR" altLang="en-US" sz="2000" dirty="0" err="1" smtClean="0"/>
                        <a:t>데이터셋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실험 후 </a:t>
                      </a:r>
                      <a:r>
                        <a:rPr lang="ko-KR" altLang="en-US" sz="2000" dirty="0" err="1" smtClean="0"/>
                        <a:t>데이터셋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23979"/>
                  </a:ext>
                </a:extLst>
              </a:tr>
              <a:tr h="720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Online_ratings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Video_list</a:t>
                      </a:r>
                      <a:endParaRPr lang="ko-KR" alt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Participant_ratings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37108"/>
                  </a:ext>
                </a:extLst>
              </a:tr>
              <a:tr h="4692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Participant_questionnaire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48742"/>
                  </a:ext>
                </a:extLst>
              </a:tr>
              <a:tr h="6066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Participant_ratings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Face_video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24459"/>
                  </a:ext>
                </a:extLst>
              </a:tr>
              <a:tr h="5603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Data_original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84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dirty="0" err="1"/>
              <a:t>Data_original</a:t>
            </a:r>
            <a:endParaRPr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0556106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14300" indent="0">
              <a:spcBef>
                <a:spcPts val="1200"/>
              </a:spcBef>
              <a:buNone/>
            </a:pP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개의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bdf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파일로 구성된 데이터로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각각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48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개의 채널이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512Hz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로 기록됨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EEG </a:t>
            </a:r>
            <a:r>
              <a:rPr lang="ko-KR" altLang="en-US" dirty="0"/>
              <a:t>채널</a:t>
            </a:r>
            <a:r>
              <a:rPr lang="en-US" altLang="ko-KR" dirty="0"/>
              <a:t>, 12</a:t>
            </a:r>
            <a:r>
              <a:rPr lang="ko-KR" altLang="en-US" dirty="0"/>
              <a:t>개의 주변 채널</a:t>
            </a:r>
            <a:r>
              <a:rPr lang="en-US" altLang="ko-KR" dirty="0"/>
              <a:t>, 3</a:t>
            </a:r>
            <a:r>
              <a:rPr lang="ko-KR" altLang="en-US" dirty="0"/>
              <a:t>개의 사용되지 않은 채널 및 </a:t>
            </a:r>
            <a:r>
              <a:rPr lang="en-US" altLang="ko-KR" dirty="0"/>
              <a:t>1</a:t>
            </a:r>
            <a:r>
              <a:rPr lang="ko-KR" altLang="en-US" dirty="0"/>
              <a:t>개의 상태 </a:t>
            </a:r>
            <a:r>
              <a:rPr lang="ko-KR" altLang="en-US" dirty="0" smtClean="0"/>
              <a:t>채널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ko-KR" altLang="en-US" dirty="0"/>
              <a:t>참가자 </a:t>
            </a:r>
            <a:r>
              <a:rPr lang="en-US" altLang="ko-KR" dirty="0"/>
              <a:t>1-22</a:t>
            </a:r>
            <a:r>
              <a:rPr lang="ko-KR" altLang="en-US" dirty="0"/>
              <a:t>는 </a:t>
            </a:r>
            <a:r>
              <a:rPr lang="ko-KR" altLang="en-US" dirty="0" err="1" smtClean="0"/>
              <a:t>트벤테에서</a:t>
            </a:r>
            <a:r>
              <a:rPr lang="ko-KR" altLang="en-US" dirty="0" smtClean="0"/>
              <a:t> </a:t>
            </a:r>
            <a:r>
              <a:rPr lang="ko-KR" altLang="en-US" dirty="0"/>
              <a:t>기록되었고 참가자 </a:t>
            </a:r>
            <a:r>
              <a:rPr lang="en-US" altLang="ko-KR" dirty="0"/>
              <a:t>23-32</a:t>
            </a:r>
            <a:r>
              <a:rPr lang="ko-KR" altLang="en-US" dirty="0"/>
              <a:t>는 제네바에서 </a:t>
            </a:r>
            <a:r>
              <a:rPr lang="ko-KR" altLang="en-US" dirty="0" smtClean="0"/>
              <a:t>기록됨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두 위치의 </a:t>
            </a:r>
            <a:r>
              <a:rPr lang="en-US" altLang="ko-KR" dirty="0"/>
              <a:t>EEG </a:t>
            </a:r>
            <a:r>
              <a:rPr lang="ko-KR" altLang="en-US" dirty="0"/>
              <a:t>채널 순서가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ko-KR" dirty="0" smtClean="0"/>
              <a:t>GSR </a:t>
            </a:r>
            <a:r>
              <a:rPr lang="ko-KR" altLang="en-US" dirty="0"/>
              <a:t>측정은 각 위치의 형식이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제네바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전도도</a:t>
            </a:r>
            <a:r>
              <a:rPr lang="en-US" altLang="ko-KR" dirty="0"/>
              <a:t>(Ohm), </a:t>
            </a:r>
            <a:r>
              <a:rPr lang="ko-KR" altLang="en-US" dirty="0" err="1" smtClean="0"/>
              <a:t>트벤테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저항</a:t>
            </a:r>
            <a:r>
              <a:rPr lang="en-US" altLang="ko-KR" dirty="0"/>
              <a:t>(</a:t>
            </a:r>
            <a:r>
              <a:rPr lang="en-US" altLang="ko-KR" dirty="0" err="1"/>
              <a:t>nano</a:t>
            </a:r>
            <a:r>
              <a:rPr lang="en-US" altLang="ko-KR" dirty="0"/>
              <a:t>-Siemens)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marL="571500" lvl="1" indent="0">
              <a:spcBef>
                <a:spcPts val="1200"/>
              </a:spcBef>
              <a:buNone/>
            </a:pPr>
            <a:endParaRPr lang="en-US" altLang="ko-KR" dirty="0" smtClean="0"/>
          </a:p>
          <a:p>
            <a:pPr marL="114300" indent="0">
              <a:spcBef>
                <a:spcPts val="1200"/>
              </a:spcBef>
              <a:buNone/>
            </a:pP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12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27" y="3870980"/>
            <a:ext cx="4679657" cy="1025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dirty="0" err="1"/>
              <a:t>Data_original</a:t>
            </a:r>
            <a:endParaRPr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04662" y="1029395"/>
            <a:ext cx="10556106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EEG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채널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54" y="1476276"/>
            <a:ext cx="4355677" cy="43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dirty="0" err="1"/>
              <a:t>Data_original</a:t>
            </a:r>
            <a:endParaRPr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04662" y="995886"/>
            <a:ext cx="10556106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나머지 채널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41" y="995886"/>
            <a:ext cx="6102664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ko-KR" dirty="0" err="1"/>
              <a:t>Data_original</a:t>
            </a:r>
            <a:endParaRPr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04662" y="836712"/>
            <a:ext cx="10556106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상태 채널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39" y="1905576"/>
            <a:ext cx="9302913" cy="25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dirty="0" err="1"/>
              <a:t>Data_preprocessed</a:t>
            </a:r>
            <a:endParaRPr lang="en-US" altLang="ko-KR" dirty="0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04662" y="1269848"/>
            <a:ext cx="10556106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배열 구성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3" y="2583773"/>
            <a:ext cx="11759539" cy="13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dirty="0" err="1" smtClean="0"/>
              <a:t>Data_preprocessed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(EEG)</a:t>
            </a:r>
            <a:endParaRPr lang="en-US" altLang="ko-KR"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47" y="1615482"/>
            <a:ext cx="3296063" cy="3841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25" y="1952050"/>
            <a:ext cx="3325137" cy="35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dirty="0" err="1" smtClean="0"/>
              <a:t>Data_preprocessed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dirty="0"/>
              <a:t>other data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sldNum" idx="4294967295"/>
          </p:nvPr>
        </p:nvSpPr>
        <p:spPr>
          <a:xfrm>
            <a:off x="4726780" y="6470862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46" y="1921831"/>
            <a:ext cx="5035712" cy="3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035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445</Words>
  <Application>Microsoft Office PowerPoint</Application>
  <PresentationFormat>사용자 지정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Arial</vt:lpstr>
      <vt:lpstr>Calibri</vt:lpstr>
      <vt:lpstr>Georgia</vt:lpstr>
      <vt:lpstr>Corporate template-set Universiteit Leiden</vt:lpstr>
      <vt:lpstr>DEAP dataset</vt:lpstr>
      <vt:lpstr>Dataset Summary</vt:lpstr>
      <vt:lpstr>Data_original</vt:lpstr>
      <vt:lpstr>Data_original</vt:lpstr>
      <vt:lpstr>Data_original</vt:lpstr>
      <vt:lpstr>Data_original</vt:lpstr>
      <vt:lpstr>Data_preprocessed</vt:lpstr>
      <vt:lpstr>Data_preprocessed (EEG)</vt:lpstr>
      <vt:lpstr>Data_preprocessed (other data)</vt:lpstr>
      <vt:lpstr>Title 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DEAP dataset</dc:title>
  <dc:creator>Lee Jiwoon</dc:creator>
  <cp:lastModifiedBy>USER</cp:lastModifiedBy>
  <cp:revision>10</cp:revision>
  <dcterms:created xsi:type="dcterms:W3CDTF">2023-10-01T09:16:16Z</dcterms:created>
  <dcterms:modified xsi:type="dcterms:W3CDTF">2024-09-06T11:13:03Z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0x010100798E77E9BB20574C88F1A51905EBD0AF</vt:lpwstr>
  </property>
</Properties>
</file>