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sw" initials="s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66705" autoAdjust="0"/>
  </p:normalViewPr>
  <p:slideViewPr>
    <p:cSldViewPr>
      <p:cViewPr varScale="1">
        <p:scale>
          <a:sx n="100" d="100"/>
          <a:sy n="100" d="100"/>
        </p:scale>
        <p:origin x="-1674" y="-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commentAuthors" Target="commentAuthors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FCA26DE-71CE-43F8-BDA9-7F90AC3F57B1}" type="datetime1">
              <a:rPr lang="ko-KR" altLang="en-US"/>
              <a:pPr lvl="0">
                <a:defRPr/>
              </a:pPr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A70460C-ADBB-4614-90A6-15C72960883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server</a:t>
            </a:r>
            <a:r>
              <a:rPr lang="ko-KR" altLang="en-US"/>
              <a:t>는 노란 </a:t>
            </a:r>
            <a:r>
              <a:rPr lang="en-US" altLang="ko-KR"/>
              <a:t>socket</a:t>
            </a:r>
            <a:r>
              <a:rPr lang="ko-KR" altLang="en-US"/>
              <a:t>이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첫번째 클라이언트 생성되자마자 빨간 </a:t>
            </a:r>
            <a:r>
              <a:rPr lang="en-US" altLang="ko-KR"/>
              <a:t>socket</a:t>
            </a:r>
            <a:r>
              <a:rPr lang="ko-KR" altLang="en-US"/>
              <a:t>을 만든다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tcp </a:t>
            </a:r>
            <a:r>
              <a:rPr lang="ko-KR" altLang="en-US"/>
              <a:t>클라이언트는 광고로 알게된 노란색 </a:t>
            </a:r>
            <a:r>
              <a:rPr lang="en-US" altLang="ko-KR"/>
              <a:t>socket</a:t>
            </a:r>
            <a:r>
              <a:rPr lang="ko-KR" altLang="en-US"/>
              <a:t>에 연결을 하기위해 연결을 요청한다</a:t>
            </a:r>
            <a:endParaRPr lang="ko-KR" altLang="en-US"/>
          </a:p>
          <a:p>
            <a:pPr>
              <a:defRPr/>
            </a:pPr>
            <a:r>
              <a:rPr lang="ko-KR" altLang="en-US"/>
              <a:t>그럼 </a:t>
            </a:r>
            <a:r>
              <a:rPr lang="en-US" altLang="ko-KR"/>
              <a:t>sever</a:t>
            </a:r>
            <a:r>
              <a:rPr lang="ko-KR" altLang="en-US"/>
              <a:t> 소켓은 클라이언트를 처리할 소켓을 만들어 짝을 지어준다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시간이 흘러 </a:t>
            </a:r>
            <a:r>
              <a:rPr lang="en-US" altLang="ko-KR"/>
              <a:t>2</a:t>
            </a:r>
            <a:r>
              <a:rPr lang="ko-KR" altLang="en-US"/>
              <a:t>번 클라이언트가 실행됐다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번 클라이언트도 소켓을 만들고 노란색 소켓을 보면서 연결을 요청을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서버는 </a:t>
            </a:r>
            <a:r>
              <a:rPr lang="en-US" altLang="ko-KR"/>
              <a:t>2</a:t>
            </a:r>
            <a:r>
              <a:rPr lang="ko-KR" altLang="en-US"/>
              <a:t>번 클라이언트와 대화를 전담할 소켓을 만들어 짝을 지어준다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노란색 소켓은 손님 맞이용</a:t>
            </a:r>
            <a:r>
              <a:rPr lang="en-US" altLang="ko-KR"/>
              <a:t>,</a:t>
            </a:r>
            <a:r>
              <a:rPr lang="ko-KR" altLang="en-US"/>
              <a:t> 클라이언트 연결 요청을 받아 짝을 지을 빨간 소켓을 만들어준다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=&gt;</a:t>
            </a:r>
            <a:r>
              <a:rPr lang="ko-KR" altLang="en-US"/>
              <a:t> 자기가 직접 패킷을 주고 받지는 않는다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클라이언트들은 노란 소켓과 대화를 하고 있다고 생각한다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노란색 소켓을 흘러 빨간 소켓 </a:t>
            </a:r>
            <a:r>
              <a:rPr lang="en-US" altLang="ko-KR"/>
              <a:t>(</a:t>
            </a:r>
            <a:r>
              <a:rPr lang="ko-KR" altLang="en-US"/>
              <a:t>자기 짝인 소켓</a:t>
            </a:r>
            <a:r>
              <a:rPr lang="en-US" altLang="ko-KR"/>
              <a:t>)</a:t>
            </a:r>
            <a:r>
              <a:rPr lang="ko-KR" altLang="en-US"/>
              <a:t> 으로 넘어간다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처음 시작하면 소켓 생성</a:t>
            </a:r>
            <a:endParaRPr lang="ko-KR" altLang="en-US"/>
          </a:p>
          <a:p>
            <a:pPr>
              <a:defRPr/>
            </a:pPr>
            <a:r>
              <a:rPr lang="en-US" altLang="ko-KR"/>
              <a:t>bind </a:t>
            </a:r>
            <a:r>
              <a:rPr lang="ko-KR" altLang="en-US"/>
              <a:t>함수 필요 없다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그다음에 서버의 노란 소켓에 연결 요청을 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서버</a:t>
            </a:r>
            <a:endParaRPr lang="ko-KR" altLang="en-US"/>
          </a:p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socket </a:t>
            </a:r>
            <a:r>
              <a:rPr lang="ko-KR" altLang="en-US"/>
              <a:t>함수를 불러 통신을 위한 노란색 </a:t>
            </a:r>
            <a:r>
              <a:rPr lang="en-US" altLang="ko-KR"/>
              <a:t>socket</a:t>
            </a:r>
            <a:r>
              <a:rPr lang="ko-KR" altLang="en-US"/>
              <a:t>을 만든다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그 후 </a:t>
            </a:r>
            <a:r>
              <a:rPr lang="en-US" altLang="ko-KR"/>
              <a:t>bind() </a:t>
            </a:r>
            <a:r>
              <a:rPr lang="ko-KR" altLang="en-US"/>
              <a:t>함수를 통해 노란색 </a:t>
            </a:r>
            <a:r>
              <a:rPr lang="en-US" altLang="ko-KR"/>
              <a:t>socket</a:t>
            </a:r>
            <a:r>
              <a:rPr lang="ko-KR" altLang="en-US"/>
              <a:t>의 이름을 만들어준다 </a:t>
            </a:r>
            <a:r>
              <a:rPr lang="en-US" altLang="ko-KR"/>
              <a:t>=&gt;</a:t>
            </a:r>
            <a:r>
              <a:rPr lang="ko-KR" altLang="en-US"/>
              <a:t> 클라이언트들에게 광고를 해야하기 때문에 </a:t>
            </a:r>
            <a:r>
              <a:rPr lang="en-US" altLang="ko-KR"/>
              <a:t>,</a:t>
            </a:r>
            <a:r>
              <a:rPr lang="ko-KR" altLang="en-US"/>
              <a:t> 클라이언트는 광고할 필요가 없기 때문에 이름을 지어줄 필요가 없다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listen() =&gt;</a:t>
            </a:r>
            <a:r>
              <a:rPr lang="ko-KR" altLang="en-US"/>
              <a:t> </a:t>
            </a:r>
            <a:r>
              <a:rPr lang="en-US" altLang="ko-KR"/>
              <a:t>client</a:t>
            </a:r>
            <a:r>
              <a:rPr lang="ko-KR" altLang="en-US"/>
              <a:t> 님들이 너무나 많이 동시에 발생했을 때 </a:t>
            </a:r>
            <a:r>
              <a:rPr lang="en-US" altLang="ko-KR"/>
              <a:t>client</a:t>
            </a:r>
            <a:r>
              <a:rPr lang="ko-KR" altLang="en-US"/>
              <a:t>가 인터넷 여기저기에서 띄엄띄엄 연결요청이 들어오면 충분히 감당 가능하다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   감당하지 못할 패킷이 왕창 쏟아져 들어오는 일이 있을 수 있다</a:t>
            </a:r>
            <a:r>
              <a:rPr lang="en-US" altLang="ko-KR"/>
              <a:t>.</a:t>
            </a:r>
            <a:r>
              <a:rPr lang="ko-KR" altLang="en-US"/>
              <a:t> 순각적으로 들어오는 패킷들을 감당하기 위해 버퍼와 같은 역할</a:t>
            </a:r>
            <a:endParaRPr lang="ko-KR" altLang="en-US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client</a:t>
            </a:r>
            <a:r>
              <a:rPr lang="ko-KR" altLang="en-US"/>
              <a:t>의 연결 요청이 너무 많이 들어올 경우를 대비해서 연결 요청 </a:t>
            </a:r>
            <a:r>
              <a:rPr lang="en-US" altLang="ko-KR"/>
              <a:t>pakcet</a:t>
            </a:r>
            <a:r>
              <a:rPr lang="ko-KR" altLang="en-US"/>
              <a:t>이 잠깐 대기할 수 있는 버퍼를 만들어둔다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=&gt;</a:t>
            </a:r>
            <a:r>
              <a:rPr lang="ko-KR" altLang="en-US"/>
              <a:t> 버퍼의 크기를 정하고 </a:t>
            </a:r>
            <a:r>
              <a:rPr lang="en-US" altLang="ko-KR"/>
              <a:t>setting </a:t>
            </a:r>
            <a:r>
              <a:rPr lang="ko-KR" altLang="en-US"/>
              <a:t>하는 함수 </a:t>
            </a:r>
            <a:r>
              <a:rPr lang="en-US" altLang="ko-KR"/>
              <a:t>(</a:t>
            </a:r>
            <a:r>
              <a:rPr lang="ko-KR" altLang="en-US"/>
              <a:t>실습할 때는 약 </a:t>
            </a:r>
            <a:r>
              <a:rPr lang="en-US" altLang="ko-KR"/>
              <a:t>5</a:t>
            </a:r>
            <a:r>
              <a:rPr lang="ko-KR" altLang="en-US"/>
              <a:t> 정도 사용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accept() :</a:t>
            </a:r>
            <a:r>
              <a:rPr lang="ko-KR" altLang="en-US"/>
              <a:t> </a:t>
            </a:r>
            <a:r>
              <a:rPr lang="en-US" altLang="ko-KR"/>
              <a:t>client</a:t>
            </a:r>
            <a:r>
              <a:rPr lang="ko-KR" altLang="en-US"/>
              <a:t>로부터의 연결 요청을 받아들이는 녀석</a:t>
            </a:r>
            <a:r>
              <a:rPr lang="en-US" altLang="ko-KR"/>
              <a:t>, accept()</a:t>
            </a:r>
            <a:r>
              <a:rPr lang="ko-KR" altLang="en-US"/>
              <a:t>에서 </a:t>
            </a:r>
            <a:r>
              <a:rPr lang="en-US" altLang="ko-KR"/>
              <a:t>client</a:t>
            </a:r>
            <a:r>
              <a:rPr lang="ko-KR" altLang="en-US"/>
              <a:t>가 연결 요청이 올 때까지 멈춰서 대기한다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accept </a:t>
            </a:r>
            <a:r>
              <a:rPr lang="ko-KR" altLang="en-US"/>
              <a:t>에서 풀려나온 순간 전담할 빨간 소켓은 만들어 진 것이다</a:t>
            </a:r>
            <a:r>
              <a:rPr lang="en-US" altLang="ko-KR"/>
              <a:t>.</a:t>
            </a:r>
            <a:r>
              <a:rPr lang="ko-KR" altLang="en-US"/>
              <a:t>  빨간 소켓의 이름을 잘 기억해둬야한다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=&gt;</a:t>
            </a:r>
            <a:r>
              <a:rPr lang="ko-KR" altLang="en-US"/>
              <a:t> 실질적으로 통신하는 소켓</a:t>
            </a:r>
            <a:r>
              <a:rPr lang="en-US" altLang="ko-KR"/>
              <a:t> ,</a:t>
            </a:r>
            <a:r>
              <a:rPr lang="ko-KR" altLang="en-US"/>
              <a:t> </a:t>
            </a:r>
            <a:r>
              <a:rPr lang="en-US" altLang="ko-KR"/>
              <a:t>accept </a:t>
            </a:r>
            <a:r>
              <a:rPr lang="ko-KR" altLang="en-US"/>
              <a:t>도 소켓을 만들어내는 함수</a:t>
            </a:r>
            <a:endParaRPr lang="ko-KR" altLang="en-US"/>
          </a:p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그 후 응용프로그램의 프로토콜을 사용자가 만든다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udp </a:t>
            </a:r>
            <a:r>
              <a:rPr lang="ko-KR" altLang="en-US"/>
              <a:t>는 </a:t>
            </a:r>
            <a:r>
              <a:rPr lang="en-US" altLang="ko-KR"/>
              <a:t>sendto , recvfrom </a:t>
            </a:r>
            <a:r>
              <a:rPr lang="ko-KR" altLang="en-US"/>
              <a:t>였는데 살짝 다르다</a:t>
            </a:r>
            <a:r>
              <a:rPr lang="en-US" altLang="ko-KR"/>
              <a:t>.</a:t>
            </a:r>
            <a:r>
              <a:rPr lang="ko-KR" altLang="en-US"/>
              <a:t> 사용하는 파라메터도 다르다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클라이언트</a:t>
            </a:r>
            <a:endParaRPr lang="ko-KR" altLang="en-US"/>
          </a:p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통신해야하니깐 소켓부터 만든다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이름을 붙일 필요없으니 생략한다</a:t>
            </a:r>
            <a:r>
              <a:rPr lang="en-US" altLang="ko-KR"/>
              <a:t>.</a:t>
            </a:r>
            <a:r>
              <a:rPr lang="ko-KR" altLang="en-US"/>
              <a:t> 윈도우가 알아서 해준다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connect </a:t>
            </a:r>
            <a:r>
              <a:rPr lang="ko-KR" altLang="en-US"/>
              <a:t>서버에게 연결을 만들어서 대화를 하고 싶다는 내용을 담은 연결 요청 </a:t>
            </a:r>
            <a:r>
              <a:rPr lang="en-US" altLang="ko-KR"/>
              <a:t>packet</a:t>
            </a:r>
            <a:r>
              <a:rPr lang="ko-KR" altLang="en-US"/>
              <a:t>을 만들어 서버에 보낸다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listen </a:t>
            </a:r>
            <a:r>
              <a:rPr lang="ko-KR" altLang="en-US"/>
              <a:t>대기실</a:t>
            </a:r>
            <a:r>
              <a:rPr lang="en-US" altLang="ko-KR"/>
              <a:t>(</a:t>
            </a:r>
            <a:r>
              <a:rPr lang="ko-KR" altLang="en-US"/>
              <a:t>버퍼</a:t>
            </a:r>
            <a:r>
              <a:rPr lang="en-US" altLang="ko-KR"/>
              <a:t>)</a:t>
            </a:r>
            <a:r>
              <a:rPr lang="ko-KR" altLang="en-US"/>
              <a:t>의 사이즈 정하는 함수</a:t>
            </a:r>
            <a:endParaRPr lang="ko-KR" altLang="en-US"/>
          </a:p>
          <a:p>
            <a:pPr>
              <a:defRPr/>
            </a:pPr>
            <a:r>
              <a:rPr lang="en-US" altLang="ko-KR"/>
              <a:t>return </a:t>
            </a:r>
            <a:r>
              <a:rPr lang="ko-KR" altLang="en-US"/>
              <a:t>값은 </a:t>
            </a:r>
            <a:r>
              <a:rPr lang="en-US" altLang="ko-KR"/>
              <a:t>error code</a:t>
            </a:r>
            <a:r>
              <a:rPr lang="ko-KR" altLang="en-US"/>
              <a:t> 이다</a:t>
            </a:r>
            <a:r>
              <a:rPr lang="en-US" altLang="ko-KR"/>
              <a:t>.</a:t>
            </a:r>
            <a:r>
              <a:rPr lang="ko-KR" altLang="en-US"/>
              <a:t> 평소에는 </a:t>
            </a:r>
            <a:r>
              <a:rPr lang="en-US" altLang="ko-KR"/>
              <a:t>return </a:t>
            </a:r>
            <a:r>
              <a:rPr lang="ko-KR" altLang="en-US"/>
              <a:t>값 없다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주차에 배운 </a:t>
            </a:r>
            <a:r>
              <a:rPr lang="en-US" altLang="ko-KR"/>
              <a:t>error </a:t>
            </a:r>
            <a:r>
              <a:rPr lang="ko-KR" altLang="en-US"/>
              <a:t>처리를 해야한다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SOCKET s =&gt; </a:t>
            </a:r>
            <a:r>
              <a:rPr lang="ko-KR" altLang="en-US"/>
              <a:t>처음 만든 노란 소켓</a:t>
            </a:r>
            <a:endParaRPr lang="ko-KR" altLang="en-US"/>
          </a:p>
          <a:p>
            <a:pPr>
              <a:defRPr/>
            </a:pPr>
            <a:r>
              <a:rPr lang="en-US" altLang="ko-KR"/>
              <a:t>int backlog =&gt; </a:t>
            </a:r>
            <a:r>
              <a:rPr lang="ko-KR" altLang="en-US"/>
              <a:t>최대</a:t>
            </a:r>
            <a:r>
              <a:rPr lang="en-US" altLang="ko-KR"/>
              <a:t> </a:t>
            </a:r>
            <a:r>
              <a:rPr lang="ko-KR" altLang="en-US"/>
              <a:t>대기실 크기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accept </a:t>
            </a:r>
            <a:r>
              <a:rPr lang="ko-KR" altLang="en-US"/>
              <a:t>부르는 순간 서버는 클라이언트가 접속을 요청해 올 때까지 대기한다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요청이오면 짝을 지어주면서  풀려난다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=&gt;</a:t>
            </a:r>
            <a:r>
              <a:rPr lang="ko-KR" altLang="en-US"/>
              <a:t> 내부적으로 만든 빨간 소켓의 이름을 리턴해줘야한다</a:t>
            </a:r>
            <a:r>
              <a:rPr lang="en-US" altLang="ko-KR"/>
              <a:t>.</a:t>
            </a:r>
            <a:r>
              <a:rPr lang="ko-KR" altLang="en-US"/>
              <a:t> 반드시 기억해야한다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SOCKET s =&gt; </a:t>
            </a:r>
            <a:r>
              <a:rPr lang="ko-KR" altLang="en-US"/>
              <a:t>어떤 </a:t>
            </a:r>
            <a:r>
              <a:rPr lang="en-US" altLang="ko-KR"/>
              <a:t>socket</a:t>
            </a:r>
            <a:r>
              <a:rPr lang="ko-KR" altLang="en-US"/>
              <a:t>에 대해 </a:t>
            </a:r>
            <a:r>
              <a:rPr lang="en-US" altLang="ko-KR"/>
              <a:t>accept</a:t>
            </a:r>
            <a:r>
              <a:rPr lang="ko-KR" altLang="en-US"/>
              <a:t> 함수를 부를 건가 </a:t>
            </a:r>
            <a:r>
              <a:rPr lang="en-US" altLang="ko-KR"/>
              <a:t>?</a:t>
            </a:r>
            <a:r>
              <a:rPr lang="ko-KR" altLang="en-US"/>
              <a:t> </a:t>
            </a:r>
            <a:r>
              <a:rPr lang="en-US" altLang="ko-KR"/>
              <a:t>,</a:t>
            </a:r>
            <a:r>
              <a:rPr lang="ko-KR" altLang="en-US"/>
              <a:t> 노란색 소켓의 이름을 대면서 소켓을 만들 것이다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SOCKADDR *addr =&gt; </a:t>
            </a:r>
            <a:r>
              <a:rPr lang="ko-KR" altLang="en-US"/>
              <a:t>연결 요청을 해온 클라이언트의 이름 </a:t>
            </a:r>
            <a:r>
              <a:rPr lang="en-US" altLang="ko-KR"/>
              <a:t>(</a:t>
            </a:r>
            <a:r>
              <a:rPr lang="ko-KR" altLang="en-US"/>
              <a:t>안궁금하면 </a:t>
            </a:r>
            <a:r>
              <a:rPr lang="en-US" altLang="ko-KR"/>
              <a:t>null</a:t>
            </a:r>
            <a:r>
              <a:rPr lang="ko-KR" altLang="en-US"/>
              <a:t>로 </a:t>
            </a:r>
            <a:r>
              <a:rPr lang="en-US" altLang="ko-KR"/>
              <a:t>setting </a:t>
            </a:r>
            <a:r>
              <a:rPr lang="ko-KR" altLang="en-US"/>
              <a:t>가능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int *addrlen</a:t>
            </a:r>
            <a:r>
              <a:rPr lang="ko-KR" altLang="en-US"/>
              <a:t> </a:t>
            </a:r>
            <a:r>
              <a:rPr lang="en-US" altLang="ko-KR"/>
              <a:t>=&gt;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connect </a:t>
            </a:r>
            <a:r>
              <a:rPr lang="ko-KR" altLang="en-US"/>
              <a:t>연결 요청할 때 쓰는 함수</a:t>
            </a:r>
            <a:endParaRPr lang="ko-KR" altLang="en-US"/>
          </a:p>
          <a:p>
            <a:pPr>
              <a:defRPr/>
            </a:pPr>
            <a:r>
              <a:rPr lang="en-US" altLang="ko-KR"/>
              <a:t>SOCKET s =&gt; connect </a:t>
            </a:r>
            <a:r>
              <a:rPr lang="ko-KR" altLang="en-US"/>
              <a:t>함수는 내가 만든 </a:t>
            </a:r>
            <a:r>
              <a:rPr lang="en-US" altLang="ko-KR"/>
              <a:t>socket </a:t>
            </a:r>
            <a:r>
              <a:rPr lang="ko-KR" altLang="en-US"/>
              <a:t>중 해당 </a:t>
            </a:r>
            <a:r>
              <a:rPr lang="en-US" altLang="ko-KR"/>
              <a:t>socket</a:t>
            </a:r>
            <a:r>
              <a:rPr lang="ko-KR" altLang="en-US"/>
              <a:t>을 통해 연결할 것이다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SOCKADDR *name =&gt; </a:t>
            </a:r>
            <a:r>
              <a:rPr lang="ko-KR" altLang="en-US"/>
              <a:t>노란 소켓의 이름을 담고 있는 구조체 변수를 윈도우한테 알려준다</a:t>
            </a:r>
            <a:r>
              <a:rPr lang="en-US" altLang="ko-KR"/>
              <a:t>.</a:t>
            </a:r>
            <a:r>
              <a:rPr lang="ko-KR" altLang="en-US"/>
              <a:t> 그래야 연결요청을 패킷을 보낼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&lt;udp sendto </a:t>
            </a:r>
            <a:r>
              <a:rPr lang="ko-KR" altLang="en-US"/>
              <a:t>함수랑 비교하면서 보자</a:t>
            </a:r>
            <a:r>
              <a:rPr lang="en-US" altLang="ko-KR"/>
              <a:t>&gt;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send to </a:t>
            </a:r>
            <a:r>
              <a:rPr lang="ko-KR" altLang="en-US"/>
              <a:t>와 누구에 보내는지 명시되지 않는다 </a:t>
            </a:r>
            <a:r>
              <a:rPr lang="en-US" altLang="ko-KR"/>
              <a:t>..?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나의 대화 상대방이 누구인지 연결이 맺어졌으니 명시할 필요가 없다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tcp</a:t>
            </a:r>
            <a:r>
              <a:rPr lang="ko-KR" altLang="en-US"/>
              <a:t>는 연결 지향적인 방법 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udp </a:t>
            </a:r>
            <a:r>
              <a:rPr lang="ko-KR" altLang="en-US"/>
              <a:t>는 상대방에 대해 기억하는게 하나도 없다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왜 </a:t>
            </a:r>
            <a:r>
              <a:rPr lang="en-US" altLang="ko-KR"/>
              <a:t>udp</a:t>
            </a:r>
            <a:r>
              <a:rPr lang="ko-KR" altLang="en-US"/>
              <a:t>는 연결 지향적인 방법을 사용하지 않을까 </a:t>
            </a:r>
            <a:r>
              <a:rPr lang="en-US" altLang="ko-KR"/>
              <a:t>?</a:t>
            </a:r>
            <a:r>
              <a:rPr lang="ko-KR" altLang="en-US"/>
              <a:t> </a:t>
            </a:r>
            <a:r>
              <a:rPr lang="en-US" altLang="ko-KR"/>
              <a:t>udp</a:t>
            </a:r>
            <a:r>
              <a:rPr lang="ko-KR" altLang="en-US"/>
              <a:t>는 하는 일이 없다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tcp</a:t>
            </a:r>
            <a:r>
              <a:rPr lang="ko-KR" altLang="en-US"/>
              <a:t>는 하는 일이 많다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해당 </a:t>
            </a:r>
            <a:r>
              <a:rPr lang="en-US" altLang="ko-KR"/>
              <a:t>socket</a:t>
            </a:r>
            <a:r>
              <a:rPr lang="ko-KR" altLang="en-US"/>
              <a:t>에만 </a:t>
            </a:r>
            <a:r>
              <a:rPr lang="en-US" altLang="ko-KR"/>
              <a:t>flow control</a:t>
            </a:r>
            <a:r>
              <a:rPr lang="ko-KR" altLang="en-US"/>
              <a:t>을 해야한다</a:t>
            </a:r>
            <a:r>
              <a:rPr lang="en-US" altLang="ko-KR"/>
              <a:t>,</a:t>
            </a:r>
            <a:r>
              <a:rPr lang="ko-KR" altLang="en-US"/>
              <a:t> 어떤 </a:t>
            </a:r>
            <a:r>
              <a:rPr lang="en-US" altLang="ko-KR"/>
              <a:t>client</a:t>
            </a:r>
            <a:r>
              <a:rPr lang="ko-KR" altLang="en-US"/>
              <a:t>에게 몇번 </a:t>
            </a:r>
            <a:r>
              <a:rPr lang="en-US" altLang="ko-KR"/>
              <a:t>packet </a:t>
            </a:r>
            <a:r>
              <a:rPr lang="ko-KR" altLang="en-US"/>
              <a:t>다시 보내줘 </a:t>
            </a:r>
            <a:r>
              <a:rPr lang="en-US" altLang="ko-KR"/>
              <a:t>!</a:t>
            </a:r>
            <a:r>
              <a:rPr lang="ko-KR" altLang="en-US"/>
              <a:t> 할 수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만약 연결 지향적이 아니면 한 클라이언트에 해야할 말을 다른 클라이언트에게 불필요하게 할 수 있다</a:t>
            </a:r>
            <a:r>
              <a:rPr lang="en-US" altLang="ko-KR"/>
              <a:t>. </a:t>
            </a:r>
            <a:r>
              <a:rPr lang="ko-KR" altLang="en-US"/>
              <a:t>그래서 상대방의 정보를 기억하는 연결 지향적인 멀티 플렉싱을 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SOCKET s,</a:t>
            </a:r>
            <a:r>
              <a:rPr lang="ko-KR" altLang="en-US"/>
              <a:t> </a:t>
            </a:r>
            <a:r>
              <a:rPr lang="en-US" altLang="ko-KR"/>
              <a:t>=&gt; </a:t>
            </a:r>
            <a:r>
              <a:rPr lang="ko-KR" altLang="en-US"/>
              <a:t>내 소켓</a:t>
            </a:r>
            <a:r>
              <a:rPr lang="en-US" altLang="ko-KR"/>
              <a:t>	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const char* buf,</a:t>
            </a:r>
            <a:r>
              <a:rPr lang="ko-KR" altLang="en-US"/>
              <a:t> </a:t>
            </a:r>
            <a:r>
              <a:rPr lang="en-US" altLang="ko-KR"/>
              <a:t>=&gt;</a:t>
            </a:r>
            <a:r>
              <a:rPr lang="ko-KR" altLang="en-US"/>
              <a:t> 보낼 데이터가 담긴 버퍼 주소</a:t>
            </a:r>
            <a:r>
              <a:rPr lang="en-US" altLang="ko-KR"/>
              <a:t>	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int len,	=&gt;</a:t>
            </a:r>
            <a:r>
              <a:rPr lang="ko-KR" altLang="en-US"/>
              <a:t>  보낼 데이터의 크기</a:t>
            </a:r>
            <a:r>
              <a:rPr lang="en-US" altLang="ko-KR"/>
              <a:t>	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int flag</a:t>
            </a:r>
            <a:r>
              <a:rPr lang="ko-KR" altLang="en-US"/>
              <a:t> </a:t>
            </a:r>
            <a:r>
              <a:rPr lang="en-US" altLang="ko-KR"/>
              <a:t>=&gt;</a:t>
            </a:r>
            <a:r>
              <a:rPr lang="ko-KR" altLang="en-US"/>
              <a:t> 보내는 동작의 옵션</a:t>
            </a:r>
            <a:r>
              <a:rPr lang="en-US" altLang="ko-KR"/>
              <a:t>,</a:t>
            </a:r>
            <a:r>
              <a:rPr lang="ko-KR" altLang="en-US"/>
              <a:t> 우리는 기본동작 </a:t>
            </a:r>
            <a:r>
              <a:rPr lang="en-US" altLang="ko-KR"/>
              <a:t>0</a:t>
            </a:r>
            <a:r>
              <a:rPr lang="ko-KR" altLang="en-US"/>
              <a:t>으로 사용할 것이다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recvfrom </a:t>
            </a:r>
            <a:r>
              <a:rPr lang="ko-KR" altLang="en-US"/>
              <a:t>과 다르게 상대방에 대한 정보가 없다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처음에 </a:t>
            </a:r>
            <a:r>
              <a:rPr lang="en-US" altLang="ko-KR"/>
              <a:t>socket string type</a:t>
            </a:r>
            <a:r>
              <a:rPr lang="ko-KR" altLang="en-US"/>
              <a:t>으로 만든다</a:t>
            </a:r>
            <a:r>
              <a:rPr lang="en-US" altLang="ko-KR"/>
              <a:t>.</a:t>
            </a:r>
            <a:r>
              <a:rPr lang="ko-KR" altLang="en-US"/>
              <a:t> 노란 소켓</a:t>
            </a:r>
            <a:r>
              <a:rPr lang="en-US" altLang="ko-KR"/>
              <a:t>,</a:t>
            </a:r>
            <a:r>
              <a:rPr lang="ko-KR" altLang="en-US"/>
              <a:t> 얼굴 마담</a:t>
            </a:r>
            <a:endParaRPr lang="ko-KR" altLang="en-US"/>
          </a:p>
          <a:p>
            <a:pPr>
              <a:defRPr/>
            </a:pPr>
            <a:r>
              <a:rPr lang="en-US" altLang="ko-KR"/>
              <a:t>client</a:t>
            </a:r>
            <a:r>
              <a:rPr lang="ko-KR" altLang="en-US"/>
              <a:t>를 꼬셔야하니깐 이름을 붙여 광고해야하기에 </a:t>
            </a:r>
            <a:r>
              <a:rPr lang="en-US" altLang="ko-KR"/>
              <a:t>bind </a:t>
            </a:r>
            <a:r>
              <a:rPr lang="ko-KR" altLang="en-US"/>
              <a:t>함수 사용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listen =&gt;</a:t>
            </a:r>
            <a:r>
              <a:rPr lang="ko-KR" altLang="en-US"/>
              <a:t> 노란색 소켓의 대기실 만들어주세요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INADDR_ANY :</a:t>
            </a:r>
            <a:r>
              <a:rPr lang="ko-KR" altLang="en-US"/>
              <a:t> 어느쪽에서 들어와도 상관없다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client</a:t>
            </a:r>
            <a:r>
              <a:rPr lang="ko-KR" altLang="en-US"/>
              <a:t> 이름 쓸 필요가 있으니 </a:t>
            </a:r>
            <a:r>
              <a:rPr lang="en-US" altLang="ko-KR"/>
              <a:t>client</a:t>
            </a:r>
            <a:r>
              <a:rPr lang="ko-KR" altLang="en-US"/>
              <a:t>이름을 써줄 </a:t>
            </a:r>
            <a:r>
              <a:rPr lang="en-US" altLang="ko-KR"/>
              <a:t>sockaddr_in </a:t>
            </a:r>
            <a:r>
              <a:rPr lang="ko-KR" altLang="en-US"/>
              <a:t>형태 변수 만든다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노란 소켓 </a:t>
            </a:r>
            <a:r>
              <a:rPr lang="en-US" altLang="ko-KR"/>
              <a:t>s</a:t>
            </a:r>
            <a:r>
              <a:rPr lang="ko-KR" altLang="en-US"/>
              <a:t>에 대해서 </a:t>
            </a:r>
            <a:r>
              <a:rPr lang="en-US" altLang="ko-KR"/>
              <a:t>accept </a:t>
            </a:r>
            <a:r>
              <a:rPr lang="ko-KR" altLang="en-US"/>
              <a:t>함수를 부른다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client</a:t>
            </a:r>
            <a:r>
              <a:rPr lang="ko-KR" altLang="en-US"/>
              <a:t>이름 쓸 필요도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return </a:t>
            </a:r>
            <a:r>
              <a:rPr lang="ko-KR" altLang="en-US"/>
              <a:t>되는 </a:t>
            </a:r>
            <a:r>
              <a:rPr lang="en-US" altLang="ko-KR"/>
              <a:t>t</a:t>
            </a:r>
            <a:r>
              <a:rPr lang="ko-KR" altLang="en-US"/>
              <a:t> 값 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accept</a:t>
            </a:r>
            <a:r>
              <a:rPr lang="ko-KR" altLang="en-US"/>
              <a:t>에서 만든 빨간 </a:t>
            </a:r>
            <a:r>
              <a:rPr lang="en-US" altLang="ko-KR"/>
              <a:t>socket</a:t>
            </a:r>
            <a:r>
              <a:rPr lang="ko-KR" altLang="en-US"/>
              <a:t>의 이름이다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send </a:t>
            </a:r>
            <a:r>
              <a:rPr lang="ko-KR" altLang="en-US"/>
              <a:t>할 때 빨간 소켓을 통해 </a:t>
            </a:r>
            <a:r>
              <a:rPr lang="en-US" altLang="ko-KR"/>
              <a:t>send </a:t>
            </a:r>
            <a:r>
              <a:rPr lang="ko-KR" altLang="en-US"/>
              <a:t>되기 때문에 </a:t>
            </a:r>
            <a:r>
              <a:rPr lang="en-US" altLang="ko-KR"/>
              <a:t>socket</a:t>
            </a:r>
            <a:r>
              <a:rPr lang="ko-KR" altLang="en-US"/>
              <a:t> 함수 파라메타에 </a:t>
            </a:r>
            <a:r>
              <a:rPr lang="en-US" altLang="ko-KR"/>
              <a:t>t</a:t>
            </a:r>
            <a:r>
              <a:rPr lang="ko-KR" altLang="en-US"/>
              <a:t>를 넣어준다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recv</a:t>
            </a:r>
            <a:r>
              <a:rPr lang="ko-KR" altLang="en-US"/>
              <a:t>도 마찬가지로 </a:t>
            </a:r>
            <a:r>
              <a:rPr lang="en-US" altLang="ko-KR"/>
              <a:t>t </a:t>
            </a:r>
            <a:r>
              <a:rPr lang="ko-KR" altLang="en-US"/>
              <a:t>소켓에 온 것을 받기 때문에 </a:t>
            </a:r>
            <a:r>
              <a:rPr lang="en-US" altLang="ko-KR"/>
              <a:t>recv </a:t>
            </a:r>
            <a:r>
              <a:rPr lang="ko-KR" altLang="en-US"/>
              <a:t>함수 파라메타에 </a:t>
            </a:r>
            <a:r>
              <a:rPr lang="en-US" altLang="ko-KR"/>
              <a:t>t</a:t>
            </a:r>
            <a:r>
              <a:rPr lang="ko-KR" altLang="en-US"/>
              <a:t>를 넣어준다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 후 빨간 소켓을 종료하고</a:t>
            </a:r>
            <a:endParaRPr lang="ko-KR" altLang="en-US"/>
          </a:p>
          <a:p>
            <a:pPr>
              <a:defRPr/>
            </a:pPr>
            <a:r>
              <a:rPr lang="ko-KR" altLang="en-US"/>
              <a:t>다음 클라이언트를 기다리기 위해 </a:t>
            </a:r>
            <a:r>
              <a:rPr lang="en-US" altLang="ko-KR"/>
              <a:t>accept </a:t>
            </a:r>
            <a:r>
              <a:rPr lang="ko-KR" altLang="en-US"/>
              <a:t>함수에서 대기한다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=&gt;</a:t>
            </a:r>
            <a:r>
              <a:rPr lang="ko-KR" altLang="en-US"/>
              <a:t> 이러면 한번에 한 고객님처림하고 다음 고객 받고 동작이 이루어진다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우리가 원하는 바는 아니지만 간략한 예시이다</a:t>
            </a:r>
            <a:r>
              <a:rPr lang="en-US" altLang="ko-KR"/>
              <a:t>.</a:t>
            </a:r>
            <a:r>
              <a:rPr lang="ko-KR" altLang="en-US"/>
              <a:t> 다음 실습에서 여려명 서비스하기 위한 이야기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A70460C-ADBB-4614-90A6-15C729608832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12F86-CF79-4AB4-A4E2-BF45DD77D014}" type="datetimeFigureOut">
              <a:rPr lang="ko-KR" altLang="en-US" smtClean="0"/>
              <a:pPr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Socket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Computer Network Lab.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TCP </a:t>
            </a:r>
            <a:r>
              <a:rPr lang="ko-KR" altLang="en-US"/>
              <a:t>소켓 함수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1268760"/>
            <a:ext cx="705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예</a:t>
            </a:r>
            <a:r>
              <a:rPr lang="en-US" altLang="ko-KR" b="1"/>
              <a:t>) </a:t>
            </a:r>
            <a:r>
              <a:rPr lang="ko-KR" altLang="en-US" b="1"/>
              <a:t>서버 </a:t>
            </a:r>
            <a:r>
              <a:rPr lang="en-US" altLang="ko-KR" b="1"/>
              <a:t>(</a:t>
            </a:r>
            <a:r>
              <a:rPr lang="ko-KR" altLang="en-US" b="1"/>
              <a:t>클라이언트로부터 데이터를 받고 보낸 후 다음 접속 대기</a:t>
            </a:r>
            <a:r>
              <a:rPr lang="en-US" altLang="ko-KR" b="1"/>
              <a:t>)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75856" y="5507940"/>
            <a:ext cx="280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(</a:t>
            </a:r>
            <a:r>
              <a:rPr lang="ko-KR" altLang="en-US" b="1"/>
              <a:t>다음 슬라이드에 계속</a:t>
            </a:r>
            <a:r>
              <a:rPr lang="en-US" altLang="ko-KR" b="1"/>
              <a:t>)</a:t>
            </a:r>
            <a:endParaRPr lang="ko-KR" altLang="en-US" b="1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051720" y="1988840"/>
            <a:ext cx="5194962" cy="295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TCP </a:t>
            </a:r>
            <a:r>
              <a:rPr lang="ko-KR" altLang="en-US"/>
              <a:t>소켓 함수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31840" y="1268760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(</a:t>
            </a:r>
            <a:r>
              <a:rPr lang="ko-KR" altLang="en-US" b="1"/>
              <a:t>앞 슬라이드로부터 계속</a:t>
            </a:r>
            <a:r>
              <a:rPr lang="en-US" altLang="ko-KR" b="1"/>
              <a:t>)</a:t>
            </a:r>
            <a:endParaRPr lang="ko-KR" altLang="en-US" b="1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331640" y="1844824"/>
            <a:ext cx="6912768" cy="3916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TCP </a:t>
            </a:r>
            <a:r>
              <a:rPr lang="ko-KR" altLang="en-US"/>
              <a:t>소켓 함수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75656" y="1259468"/>
            <a:ext cx="6048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예</a:t>
            </a:r>
            <a:r>
              <a:rPr lang="en-US" altLang="ko-KR" b="1"/>
              <a:t>) </a:t>
            </a:r>
            <a:r>
              <a:rPr lang="ko-KR" altLang="en-US" b="1"/>
              <a:t>클라이언트 </a:t>
            </a:r>
            <a:r>
              <a:rPr lang="en-US" altLang="ko-KR" b="1"/>
              <a:t>(</a:t>
            </a:r>
            <a:r>
              <a:rPr lang="ko-KR" altLang="en-US" b="1"/>
              <a:t>서버에게 데이터를 보내고 받은 후 종료</a:t>
            </a:r>
            <a:r>
              <a:rPr lang="en-US" altLang="ko-KR" b="1"/>
              <a:t>)</a:t>
            </a:r>
            <a:endParaRPr lang="ko-KR" altLang="en-US" b="1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43608" y="1916832"/>
            <a:ext cx="7344816" cy="4100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Soc5_1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클라이언트 프로그램</a:t>
            </a:r>
            <a:endParaRPr lang="en-US" altLang="ko-KR" dirty="0" smtClean="0"/>
          </a:p>
          <a:p>
            <a:pPr marL="971550" lvl="1" indent="-514350">
              <a:buAutoNum type="arabicParenR"/>
            </a:pPr>
            <a:r>
              <a:rPr lang="en-US" altLang="ko-KR" dirty="0" smtClean="0"/>
              <a:t>TCP </a:t>
            </a:r>
            <a:r>
              <a:rPr lang="ko-KR" altLang="en-US" dirty="0" smtClean="0"/>
              <a:t>소켓을 하나 생성</a:t>
            </a:r>
            <a:r>
              <a:rPr lang="en-US" altLang="ko-KR" dirty="0" smtClean="0"/>
              <a:t>,</a:t>
            </a:r>
          </a:p>
          <a:p>
            <a:pPr marL="971550" lvl="1" indent="-514350">
              <a:buAutoNum type="arabicParenR"/>
            </a:pPr>
            <a:r>
              <a:rPr lang="ko-KR" altLang="en-US" dirty="0" smtClean="0"/>
              <a:t>서버에 연결</a:t>
            </a:r>
            <a:endParaRPr lang="en-US" altLang="ko-KR" dirty="0" smtClean="0"/>
          </a:p>
          <a:p>
            <a:pPr marL="971550" lvl="1" indent="-514350">
              <a:buAutoNum type="arabicParenR"/>
            </a:pPr>
            <a:r>
              <a:rPr lang="en-US" altLang="ko-KR" dirty="0" smtClean="0"/>
              <a:t>“Hello, TCP Time server!”</a:t>
            </a:r>
            <a:r>
              <a:rPr lang="ko-KR" altLang="en-US" dirty="0" smtClean="0"/>
              <a:t>를 서버에게 송신하고 </a:t>
            </a:r>
            <a:r>
              <a:rPr lang="en-US" altLang="ko-KR" dirty="0" smtClean="0"/>
              <a:t>“Hi, Client. Current time is …”</a:t>
            </a:r>
            <a:r>
              <a:rPr lang="ko-KR" altLang="en-US" dirty="0" smtClean="0"/>
              <a:t>을 수신한 후 종료</a:t>
            </a:r>
            <a:endParaRPr lang="en-US" altLang="ko-KR" dirty="0" smtClean="0"/>
          </a:p>
          <a:p>
            <a:pPr marL="971550" lvl="1" indent="-514350">
              <a:buAutoNum type="arabicParenR"/>
            </a:pPr>
            <a:r>
              <a:rPr lang="ko-KR" altLang="en-US" dirty="0" smtClean="0"/>
              <a:t>화면에 모든 송수신 문자열을 출력할 것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Soc5_2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서버 프로그램</a:t>
            </a:r>
            <a:endParaRPr lang="ko-KR" altLang="en-US"/>
          </a:p>
          <a:p>
            <a:pPr marL="971550" lvl="1" indent="-514350">
              <a:buAutoNum type="arabicParenR"/>
              <a:defRPr/>
            </a:pPr>
            <a:r>
              <a:rPr lang="en-US" altLang="ko-KR"/>
              <a:t>TCP </a:t>
            </a:r>
            <a:r>
              <a:rPr lang="ko-KR" altLang="en-US"/>
              <a:t>소켓을 하나 생성</a:t>
            </a:r>
            <a:endParaRPr lang="ko-KR" altLang="en-US"/>
          </a:p>
          <a:p>
            <a:pPr marL="1371600" lvl="2" indent="-514350">
              <a:buNone/>
              <a:defRPr/>
            </a:pPr>
            <a:r>
              <a:rPr lang="en-US" altLang="ko-KR"/>
              <a:t>- IP address = INADDR_ANY, port number = </a:t>
            </a:r>
            <a:r>
              <a:rPr lang="en-US" altLang="ko-KR">
                <a:solidFill>
                  <a:srgbClr val="ff0000"/>
                </a:solidFill>
              </a:rPr>
              <a:t>50000</a:t>
            </a:r>
            <a:endParaRPr lang="en-US" altLang="ko-KR">
              <a:solidFill>
                <a:srgbClr val="ff0000"/>
              </a:solidFill>
            </a:endParaRPr>
          </a:p>
          <a:p>
            <a:pPr marL="971550" lvl="1" indent="-514350">
              <a:buAutoNum type="arabicParenR"/>
              <a:defRPr/>
            </a:pPr>
            <a:r>
              <a:rPr lang="ko-KR" altLang="en-US"/>
              <a:t>클라이언트와의 연결 설정</a:t>
            </a:r>
            <a:endParaRPr lang="ko-KR" altLang="en-US"/>
          </a:p>
          <a:p>
            <a:pPr marL="971550" lvl="1" indent="-514350">
              <a:buAutoNum type="arabicParenR"/>
              <a:defRPr/>
            </a:pPr>
            <a:r>
              <a:rPr lang="ko-KR" altLang="en-US"/>
              <a:t>클라이언트로부터의 </a:t>
            </a:r>
            <a:r>
              <a:rPr lang="en-US" altLang="ko-KR"/>
              <a:t>“Hello, TCP Time server!” </a:t>
            </a:r>
            <a:r>
              <a:rPr lang="ko-KR" altLang="en-US"/>
              <a:t>수신 후 </a:t>
            </a:r>
            <a:r>
              <a:rPr lang="en-US" altLang="ko-KR"/>
              <a:t>“Hi, Client. Current time is …” </a:t>
            </a:r>
            <a:r>
              <a:rPr lang="ko-KR" altLang="en-US"/>
              <a:t>송신하고 연결 종료</a:t>
            </a:r>
            <a:endParaRPr lang="ko-KR" altLang="en-US"/>
          </a:p>
          <a:p>
            <a:pPr marL="971550" lvl="1" indent="-514350">
              <a:buAutoNum type="arabicParenR"/>
              <a:defRPr/>
            </a:pPr>
            <a:r>
              <a:rPr lang="ko-KR" altLang="en-US"/>
              <a:t>화면에 모든 송수신 문자열을 출력해야 하며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>
                <a:solidFill>
                  <a:srgbClr val="ff0000"/>
                </a:solidFill>
              </a:rPr>
              <a:t>프로그램이 영원히 종료되지 않고 다음 클라이언트를 기다려야 함</a:t>
            </a:r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TCP </a:t>
            </a:r>
            <a:r>
              <a:rPr lang="ko-KR" altLang="en-US"/>
              <a:t>클라이언트</a:t>
            </a:r>
            <a:r>
              <a:rPr lang="en-US" altLang="ko-KR"/>
              <a:t>-</a:t>
            </a:r>
            <a:r>
              <a:rPr lang="ko-KR" altLang="en-US"/>
              <a:t>서버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TCP </a:t>
            </a:r>
            <a:r>
              <a:rPr lang="ko-KR" altLang="en-US" sz="2800"/>
              <a:t>소켓</a:t>
            </a:r>
            <a:endParaRPr lang="ko-KR" altLang="en-US" sz="2800"/>
          </a:p>
          <a:p>
            <a:pPr lvl="1">
              <a:defRPr/>
            </a:pPr>
            <a:r>
              <a:rPr lang="ko-KR" altLang="en-US" sz="2400"/>
              <a:t>데이터를 </a:t>
            </a:r>
            <a:r>
              <a:rPr lang="en-US" altLang="ko-KR" sz="2400"/>
              <a:t>(</a:t>
            </a:r>
            <a:r>
              <a:rPr lang="ko-KR" altLang="en-US" sz="2400"/>
              <a:t>거의</a:t>
            </a:r>
            <a:r>
              <a:rPr lang="en-US" altLang="ko-KR" sz="2400"/>
              <a:t>) </a:t>
            </a:r>
            <a:r>
              <a:rPr lang="ko-KR" altLang="en-US" sz="2400"/>
              <a:t>항상 전달</a:t>
            </a:r>
            <a:endParaRPr lang="ko-KR" altLang="en-US" sz="2400"/>
          </a:p>
          <a:p>
            <a:pPr lvl="1">
              <a:defRPr/>
            </a:pPr>
            <a:r>
              <a:rPr lang="ko-KR" altLang="en-US" sz="2400"/>
              <a:t>복잡하고 전송속도가 불균일함</a:t>
            </a:r>
            <a:endParaRPr lang="ko-KR" altLang="en-US" sz="2400"/>
          </a:p>
          <a:p>
            <a:pPr lvl="0">
              <a:defRPr/>
            </a:pPr>
            <a:r>
              <a:rPr lang="en-US" altLang="ko-KR" sz="2800"/>
              <a:t>TCP </a:t>
            </a:r>
            <a:r>
              <a:rPr lang="ko-KR" altLang="en-US" sz="2800"/>
              <a:t>멀티플렉싱</a:t>
            </a:r>
            <a:endParaRPr lang="ko-KR" altLang="en-US" sz="2800"/>
          </a:p>
        </p:txBody>
      </p:sp>
      <p:sp>
        <p:nvSpPr>
          <p:cNvPr id="4" name="직사각형 3"/>
          <p:cNvSpPr/>
          <p:nvPr/>
        </p:nvSpPr>
        <p:spPr>
          <a:xfrm>
            <a:off x="1979712" y="3284984"/>
            <a:ext cx="1656184" cy="93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TCP </a:t>
            </a:r>
            <a:r>
              <a:rPr lang="ko-KR" altLang="en-US"/>
              <a:t>서버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5013176"/>
            <a:ext cx="1656184" cy="93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TCP</a:t>
            </a:r>
            <a:endParaRPr lang="en-US" altLang="ko-KR"/>
          </a:p>
          <a:p>
            <a:pPr algn="ctr">
              <a:defRPr/>
            </a:pPr>
            <a:r>
              <a:rPr lang="ko-KR" altLang="en-US"/>
              <a:t>클라이언트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699792" y="4077072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835696" y="4869160"/>
            <a:ext cx="216024" cy="21602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" name="직선 화살표 연결선 8"/>
          <p:cNvCxnSpPr>
            <a:stCxn id="7" idx="7"/>
            <a:endCxn id="22" idx="4"/>
          </p:cNvCxnSpPr>
          <p:nvPr/>
        </p:nvCxnSpPr>
        <p:spPr>
          <a:xfrm rot="5400000" flipH="1" flipV="1">
            <a:off x="1894070" y="4419110"/>
            <a:ext cx="607700" cy="355672"/>
          </a:xfrm>
          <a:prstGeom prst="straightConnector1">
            <a:avLst/>
          </a:prstGeom>
          <a:ln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른쪽 화살표 9"/>
          <p:cNvSpPr/>
          <p:nvPr/>
        </p:nvSpPr>
        <p:spPr>
          <a:xfrm>
            <a:off x="4427984" y="4149080"/>
            <a:ext cx="360040" cy="936104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12160" y="3284984"/>
            <a:ext cx="1656184" cy="93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TCP </a:t>
            </a:r>
            <a:r>
              <a:rPr lang="ko-KR" altLang="en-US"/>
              <a:t>서버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148064" y="5013176"/>
            <a:ext cx="1656184" cy="93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TCP</a:t>
            </a:r>
            <a:endParaRPr lang="en-US" altLang="ko-KR"/>
          </a:p>
          <a:p>
            <a:pPr algn="ctr">
              <a:defRPr/>
            </a:pPr>
            <a:r>
              <a:rPr lang="ko-KR" altLang="en-US"/>
              <a:t>클라이언트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32240" y="4077072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868144" y="4869160"/>
            <a:ext cx="216024" cy="21602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화살표 연결선 14"/>
          <p:cNvCxnSpPr>
            <a:stCxn id="14" idx="7"/>
            <a:endCxn id="25" idx="4"/>
          </p:cNvCxnSpPr>
          <p:nvPr/>
        </p:nvCxnSpPr>
        <p:spPr>
          <a:xfrm rot="5400000" flipH="1" flipV="1">
            <a:off x="5926518" y="4419110"/>
            <a:ext cx="607700" cy="355672"/>
          </a:xfrm>
          <a:prstGeom prst="straightConnector1">
            <a:avLst/>
          </a:prstGeom>
          <a:ln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020272" y="5013176"/>
            <a:ext cx="1656184" cy="93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TCP</a:t>
            </a:r>
            <a:endParaRPr lang="en-US" altLang="ko-KR"/>
          </a:p>
          <a:p>
            <a:pPr algn="ctr">
              <a:defRPr/>
            </a:pPr>
            <a:r>
              <a:rPr lang="ko-KR" altLang="en-US"/>
              <a:t>클라이언트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740352" y="4869160"/>
            <a:ext cx="216024" cy="21602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9" name="직선 화살표 연결선 18"/>
          <p:cNvCxnSpPr>
            <a:endCxn id="28" idx="4"/>
          </p:cNvCxnSpPr>
          <p:nvPr/>
        </p:nvCxnSpPr>
        <p:spPr>
          <a:xfrm rot="16200000" flipV="1">
            <a:off x="7258666" y="4306730"/>
            <a:ext cx="567328" cy="540060"/>
          </a:xfrm>
          <a:prstGeom prst="straightConnector1">
            <a:avLst/>
          </a:prstGeom>
          <a:ln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 설명선 20"/>
          <p:cNvSpPr/>
          <p:nvPr/>
        </p:nvSpPr>
        <p:spPr>
          <a:xfrm>
            <a:off x="6444208" y="1700808"/>
            <a:ext cx="2627784" cy="1152128"/>
          </a:xfrm>
          <a:prstGeom prst="wedgeRectCallout">
            <a:avLst>
              <a:gd name="adj1" fmla="val -38504"/>
              <a:gd name="adj2" fmla="val 87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한 소켓은 항상 대기중</a:t>
            </a:r>
            <a:endParaRPr lang="ko-KR" altLang="en-US" sz="1400"/>
          </a:p>
          <a:p>
            <a:pPr algn="ctr">
              <a:defRPr/>
            </a:pPr>
            <a:endParaRPr lang="en-US" altLang="ko-KR" sz="1400"/>
          </a:p>
          <a:p>
            <a:pPr algn="ctr">
              <a:defRPr/>
            </a:pPr>
            <a:r>
              <a:rPr lang="ko-KR" altLang="en-US" sz="1400"/>
              <a:t>클라이언트가 접속할 때마다</a:t>
            </a:r>
            <a:r>
              <a:rPr lang="en-US" altLang="ko-KR" sz="1400"/>
              <a:t>, </a:t>
            </a:r>
            <a:r>
              <a:rPr lang="ko-KR" altLang="en-US" sz="1400"/>
              <a:t>서버 내부의 소켓이 많아짐</a:t>
            </a:r>
            <a:endParaRPr lang="en-US" altLang="ko-KR" sz="1400"/>
          </a:p>
        </p:txBody>
      </p:sp>
      <p:sp>
        <p:nvSpPr>
          <p:cNvPr id="22" name="타원 21"/>
          <p:cNvSpPr/>
          <p:nvPr/>
        </p:nvSpPr>
        <p:spPr>
          <a:xfrm>
            <a:off x="2267744" y="4077072"/>
            <a:ext cx="216024" cy="21602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300192" y="4077072"/>
            <a:ext cx="216024" cy="21602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164288" y="4077072"/>
            <a:ext cx="216024" cy="21602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TCP </a:t>
            </a:r>
            <a:r>
              <a:rPr lang="ko-KR" altLang="en-US"/>
              <a:t>클라이언트</a:t>
            </a:r>
            <a:r>
              <a:rPr lang="en-US" altLang="ko-KR"/>
              <a:t>-</a:t>
            </a:r>
            <a:r>
              <a:rPr lang="ko-KR" altLang="en-US"/>
              <a:t>서버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TCP </a:t>
            </a:r>
            <a:r>
              <a:rPr lang="ko-KR" altLang="en-US"/>
              <a:t>클라이언트</a:t>
            </a:r>
            <a:r>
              <a:rPr lang="en-US" altLang="ko-KR"/>
              <a:t>-</a:t>
            </a:r>
            <a:r>
              <a:rPr lang="ko-KR" altLang="en-US"/>
              <a:t>서버의 동작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35696" y="2286164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socket()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35696" y="2852936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bind()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35696" y="4653136"/>
            <a:ext cx="1872208" cy="3600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recv()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35696" y="5301208"/>
            <a:ext cx="1872208" cy="3600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send()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35696" y="5949280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closesocket()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 rot="5400000">
            <a:off x="2668434" y="2749570"/>
            <a:ext cx="2067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>
            <a:off x="2628578" y="4508326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>
            <a:off x="2628578" y="5156398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5400000">
            <a:off x="2628578" y="5804470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>
            <a:off x="1331640" y="5805264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 flipV="1">
            <a:off x="1331640" y="4509120"/>
            <a:ext cx="1440160" cy="1296144"/>
          </a:xfrm>
          <a:prstGeom prst="bentConnector3">
            <a:avLst>
              <a:gd name="adj1" fmla="val -11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868144" y="2276872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socket()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868144" y="4653136"/>
            <a:ext cx="1872208" cy="3600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send()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868144" y="5301208"/>
            <a:ext cx="1872208" cy="3600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recv()</a:t>
            </a: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68144" y="5949280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closesocket()</a:t>
            </a:r>
            <a:endParaRPr lang="ko-KR" altLang="en-US"/>
          </a:p>
        </p:txBody>
      </p:sp>
      <p:cxnSp>
        <p:nvCxnSpPr>
          <p:cNvPr id="65" name="직선 화살표 연결선 64"/>
          <p:cNvCxnSpPr/>
          <p:nvPr/>
        </p:nvCxnSpPr>
        <p:spPr>
          <a:xfrm rot="5400000">
            <a:off x="6661026" y="5156398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rot="5400000">
            <a:off x="6661026" y="5804470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6804248" y="5805264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 rot="10800000">
            <a:off x="6804248" y="4509120"/>
            <a:ext cx="1368152" cy="1296144"/>
          </a:xfrm>
          <a:prstGeom prst="bentConnector3">
            <a:avLst>
              <a:gd name="adj1" fmla="val -12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60" idx="1"/>
            <a:endCxn id="6" idx="3"/>
          </p:cNvCxnSpPr>
          <p:nvPr/>
        </p:nvCxnSpPr>
        <p:spPr>
          <a:xfrm rot="10800000">
            <a:off x="3707904" y="4833156"/>
            <a:ext cx="21602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" idx="3"/>
            <a:endCxn id="61" idx="1"/>
          </p:cNvCxnSpPr>
          <p:nvPr/>
        </p:nvCxnSpPr>
        <p:spPr>
          <a:xfrm>
            <a:off x="3707904" y="5481228"/>
            <a:ext cx="21602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411760" y="1844824"/>
            <a:ext cx="72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서버</a:t>
            </a:r>
            <a:endParaRPr lang="ko-KR" altLang="en-US" b="1"/>
          </a:p>
        </p:txBody>
      </p:sp>
      <p:sp>
        <p:nvSpPr>
          <p:cNvPr id="84" name="TextBox 83"/>
          <p:cNvSpPr txBox="1"/>
          <p:nvPr/>
        </p:nvSpPr>
        <p:spPr>
          <a:xfrm>
            <a:off x="6084168" y="1844824"/>
            <a:ext cx="144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클라이언트</a:t>
            </a:r>
            <a:endParaRPr lang="ko-KR" altLang="en-US" b="1"/>
          </a:p>
        </p:txBody>
      </p:sp>
      <p:sp>
        <p:nvSpPr>
          <p:cNvPr id="29" name="직사각형 28"/>
          <p:cNvSpPr/>
          <p:nvPr/>
        </p:nvSpPr>
        <p:spPr>
          <a:xfrm>
            <a:off x="1835696" y="3429000"/>
            <a:ext cx="1872208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listen()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835696" y="4005064"/>
            <a:ext cx="1872208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accept()</a:t>
            </a:r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rot="5400000">
            <a:off x="2669228" y="3324840"/>
            <a:ext cx="2067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5400000">
            <a:off x="2669228" y="3891612"/>
            <a:ext cx="2067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868144" y="4005064"/>
            <a:ext cx="1872208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connect()</a:t>
            </a:r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rot="5400000">
            <a:off x="6661026" y="4508326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58" idx="2"/>
          </p:cNvCxnSpPr>
          <p:nvPr/>
        </p:nvCxnSpPr>
        <p:spPr>
          <a:xfrm rot="5400000">
            <a:off x="6120172" y="3320988"/>
            <a:ext cx="13681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10800000">
            <a:off x="3707904" y="4221088"/>
            <a:ext cx="21602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소켓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붙이기는 </a:t>
            </a:r>
            <a:r>
              <a:rPr lang="en-US" altLang="ko-KR" dirty="0" smtClean="0"/>
              <a:t>UDP</a:t>
            </a:r>
            <a:r>
              <a:rPr lang="ko-KR" altLang="en-US" dirty="0" smtClean="0"/>
              <a:t>와 동일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socket(),</a:t>
            </a:r>
          </a:p>
          <a:p>
            <a:pPr lvl="1"/>
            <a:r>
              <a:rPr lang="en-US" altLang="ko-KR" dirty="0" err="1" smtClean="0"/>
              <a:t>closesocket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bind()</a:t>
            </a: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TCP </a:t>
            </a:r>
            <a:r>
              <a:rPr lang="ko-KR" altLang="en-US"/>
              <a:t>소켓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최대 접속 대기자 수 설정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접속 대기자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TCP </a:t>
            </a:r>
            <a:r>
              <a:rPr lang="ko-KR" altLang="en-US"/>
              <a:t>소켓은 새로운 클라이언트가 접속하면</a:t>
            </a:r>
            <a:r>
              <a:rPr lang="en-US" altLang="ko-KR"/>
              <a:t> </a:t>
            </a:r>
            <a:r>
              <a:rPr lang="ko-KR" altLang="en-US"/>
              <a:t>새로운 소켓을 만들어 대응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이 사이에 접속 대기자가 생길 수 있음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1187624" y="1844824"/>
            <a:ext cx="74168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int </a:t>
            </a:r>
            <a:r>
              <a:rPr lang="en-US" altLang="ko-KR">
                <a:solidFill>
                  <a:srgbClr val="ff0000"/>
                </a:solidFill>
              </a:rPr>
              <a:t>listen</a:t>
            </a:r>
            <a:r>
              <a:rPr lang="en-US" altLang="ko-KR"/>
              <a:t> (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SOCKET s,		// </a:t>
            </a:r>
            <a:r>
              <a:rPr lang="ko-KR" altLang="en-US"/>
              <a:t>소켓 디스크립터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int backlog		// </a:t>
            </a:r>
            <a:r>
              <a:rPr lang="ko-KR" altLang="en-US"/>
              <a:t>최대 접속 대기자 수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사각형 설명선 4"/>
          <p:cNvSpPr/>
          <p:nvPr/>
        </p:nvSpPr>
        <p:spPr>
          <a:xfrm>
            <a:off x="107504" y="2420888"/>
            <a:ext cx="1008112" cy="576064"/>
          </a:xfrm>
          <a:prstGeom prst="wedgeRectCallout">
            <a:avLst>
              <a:gd name="adj1" fmla="val 55583"/>
              <a:gd name="adj2" fmla="val -86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에러 코드 리턴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TCP </a:t>
            </a:r>
            <a:r>
              <a:rPr lang="ko-KR" altLang="en-US"/>
              <a:t>소켓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클라이언트 접속 대기 및 허가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 sz="2400"/>
              <a:t>서버 프로그램은 새로운 접속을 기다리며 대기</a:t>
            </a:r>
            <a:endParaRPr lang="ko-KR" altLang="en-US" sz="2400"/>
          </a:p>
          <a:p>
            <a:pPr lvl="1">
              <a:defRPr/>
            </a:pPr>
            <a:r>
              <a:rPr lang="ko-KR" altLang="en-US" sz="2400"/>
              <a:t>접속 클라이언트가 있으면</a:t>
            </a:r>
            <a:endParaRPr lang="ko-KR" altLang="en-US" sz="2400"/>
          </a:p>
          <a:p>
            <a:pPr lvl="2">
              <a:defRPr/>
            </a:pPr>
            <a:r>
              <a:rPr lang="ko-KR" altLang="en-US" sz="2000"/>
              <a:t>대응할 소켓을 하나 만들고</a:t>
            </a:r>
            <a:r>
              <a:rPr lang="en-US" altLang="ko-KR" sz="2000"/>
              <a:t>,</a:t>
            </a:r>
            <a:endParaRPr lang="en-US" altLang="ko-KR" sz="2000"/>
          </a:p>
          <a:p>
            <a:pPr lvl="2">
              <a:defRPr/>
            </a:pPr>
            <a:r>
              <a:rPr lang="ko-KR" altLang="en-US" sz="2000"/>
              <a:t>그 소켓의 디스크립터를 리턴하며</a:t>
            </a:r>
            <a:r>
              <a:rPr lang="en-US" altLang="ko-KR" sz="2000"/>
              <a:t>,</a:t>
            </a:r>
            <a:endParaRPr lang="en-US" altLang="ko-KR" sz="2000"/>
          </a:p>
          <a:p>
            <a:pPr lvl="2">
              <a:defRPr/>
            </a:pPr>
            <a:r>
              <a:rPr lang="ko-KR" altLang="en-US" sz="2000"/>
              <a:t>접속한 클라이언트 소켓의 이름도 알려 줌</a:t>
            </a:r>
            <a:endParaRPr lang="en-US" altLang="ko-KR" sz="2000"/>
          </a:p>
        </p:txBody>
      </p:sp>
      <p:sp>
        <p:nvSpPr>
          <p:cNvPr id="4" name="TextBox 3"/>
          <p:cNvSpPr txBox="1"/>
          <p:nvPr/>
        </p:nvSpPr>
        <p:spPr>
          <a:xfrm>
            <a:off x="1187624" y="2023680"/>
            <a:ext cx="74168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SOCKET </a:t>
            </a:r>
            <a:r>
              <a:rPr lang="en-US" altLang="ko-KR">
                <a:solidFill>
                  <a:srgbClr val="ff0000"/>
                </a:solidFill>
              </a:rPr>
              <a:t>accept</a:t>
            </a:r>
            <a:r>
              <a:rPr lang="en-US" altLang="ko-KR"/>
              <a:t> (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SOCKET s,		// </a:t>
            </a:r>
            <a:r>
              <a:rPr lang="ko-KR" altLang="en-US"/>
              <a:t>대기 소켓의 디스크립터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SOCKADDR *addr,	// </a:t>
            </a:r>
            <a:r>
              <a:rPr lang="ko-KR" altLang="en-US"/>
              <a:t>접속 클라이언트 소켓 이름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int *addrlen		// addr</a:t>
            </a:r>
            <a:r>
              <a:rPr lang="ko-KR" altLang="en-US"/>
              <a:t>이 가리키는</a:t>
            </a:r>
            <a:r>
              <a:rPr lang="en-US" altLang="ko-KR"/>
              <a:t> </a:t>
            </a:r>
            <a:r>
              <a:rPr lang="ko-KR" altLang="en-US"/>
              <a:t>구조체의 크기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사각형 설명선 4"/>
          <p:cNvSpPr/>
          <p:nvPr/>
        </p:nvSpPr>
        <p:spPr>
          <a:xfrm>
            <a:off x="35496" y="2492896"/>
            <a:ext cx="1368152" cy="576064"/>
          </a:xfrm>
          <a:prstGeom prst="wedgeRectCallout">
            <a:avLst>
              <a:gd name="adj1" fmla="val 37314"/>
              <a:gd name="adj2" fmla="val -83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생성된 소켓의 디스크립터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TCP </a:t>
            </a:r>
            <a:r>
              <a:rPr lang="ko-KR" altLang="en-US"/>
              <a:t>소켓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서버로의 접속 요청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 sz="2400"/>
              <a:t>클라이언트는 서버의 대기 소켓에게 접속 요청</a:t>
            </a:r>
            <a:endParaRPr lang="ko-KR" altLang="en-US" sz="2400"/>
          </a:p>
          <a:p>
            <a:pPr lvl="2">
              <a:defRPr/>
            </a:pPr>
            <a:r>
              <a:rPr lang="ko-KR" altLang="en-US" sz="2000"/>
              <a:t>허가될 때까지 잠깐 블로킹 상태</a:t>
            </a:r>
            <a:endParaRPr lang="ko-KR" altLang="en-US" sz="2000"/>
          </a:p>
          <a:p>
            <a:pPr lvl="2">
              <a:defRPr/>
            </a:pPr>
            <a:r>
              <a:rPr lang="ko-KR" altLang="en-US" sz="2000"/>
              <a:t>클라이언트는 </a:t>
            </a:r>
            <a:r>
              <a:rPr lang="ko-KR" altLang="en-US" sz="2000">
                <a:solidFill>
                  <a:srgbClr val="ff0000"/>
                </a:solidFill>
              </a:rPr>
              <a:t>서버 대기 소켓의 이름</a:t>
            </a:r>
            <a:r>
              <a:rPr lang="ko-KR" altLang="en-US" sz="2000"/>
              <a:t>을 알아야 함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1187624" y="1951672"/>
            <a:ext cx="74168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int </a:t>
            </a:r>
            <a:r>
              <a:rPr lang="en-US" altLang="ko-KR">
                <a:solidFill>
                  <a:srgbClr val="ff0000"/>
                </a:solidFill>
              </a:rPr>
              <a:t>connect</a:t>
            </a:r>
            <a:r>
              <a:rPr lang="en-US" altLang="ko-KR"/>
              <a:t> (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SOCKET s,		// </a:t>
            </a:r>
            <a:r>
              <a:rPr lang="ko-KR" altLang="en-US"/>
              <a:t>클라이언트 소켓의 디스크립터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SOCKADDR *name,	// </a:t>
            </a:r>
            <a:r>
              <a:rPr lang="ko-KR" altLang="en-US"/>
              <a:t>서버 대기 소켓의 이름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int namelen		// name</a:t>
            </a:r>
            <a:r>
              <a:rPr lang="ko-KR" altLang="en-US"/>
              <a:t>이 가리키는 구조체의 크기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사각형 설명선 4"/>
          <p:cNvSpPr/>
          <p:nvPr/>
        </p:nvSpPr>
        <p:spPr>
          <a:xfrm>
            <a:off x="107504" y="2492896"/>
            <a:ext cx="1008112" cy="576064"/>
          </a:xfrm>
          <a:prstGeom prst="wedgeRectCallout">
            <a:avLst>
              <a:gd name="adj1" fmla="val 55583"/>
              <a:gd name="adj2" fmla="val -86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에러 코드</a:t>
            </a:r>
            <a:endParaRPr lang="ko-KR" altLang="en-US" sz="1400"/>
          </a:p>
          <a:p>
            <a:pPr algn="ctr">
              <a:defRPr/>
            </a:pPr>
            <a:r>
              <a:rPr lang="ko-KR" altLang="en-US" sz="1400"/>
              <a:t>리턴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TCP </a:t>
            </a:r>
            <a:r>
              <a:rPr lang="ko-KR" altLang="en-US"/>
              <a:t>소켓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defRPr/>
            </a:pPr>
            <a:r>
              <a:rPr lang="ko-KR" altLang="en-US"/>
              <a:t>데이터 송신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전송할 데이터를 </a:t>
            </a:r>
            <a:r>
              <a:rPr lang="en-US" altLang="ko-KR"/>
              <a:t>OS </a:t>
            </a:r>
            <a:r>
              <a:rPr lang="ko-KR" altLang="en-US"/>
              <a:t>내부의 소켓 버퍼로 복사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복사하는 동안은 아주 잠깐 블로킹 상태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소켓 버퍼에 빈 자리가 부족하면 자리가 날 때까지 계속 블로킹 상태</a:t>
            </a:r>
            <a:endParaRPr lang="ko-KR" altLang="en-US"/>
          </a:p>
          <a:p>
            <a:pPr lvl="2">
              <a:defRPr/>
            </a:pPr>
            <a:r>
              <a:rPr lang="ko-KR" altLang="en-US">
                <a:solidFill>
                  <a:srgbClr val="ff0000"/>
                </a:solidFill>
              </a:rPr>
              <a:t>리턴 되었다고 해서 데이터가 상대편으로 전송된 것은 아님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890698"/>
            <a:ext cx="74168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int </a:t>
            </a:r>
            <a:r>
              <a:rPr lang="en-US" altLang="ko-KR">
                <a:solidFill>
                  <a:srgbClr val="ff0000"/>
                </a:solidFill>
              </a:rPr>
              <a:t>send</a:t>
            </a:r>
            <a:r>
              <a:rPr lang="en-US" altLang="ko-KR"/>
              <a:t> (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SOCKET s,		// </a:t>
            </a:r>
            <a:r>
              <a:rPr lang="ko-KR" altLang="en-US"/>
              <a:t>소켓 디스크립터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const char* buf,	// </a:t>
            </a:r>
            <a:r>
              <a:rPr lang="ko-KR" altLang="en-US"/>
              <a:t>보낼 데이터가 담긴 버퍼 주소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int len,		// </a:t>
            </a:r>
            <a:r>
              <a:rPr lang="ko-KR" altLang="en-US"/>
              <a:t>보낼 데이터의 크기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int flag		// 0</a:t>
            </a:r>
            <a:r>
              <a:rPr lang="ko-KR" altLang="en-US"/>
              <a:t>으로 설정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6" name="사각형 설명선 5"/>
          <p:cNvSpPr/>
          <p:nvPr/>
        </p:nvSpPr>
        <p:spPr>
          <a:xfrm>
            <a:off x="3707904" y="1100597"/>
            <a:ext cx="2952328" cy="792088"/>
          </a:xfrm>
          <a:prstGeom prst="wedgeRectCallout">
            <a:avLst>
              <a:gd name="adj1" fmla="val -94020"/>
              <a:gd name="adj2" fmla="val 71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UDP </a:t>
            </a:r>
            <a:r>
              <a:rPr lang="ko-KR" altLang="en-US" sz="1600"/>
              <a:t>소켓의 </a:t>
            </a:r>
            <a:r>
              <a:rPr lang="en-US" altLang="ko-KR" sz="1600"/>
              <a:t>sendto()</a:t>
            </a:r>
            <a:r>
              <a:rPr lang="ko-KR" altLang="en-US" sz="1600"/>
              <a:t>와 달리 누구에게 보내는지 명시되지 않음</a:t>
            </a:r>
            <a:r>
              <a:rPr lang="en-US" altLang="ko-KR" sz="1600"/>
              <a:t>. </a:t>
            </a:r>
            <a:r>
              <a:rPr lang="en-US" altLang="ko-KR" sz="1600">
                <a:solidFill>
                  <a:srgbClr val="ff0000"/>
                </a:solidFill>
              </a:rPr>
              <a:t>WHY?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107504" y="2420888"/>
            <a:ext cx="1008112" cy="936104"/>
          </a:xfrm>
          <a:prstGeom prst="wedgeRectCallout">
            <a:avLst>
              <a:gd name="adj1" fmla="val 57294"/>
              <a:gd name="adj2" fmla="val -75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보낸</a:t>
            </a:r>
            <a:endParaRPr lang="ko-KR" altLang="en-US" sz="1400"/>
          </a:p>
          <a:p>
            <a:pPr algn="ctr">
              <a:defRPr/>
            </a:pPr>
            <a:r>
              <a:rPr lang="ko-KR" altLang="en-US" sz="1400"/>
              <a:t>바이트 수</a:t>
            </a:r>
            <a:r>
              <a:rPr lang="en-US" altLang="ko-KR" sz="1400"/>
              <a:t>.</a:t>
            </a:r>
            <a:endParaRPr lang="en-US" altLang="ko-KR" sz="1400"/>
          </a:p>
          <a:p>
            <a:pPr algn="ctr">
              <a:defRPr/>
            </a:pPr>
            <a:r>
              <a:rPr lang="ko-KR" altLang="en-US" sz="1400"/>
              <a:t>음수는</a:t>
            </a:r>
            <a:endParaRPr lang="ko-KR" altLang="en-US" sz="1400"/>
          </a:p>
          <a:p>
            <a:pPr algn="ctr">
              <a:defRPr/>
            </a:pPr>
            <a:r>
              <a:rPr lang="ko-KR" altLang="en-US" sz="1400"/>
              <a:t>에러코드</a:t>
            </a:r>
            <a:endParaRPr lang="ko-KR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1691680" y="6309320"/>
            <a:ext cx="55595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참고</a:t>
            </a:r>
            <a:r>
              <a:rPr lang="en-US" altLang="ko-KR"/>
              <a:t>) 0</a:t>
            </a:r>
            <a:r>
              <a:rPr lang="ko-KR" altLang="en-US"/>
              <a:t>바이트를 </a:t>
            </a:r>
            <a:r>
              <a:rPr lang="en-US" altLang="ko-KR"/>
              <a:t>send()</a:t>
            </a:r>
            <a:r>
              <a:rPr lang="ko-KR" altLang="en-US"/>
              <a:t>하도록 하면 리턴값이 </a:t>
            </a:r>
            <a:r>
              <a:rPr lang="en-US" altLang="ko-KR"/>
              <a:t>0</a:t>
            </a:r>
            <a:r>
              <a:rPr lang="ko-KR" altLang="en-US"/>
              <a:t>이 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TCP </a:t>
            </a:r>
            <a:r>
              <a:rPr lang="ko-KR" altLang="en-US"/>
              <a:t>소켓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데이터 수신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OS </a:t>
            </a:r>
            <a:r>
              <a:rPr lang="ko-KR" altLang="en-US"/>
              <a:t>내부의 소켓 버퍼에서 </a:t>
            </a:r>
            <a:r>
              <a:rPr lang="en-US" altLang="ko-KR"/>
              <a:t>buf</a:t>
            </a:r>
            <a:r>
              <a:rPr lang="ko-KR" altLang="en-US"/>
              <a:t>로 데이터 복사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복사하는 동안은 잠깐 블로킹 상태</a:t>
            </a:r>
            <a:endParaRPr lang="ko-KR" altLang="en-US"/>
          </a:p>
          <a:p>
            <a:pPr lvl="2">
              <a:defRPr/>
            </a:pPr>
            <a:r>
              <a:rPr lang="ko-KR" altLang="en-US">
                <a:solidFill>
                  <a:srgbClr val="ff0000"/>
                </a:solidFill>
              </a:rPr>
              <a:t>단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소켓 버퍼에 데이터가 없으면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데이터가 도착하기를 기다리면서 계속 블로킹 상태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916832"/>
            <a:ext cx="74168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int </a:t>
            </a:r>
            <a:r>
              <a:rPr lang="en-US" altLang="ko-KR">
                <a:solidFill>
                  <a:srgbClr val="ff0000"/>
                </a:solidFill>
              </a:rPr>
              <a:t>recv</a:t>
            </a:r>
            <a:r>
              <a:rPr lang="en-US" altLang="ko-KR"/>
              <a:t> (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SOCKET s,		// </a:t>
            </a:r>
            <a:r>
              <a:rPr lang="ko-KR" altLang="en-US"/>
              <a:t>소켓 디스크립터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char* buf,		// </a:t>
            </a:r>
            <a:r>
              <a:rPr lang="ko-KR" altLang="en-US"/>
              <a:t>받을 데이터가 담길 버퍼 주소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int len,		// </a:t>
            </a:r>
            <a:r>
              <a:rPr lang="ko-KR" altLang="en-US"/>
              <a:t>버퍼 크기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int flag,		// 0</a:t>
            </a:r>
            <a:r>
              <a:rPr lang="ko-KR" altLang="en-US"/>
              <a:t>으로 설정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사각형 설명선 4"/>
          <p:cNvSpPr/>
          <p:nvPr/>
        </p:nvSpPr>
        <p:spPr>
          <a:xfrm>
            <a:off x="3491880" y="1196752"/>
            <a:ext cx="3096344" cy="792088"/>
          </a:xfrm>
          <a:prstGeom prst="wedgeRectCallout">
            <a:avLst>
              <a:gd name="adj1" fmla="val -87990"/>
              <a:gd name="adj2" fmla="val 64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UDP </a:t>
            </a:r>
            <a:r>
              <a:rPr lang="ko-KR" altLang="en-US" sz="1600"/>
              <a:t>소켓의 </a:t>
            </a:r>
            <a:r>
              <a:rPr lang="en-US" altLang="ko-KR" sz="1600"/>
              <a:t>recvfrom()</a:t>
            </a:r>
            <a:r>
              <a:rPr lang="ko-KR" altLang="en-US" sz="1600"/>
              <a:t>과 달리 누구로부터 받았는지 명시되지 않음</a:t>
            </a:r>
            <a:r>
              <a:rPr lang="en-US" altLang="ko-KR" sz="1600"/>
              <a:t>. </a:t>
            </a:r>
            <a:r>
              <a:rPr lang="en-US" altLang="ko-KR" sz="1600">
                <a:solidFill>
                  <a:srgbClr val="ff0000"/>
                </a:solidFill>
              </a:rPr>
              <a:t>WHY?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107504" y="2492896"/>
            <a:ext cx="1008112" cy="936104"/>
          </a:xfrm>
          <a:prstGeom prst="wedgeRectCallout">
            <a:avLst>
              <a:gd name="adj1" fmla="val 57903"/>
              <a:gd name="adj2" fmla="val -74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받은</a:t>
            </a:r>
            <a:endParaRPr lang="ko-KR" altLang="en-US" sz="1400"/>
          </a:p>
          <a:p>
            <a:pPr algn="ctr">
              <a:defRPr/>
            </a:pPr>
            <a:r>
              <a:rPr lang="ko-KR" altLang="en-US" sz="1400"/>
              <a:t>바이트 수</a:t>
            </a:r>
            <a:r>
              <a:rPr lang="en-US" altLang="ko-KR" sz="1400"/>
              <a:t>.</a:t>
            </a:r>
            <a:endParaRPr lang="en-US" altLang="ko-KR" sz="1400"/>
          </a:p>
          <a:p>
            <a:pPr algn="ctr">
              <a:defRPr/>
            </a:pPr>
            <a:r>
              <a:rPr lang="ko-KR" altLang="en-US" sz="1400"/>
              <a:t>음수는</a:t>
            </a:r>
            <a:endParaRPr lang="ko-KR" altLang="en-US" sz="1400"/>
          </a:p>
          <a:p>
            <a:pPr algn="ctr">
              <a:defRPr/>
            </a:pPr>
            <a:r>
              <a:rPr lang="ko-KR" altLang="en-US" sz="1400"/>
              <a:t>에러코드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395536" y="6048077"/>
            <a:ext cx="83387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리턴값이 </a:t>
            </a:r>
            <a:r>
              <a:rPr lang="en-US" altLang="ko-KR" sz="1600" b="1">
                <a:solidFill>
                  <a:srgbClr val="ff0000"/>
                </a:solidFill>
              </a:rPr>
              <a:t>0</a:t>
            </a:r>
            <a:r>
              <a:rPr lang="ko-KR" altLang="en-US" sz="1600" b="1">
                <a:solidFill>
                  <a:srgbClr val="ff0000"/>
                </a:solidFill>
              </a:rPr>
              <a:t>이면</a:t>
            </a:r>
            <a:r>
              <a:rPr lang="en-US" altLang="ko-KR" sz="1600" b="1">
                <a:solidFill>
                  <a:srgbClr val="ff0000"/>
                </a:solidFill>
              </a:rPr>
              <a:t>, </a:t>
            </a:r>
            <a:r>
              <a:rPr lang="ko-KR" altLang="en-US" sz="1600" b="1">
                <a:solidFill>
                  <a:srgbClr val="ff0000"/>
                </a:solidFill>
              </a:rPr>
              <a:t>상대방이 </a:t>
            </a:r>
            <a:r>
              <a:rPr lang="en-US" altLang="ko-KR" sz="1600" b="1">
                <a:solidFill>
                  <a:srgbClr val="ff0000"/>
                </a:solidFill>
              </a:rPr>
              <a:t>‘</a:t>
            </a:r>
            <a:r>
              <a:rPr lang="ko-KR" altLang="en-US" sz="1600" b="1">
                <a:solidFill>
                  <a:srgbClr val="ff0000"/>
                </a:solidFill>
              </a:rPr>
              <a:t>정상적으로</a:t>
            </a:r>
            <a:r>
              <a:rPr lang="en-US" altLang="ko-KR" sz="1600" b="1">
                <a:solidFill>
                  <a:srgbClr val="ff0000"/>
                </a:solidFill>
              </a:rPr>
              <a:t>’ </a:t>
            </a:r>
            <a:r>
              <a:rPr lang="ko-KR" altLang="en-US" sz="1600" b="1">
                <a:solidFill>
                  <a:srgbClr val="ff0000"/>
                </a:solidFill>
              </a:rPr>
              <a:t>연결 종료 요청했음을 뜻함</a:t>
            </a:r>
            <a:endParaRPr lang="ko-KR" altLang="en-US" sz="1600" b="1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600"/>
              <a:t>- UDP recvfrom()</a:t>
            </a:r>
            <a:r>
              <a:rPr lang="ko-KR" altLang="en-US" sz="1600"/>
              <a:t>이 </a:t>
            </a:r>
            <a:r>
              <a:rPr lang="en-US" altLang="ko-KR" sz="1600"/>
              <a:t>0</a:t>
            </a:r>
            <a:r>
              <a:rPr lang="ko-KR" altLang="en-US" sz="1600"/>
              <a:t>을 리턴할 때와 </a:t>
            </a:r>
            <a:r>
              <a:rPr lang="en-US" altLang="ko-KR" sz="1600"/>
              <a:t>TCP recv()</a:t>
            </a:r>
            <a:r>
              <a:rPr lang="ko-KR" altLang="en-US" sz="1600"/>
              <a:t>가 </a:t>
            </a:r>
            <a:r>
              <a:rPr lang="en-US" altLang="ko-KR" sz="1600"/>
              <a:t>0</a:t>
            </a:r>
            <a:r>
              <a:rPr lang="ko-KR" altLang="en-US" sz="1600"/>
              <a:t>을 리턴할 때의 의미는 완전히 다름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468</ep:Words>
  <ep:PresentationFormat>화면 슬라이드 쇼(4:3)</ep:PresentationFormat>
  <ep:Paragraphs>129</ep:Paragraphs>
  <ep:Slides>14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Socket programming</vt:lpstr>
      <vt:lpstr>TCP 클라이언트-서버</vt:lpstr>
      <vt:lpstr>TCP 클라이언트-서버</vt:lpstr>
      <vt:lpstr>TCP 소켓 함수</vt:lpstr>
      <vt:lpstr>TCP 소켓 함수</vt:lpstr>
      <vt:lpstr>TCP 소켓 함수</vt:lpstr>
      <vt:lpstr>TCP 소켓 함수</vt:lpstr>
      <vt:lpstr>TCP 소켓 함수</vt:lpstr>
      <vt:lpstr>TCP 소켓 함수</vt:lpstr>
      <vt:lpstr>TCP 소켓 함수</vt:lpstr>
      <vt:lpstr>TCP 소켓 함수</vt:lpstr>
      <vt:lpstr>TCP 소켓 함수</vt:lpstr>
      <vt:lpstr>Soc5_1</vt:lpstr>
      <vt:lpstr>Soc5_2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2011-08-22T10:12:20.000</dcterms:created>
  <dc:creator>sw</dc:creator>
  <cp:lastModifiedBy>3110c</cp:lastModifiedBy>
  <dcterms:modified xsi:type="dcterms:W3CDTF">2022-10-19T04:04:17.358</dcterms:modified>
  <cp:revision>301</cp:revision>
  <dc:title>Socket programming (1)</dc:title>
  <cp:version/>
</cp:coreProperties>
</file>