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sw" initials="s" lastIdx="2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240" autoAdjust="0"/>
  </p:normalViewPr>
  <p:slideViewPr>
    <p:cSldViewPr>
      <p:cViewPr varScale="1">
        <p:scale>
          <a:sx n="100" d="100"/>
          <a:sy n="100" d="100"/>
        </p:scale>
        <p:origin x="432" y="132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commentAuthors" Target="commentAuthors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FCA26DE-71CE-43F8-BDA9-7F90AC3F57B1}" type="datetime1">
              <a:rPr lang="ko-KR" altLang="en-US"/>
              <a:pPr lvl="0">
                <a:defRPr/>
              </a:pPr>
              <a:t>2022-09-21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A70460C-ADBB-4614-90A6-15C72960883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2F86-CF79-4AB4-A4E2-BF45DD77D014}" type="datetimeFigureOut">
              <a:rPr lang="ko-KR" altLang="en-US" smtClean="0"/>
              <a:pPr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E2A7-894E-437F-B318-BFD2C55ED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2F86-CF79-4AB4-A4E2-BF45DD77D014}" type="datetimeFigureOut">
              <a:rPr lang="ko-KR" altLang="en-US" smtClean="0"/>
              <a:pPr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E2A7-894E-437F-B318-BFD2C55ED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2F86-CF79-4AB4-A4E2-BF45DD77D014}" type="datetimeFigureOut">
              <a:rPr lang="ko-KR" altLang="en-US" smtClean="0"/>
              <a:pPr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E2A7-894E-437F-B318-BFD2C55ED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2F86-CF79-4AB4-A4E2-BF45DD77D014}" type="datetimeFigureOut">
              <a:rPr lang="ko-KR" altLang="en-US" smtClean="0"/>
              <a:pPr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E2A7-894E-437F-B318-BFD2C55ED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2F86-CF79-4AB4-A4E2-BF45DD77D014}" type="datetimeFigureOut">
              <a:rPr lang="ko-KR" altLang="en-US" smtClean="0"/>
              <a:pPr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E2A7-894E-437F-B318-BFD2C55ED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2F86-CF79-4AB4-A4E2-BF45DD77D014}" type="datetimeFigureOut">
              <a:rPr lang="ko-KR" altLang="en-US" smtClean="0"/>
              <a:pPr/>
              <a:t>2022-09-19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E2A7-894E-437F-B318-BFD2C55ED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2F86-CF79-4AB4-A4E2-BF45DD77D014}" type="datetimeFigureOut">
              <a:rPr lang="ko-KR" altLang="en-US" smtClean="0"/>
              <a:pPr/>
              <a:t>2022-09-19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E2A7-894E-437F-B318-BFD2C55ED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2F86-CF79-4AB4-A4E2-BF45DD77D014}" type="datetimeFigureOut">
              <a:rPr lang="ko-KR" altLang="en-US" smtClean="0"/>
              <a:pPr/>
              <a:t>2022-09-19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E2A7-894E-437F-B318-BFD2C55ED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2F86-CF79-4AB4-A4E2-BF45DD77D014}" type="datetimeFigureOut">
              <a:rPr lang="ko-KR" altLang="en-US" smtClean="0"/>
              <a:pPr/>
              <a:t>2022-09-19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E2A7-894E-437F-B318-BFD2C55ED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2F86-CF79-4AB4-A4E2-BF45DD77D014}" type="datetimeFigureOut">
              <a:rPr lang="ko-KR" altLang="en-US" smtClean="0"/>
              <a:pPr/>
              <a:t>2022-09-19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E2A7-894E-437F-B318-BFD2C55ED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2F86-CF79-4AB4-A4E2-BF45DD77D014}" type="datetimeFigureOut">
              <a:rPr lang="ko-KR" altLang="en-US" smtClean="0"/>
              <a:pPr/>
              <a:t>2022-09-19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EE2A7-894E-437F-B318-BFD2C55ED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12F86-CF79-4AB4-A4E2-BF45DD77D014}" type="datetimeFigureOut">
              <a:rPr lang="ko-KR" altLang="en-US" smtClean="0"/>
              <a:pPr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EE2A7-894E-437F-B318-BFD2C55ED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Socket programming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Computer Network Lab.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Introduction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r>
              <a:rPr lang="en-US" altLang="ko-KR"/>
              <a:t>Address Family</a:t>
            </a:r>
            <a:endParaRPr lang="en-US" altLang="ko-KR"/>
          </a:p>
          <a:p>
            <a:pPr lvl="1">
              <a:defRPr/>
            </a:pPr>
            <a:r>
              <a:rPr lang="en-US" altLang="ko-KR">
                <a:solidFill>
                  <a:srgbClr val="ff0000"/>
                </a:solidFill>
              </a:rPr>
              <a:t>AF_INET</a:t>
            </a:r>
            <a:r>
              <a:rPr lang="ko-KR" altLang="en-US"/>
              <a:t>이라고 쓰면 됨 </a:t>
            </a:r>
            <a:endParaRPr lang="ko-KR" altLang="en-US"/>
          </a:p>
          <a:p>
            <a:pPr marL="457200" lvl="1" indent="0">
              <a:buNone/>
              <a:defRPr/>
            </a:pPr>
            <a:r>
              <a:rPr lang="ko-KR" altLang="en-US" sz="1935"/>
              <a:t>  </a:t>
            </a:r>
            <a:r>
              <a:rPr lang="en-US" altLang="ko-KR" sz="1935">
                <a:solidFill>
                  <a:schemeClr val="dk2"/>
                </a:solidFill>
              </a:rPr>
              <a:t>=&gt;</a:t>
            </a:r>
            <a:r>
              <a:rPr lang="ko-KR" altLang="en-US" sz="1935">
                <a:solidFill>
                  <a:schemeClr val="dk2"/>
                </a:solidFill>
              </a:rPr>
              <a:t> 인터넷에서 사용할 </a:t>
            </a:r>
            <a:r>
              <a:rPr lang="en-US" altLang="ko-KR" sz="1935">
                <a:solidFill>
                  <a:schemeClr val="dk2"/>
                </a:solidFill>
              </a:rPr>
              <a:t>socket</a:t>
            </a:r>
            <a:r>
              <a:rPr lang="ko-KR" altLang="en-US" sz="1935">
                <a:solidFill>
                  <a:schemeClr val="dk2"/>
                </a:solidFill>
              </a:rPr>
              <a:t>을 만들어주세요</a:t>
            </a:r>
            <a:endParaRPr lang="ko-KR" altLang="en-US" sz="1935">
              <a:solidFill>
                <a:schemeClr val="dk2"/>
              </a:solidFill>
            </a:endParaRPr>
          </a:p>
          <a:p>
            <a:pPr lvl="2">
              <a:defRPr/>
            </a:pPr>
            <a:r>
              <a:rPr lang="ko-KR" altLang="en-US"/>
              <a:t>실제 값은 </a:t>
            </a:r>
            <a:r>
              <a:rPr lang="en-US" altLang="ko-KR"/>
              <a:t>winsock2.h</a:t>
            </a:r>
            <a:r>
              <a:rPr lang="ko-KR" altLang="en-US"/>
              <a:t>에 </a:t>
            </a:r>
            <a:r>
              <a:rPr lang="en-US" altLang="ko-KR"/>
              <a:t>2</a:t>
            </a:r>
            <a:r>
              <a:rPr lang="ko-KR" altLang="en-US"/>
              <a:t>로 정의되어 있음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네트워크 계층 프로토콜이 </a:t>
            </a:r>
            <a:r>
              <a:rPr lang="en-US" altLang="ko-KR"/>
              <a:t>IPv4</a:t>
            </a:r>
            <a:r>
              <a:rPr lang="ko-KR" altLang="en-US"/>
              <a:t>임을 가리킴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소켓 타입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데이터를 반드시 전달</a:t>
            </a:r>
            <a:r>
              <a:rPr lang="en-US" altLang="ko-KR"/>
              <a:t>: </a:t>
            </a:r>
            <a:r>
              <a:rPr lang="en-US" altLang="ko-KR">
                <a:solidFill>
                  <a:srgbClr val="ff0000"/>
                </a:solidFill>
              </a:rPr>
              <a:t>SOCK_STREAM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 sz="1882">
                <a:solidFill>
                  <a:schemeClr val="dk2"/>
                </a:solidFill>
              </a:rPr>
              <a:t>tcp</a:t>
            </a:r>
            <a:endParaRPr lang="en-US" altLang="ko-KR" sz="1882">
              <a:solidFill>
                <a:schemeClr val="dk2"/>
              </a:solidFill>
            </a:endParaRPr>
          </a:p>
          <a:p>
            <a:pPr lvl="1">
              <a:defRPr/>
            </a:pPr>
            <a:r>
              <a:rPr lang="ko-KR" altLang="en-US"/>
              <a:t>가끔 데이터 전달 실패</a:t>
            </a:r>
            <a:r>
              <a:rPr lang="en-US" altLang="ko-KR"/>
              <a:t>: </a:t>
            </a:r>
            <a:r>
              <a:rPr lang="en-US" altLang="ko-KR">
                <a:solidFill>
                  <a:srgbClr val="ff0000"/>
                </a:solidFill>
              </a:rPr>
              <a:t>SOCK_DGRAM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 sz="1882">
                <a:solidFill>
                  <a:schemeClr val="dk2"/>
                </a:solidFill>
              </a:rPr>
              <a:t>udp</a:t>
            </a:r>
            <a:endParaRPr lang="en-US" altLang="ko-KR" sz="1882">
              <a:solidFill>
                <a:schemeClr val="dk2"/>
              </a:solidFill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사용할 프로토콜 </a:t>
            </a:r>
            <a:r>
              <a:rPr lang="en-US" altLang="ko-KR" sz="1882">
                <a:solidFill>
                  <a:schemeClr val="dk2"/>
                </a:solidFill>
              </a:rPr>
              <a:t>=&gt;</a:t>
            </a:r>
            <a:r>
              <a:rPr lang="ko-KR" altLang="en-US" sz="1882">
                <a:solidFill>
                  <a:schemeClr val="dk2"/>
                </a:solidFill>
              </a:rPr>
              <a:t> 통신하는 절차에 대한 약속</a:t>
            </a:r>
            <a:endParaRPr lang="ko-KR" altLang="en-US" sz="1882">
              <a:solidFill>
                <a:schemeClr val="dk2"/>
              </a:solidFill>
            </a:endParaRPr>
          </a:p>
          <a:p>
            <a:pPr lvl="1">
              <a:defRPr/>
            </a:pPr>
            <a:r>
              <a:rPr lang="en-US" altLang="ko-KR">
                <a:solidFill>
                  <a:srgbClr val="ff0000"/>
                </a:solidFill>
              </a:rPr>
              <a:t>0</a:t>
            </a:r>
            <a:r>
              <a:rPr lang="ko-KR" altLang="en-US"/>
              <a:t>으로</a:t>
            </a:r>
            <a:r>
              <a:rPr lang="en-US" altLang="ko-KR"/>
              <a:t> </a:t>
            </a:r>
            <a:r>
              <a:rPr lang="ko-KR" altLang="en-US"/>
              <a:t>쓰면 됨</a:t>
            </a:r>
            <a:r>
              <a:rPr lang="en-US" altLang="ko-KR"/>
              <a:t>(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지정할 필요 없음</a:t>
            </a:r>
            <a:r>
              <a:rPr lang="en-US" altLang="ko-KR"/>
              <a:t>) </a:t>
            </a:r>
            <a:r>
              <a:rPr lang="en-US" altLang="ko-KR" sz="2064">
                <a:solidFill>
                  <a:schemeClr val="dk2"/>
                </a:solidFill>
              </a:rPr>
              <a:t>=&gt; </a:t>
            </a:r>
            <a:r>
              <a:rPr lang="ko-KR" altLang="en-US" sz="2064">
                <a:solidFill>
                  <a:schemeClr val="dk2"/>
                </a:solidFill>
              </a:rPr>
              <a:t>알아서 맞춰준다</a:t>
            </a:r>
            <a:endParaRPr lang="ko-KR" altLang="en-US" sz="2064">
              <a:solidFill>
                <a:schemeClr val="dk2"/>
              </a:solidFill>
            </a:endParaRPr>
          </a:p>
          <a:p>
            <a:pPr lvl="2">
              <a:defRPr/>
            </a:pPr>
            <a:r>
              <a:rPr lang="en-US" altLang="ko-KR"/>
              <a:t>Why? </a:t>
            </a:r>
            <a:r>
              <a:rPr lang="ko-KR" altLang="en-US"/>
              <a:t>인터넷에는 </a:t>
            </a:r>
            <a:r>
              <a:rPr lang="en-US" altLang="ko-KR"/>
              <a:t>STREAM </a:t>
            </a:r>
            <a:r>
              <a:rPr lang="ko-KR" altLang="en-US"/>
              <a:t>타입의 수송 계층 프로토콜이 </a:t>
            </a:r>
            <a:r>
              <a:rPr lang="en-US" altLang="ko-KR"/>
              <a:t>TCP, DGRAM </a:t>
            </a:r>
            <a:r>
              <a:rPr lang="ko-KR" altLang="en-US"/>
              <a:t>타입의 수송 계층 프로토콜이 </a:t>
            </a:r>
            <a:r>
              <a:rPr lang="en-US" altLang="ko-KR"/>
              <a:t>UDP </a:t>
            </a:r>
            <a:r>
              <a:rPr lang="ko-KR" altLang="en-US"/>
              <a:t>밖에 없음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6221870"/>
            <a:ext cx="887428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소켓 라이브러리는 인터넷이 아닌 다른 방식의 네트워크에서도 네트워크 프로그램 작성시 사용하도록 디자인되었으므로</a:t>
            </a:r>
            <a:endParaRPr lang="ko-KR" altLang="en-US" sz="1200"/>
          </a:p>
          <a:p>
            <a:pPr lvl="0">
              <a:defRPr/>
            </a:pPr>
            <a:r>
              <a:rPr lang="en-US" altLang="ko-KR" sz="1200"/>
              <a:t>protocol </a:t>
            </a:r>
            <a:r>
              <a:rPr lang="ko-KR" altLang="en-US" sz="1200"/>
              <a:t>필드 값이 항상 </a:t>
            </a:r>
            <a:r>
              <a:rPr lang="en-US" altLang="ko-KR" sz="1200"/>
              <a:t>0</a:t>
            </a:r>
            <a:r>
              <a:rPr lang="ko-KR" altLang="en-US" sz="1200"/>
              <a:t>은 아님</a:t>
            </a:r>
            <a:r>
              <a:rPr lang="en-US" altLang="ko-KR" sz="1200"/>
              <a:t>. </a:t>
            </a:r>
            <a:r>
              <a:rPr lang="ko-KR" altLang="en-US" sz="1200"/>
              <a:t>그러나</a:t>
            </a:r>
            <a:r>
              <a:rPr lang="en-US" altLang="ko-KR" sz="1200"/>
              <a:t>, </a:t>
            </a:r>
            <a:r>
              <a:rPr lang="ko-KR" altLang="en-US" sz="1200"/>
              <a:t>인터넷 아닌 네트워크에서 네트워크 프로그램을 작성할 일은 현실적으로 거의 없음</a:t>
            </a: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소켓 소멸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sz="2400" dirty="0" smtClean="0"/>
              <a:t>소켓 </a:t>
            </a:r>
            <a:r>
              <a:rPr lang="ko-KR" altLang="en-US" sz="2400" dirty="0" err="1" smtClean="0"/>
              <a:t>디스크립터를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OS</a:t>
            </a:r>
            <a:r>
              <a:rPr lang="ko-KR" altLang="en-US" sz="2400" dirty="0" smtClean="0"/>
              <a:t>에 반납하고 연관된 자원도 반환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상세한 동작은 소켓 옵션 설정에 따라 달라짐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073622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closesocket</a:t>
            </a:r>
            <a:r>
              <a:rPr lang="en-US" altLang="ko-KR" dirty="0" smtClean="0"/>
              <a:t> (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SOCKET s		// </a:t>
            </a:r>
            <a:r>
              <a:rPr lang="ko-KR" altLang="en-US" dirty="0" smtClean="0"/>
              <a:t>소켓 </a:t>
            </a:r>
            <a:r>
              <a:rPr lang="ko-KR" altLang="en-US" dirty="0" err="1" smtClean="0"/>
              <a:t>디스크립터</a:t>
            </a:r>
            <a:endParaRPr lang="en-US" altLang="ko-KR" dirty="0" smtClean="0"/>
          </a:p>
          <a:p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사각형 설명선 4"/>
          <p:cNvSpPr/>
          <p:nvPr/>
        </p:nvSpPr>
        <p:spPr>
          <a:xfrm>
            <a:off x="35496" y="2852936"/>
            <a:ext cx="1008112" cy="576064"/>
          </a:xfrm>
          <a:prstGeom prst="wedgeRectCallout">
            <a:avLst>
              <a:gd name="adj1" fmla="val 76119"/>
              <a:gd name="adj2" fmla="val -1285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에러코드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리턴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824" y="1340768"/>
            <a:ext cx="2939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예</a:t>
            </a:r>
            <a:r>
              <a:rPr lang="en-US" altLang="ko-KR" b="1" dirty="0" smtClean="0"/>
              <a:t>) TCP </a:t>
            </a:r>
            <a:r>
              <a:rPr lang="ko-KR" altLang="en-US" b="1" dirty="0" smtClean="0"/>
              <a:t>소켓 생성 후 종료</a:t>
            </a:r>
            <a:endParaRPr lang="ko-KR" altLang="en-US" b="1" dirty="0"/>
          </a:p>
        </p:txBody>
      </p:sp>
      <p:pic>
        <p:nvPicPr>
          <p:cNvPr id="3074" name="Picture 2" descr="C:\Users\sw\Desktop\src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647" y="1949649"/>
            <a:ext cx="6036697" cy="291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Visual C++</a:t>
            </a:r>
            <a:r>
              <a:rPr lang="ko-KR" altLang="en-US" dirty="0" smtClean="0"/>
              <a:t>로 프로젝트 </a:t>
            </a:r>
            <a:r>
              <a:rPr lang="en-US" altLang="ko-KR" dirty="0" smtClean="0"/>
              <a:t>“soc1” </a:t>
            </a:r>
            <a:r>
              <a:rPr lang="ko-KR" altLang="en-US" dirty="0" smtClean="0"/>
              <a:t>생성한 후 아래의 프로그램을 작성</a:t>
            </a:r>
            <a:endParaRPr lang="en-US" altLang="ko-KR" dirty="0" smtClean="0"/>
          </a:p>
          <a:p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1) TCP </a:t>
            </a:r>
            <a:r>
              <a:rPr lang="ko-KR" altLang="en-US" dirty="0" smtClean="0"/>
              <a:t>소켓 생성</a:t>
            </a:r>
            <a:r>
              <a:rPr lang="en-US" altLang="ko-KR" dirty="0" smtClean="0"/>
              <a:t>,</a:t>
            </a:r>
          </a:p>
          <a:p>
            <a:pPr lvl="1">
              <a:buNone/>
            </a:pPr>
            <a:r>
              <a:rPr lang="en-US" altLang="ko-KR" dirty="0" smtClean="0"/>
              <a:t>2) </a:t>
            </a:r>
            <a:r>
              <a:rPr lang="ko-KR" altLang="en-US" dirty="0" smtClean="0"/>
              <a:t>아무 것도 하지 않고</a:t>
            </a:r>
            <a:r>
              <a:rPr lang="en-US" altLang="ko-KR" dirty="0" smtClean="0"/>
              <a:t>,</a:t>
            </a:r>
          </a:p>
          <a:p>
            <a:pPr lvl="1">
              <a:buNone/>
            </a:pPr>
            <a:r>
              <a:rPr lang="en-US" altLang="ko-KR" dirty="0" smtClean="0"/>
              <a:t>3) </a:t>
            </a:r>
            <a:r>
              <a:rPr lang="ko-KR" altLang="en-US" dirty="0" smtClean="0"/>
              <a:t>소켓을 닫고 종료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소켓 이름 붙이기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/>
              <a:t>소켓에 이름 붙이기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파일에 이름이 있듯</a:t>
            </a:r>
            <a:r>
              <a:rPr lang="en-US" altLang="ko-KR"/>
              <a:t> </a:t>
            </a:r>
            <a:r>
              <a:rPr lang="ko-KR" altLang="en-US"/>
              <a:t>소켓도 이름이 있음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소켓 이름은 마음대로 붙일 수 없음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이름 붙이는 규칙을 따라야 함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Why? </a:t>
            </a:r>
            <a:r>
              <a:rPr lang="ko-KR" altLang="en-US"/>
              <a:t>파일과는 달리</a:t>
            </a:r>
            <a:r>
              <a:rPr lang="en-US" altLang="ko-KR"/>
              <a:t>,</a:t>
            </a:r>
            <a:r>
              <a:rPr lang="ko-KR" altLang="en-US"/>
              <a:t> 남이 불러줘야 하는 이름임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인터넷에서는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“IP address, port number”</a:t>
            </a:r>
            <a:r>
              <a:rPr lang="ko-KR" altLang="en-US"/>
              <a:t>의 형태로 이름 붙임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예</a:t>
            </a:r>
            <a:r>
              <a:rPr lang="en-US" altLang="ko-KR"/>
              <a:t>) IP </a:t>
            </a:r>
            <a:r>
              <a:rPr lang="ko-KR" altLang="en-US"/>
              <a:t>주소</a:t>
            </a:r>
            <a:r>
              <a:rPr lang="en-US" altLang="ko-KR"/>
              <a:t>: 147.46.66.97, port </a:t>
            </a:r>
            <a:r>
              <a:rPr lang="ko-KR" altLang="en-US"/>
              <a:t>번호</a:t>
            </a:r>
            <a:r>
              <a:rPr lang="en-US" altLang="ko-KR"/>
              <a:t>: 8080</a:t>
            </a:r>
            <a:endParaRPr lang="en-US" altLang="ko-KR"/>
          </a:p>
          <a:p>
            <a:pPr lvl="3">
              <a:defRPr/>
            </a:pPr>
            <a:r>
              <a:rPr lang="ko-KR" altLang="en-US" sz="1600"/>
              <a:t>참고</a:t>
            </a:r>
            <a:r>
              <a:rPr lang="en-US" altLang="ko-KR" sz="1600"/>
              <a:t>) 147.46.66.97 = </a:t>
            </a:r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</a:rPr>
              <a:t>10010011 00101110 01000010 01100001</a:t>
            </a:r>
            <a:endParaRPr lang="en-US" altLang="ko-KR" sz="1400" b="1">
              <a:solidFill>
                <a:schemeClr val="accent1">
                  <a:lumMod val="75000"/>
                </a:schemeClr>
              </a:solidFill>
            </a:endParaRPr>
          </a:p>
          <a:p>
            <a:pPr marL="1371600" lvl="3" indent="0">
              <a:buNone/>
              <a:defRPr/>
            </a:pPr>
            <a:endParaRPr lang="en-US" altLang="ko-KR" sz="1400" b="1">
              <a:solidFill>
                <a:schemeClr val="accent1">
                  <a:lumMod val="75000"/>
                </a:schemeClr>
              </a:solidFill>
            </a:endParaRPr>
          </a:p>
          <a:p>
            <a:pPr marL="1371600" lvl="3" indent="0">
              <a:buNone/>
              <a:defRPr/>
            </a:pPr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</a:rPr>
              <a:t>socket 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</a:rPr>
              <a:t>만드는 프로그램은 굉장히 많다</a:t>
            </a:r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</a:rPr>
              <a:t> 수 많은 </a:t>
            </a:r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</a:rPr>
              <a:t>socket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</a:rPr>
              <a:t> 중 내가 만든 </a:t>
            </a:r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</a:rPr>
              <a:t>socket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</a:rPr>
              <a:t>을 찾을려면 </a:t>
            </a:r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</a:rPr>
              <a:t>socket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</a:rPr>
              <a:t> 마다 내부적인 이름이 달라야한다 </a:t>
            </a:r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</a:rPr>
              <a:t>=&gt;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</a:rPr>
              <a:t> 그것이 </a:t>
            </a:r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</a:rPr>
              <a:t>port 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</a:rPr>
              <a:t>번호</a:t>
            </a:r>
            <a:endParaRPr lang="ko-KR" altLang="en-US" sz="1400" b="1">
              <a:solidFill>
                <a:schemeClr val="accent1">
                  <a:lumMod val="75000"/>
                </a:schemeClr>
              </a:solidFill>
            </a:endParaRPr>
          </a:p>
          <a:p>
            <a:pPr marL="1371600" lvl="3" indent="0">
              <a:buNone/>
              <a:defRPr/>
            </a:pPr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</a:rPr>
              <a:t>ip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</a:rPr>
              <a:t> 주소와 </a:t>
            </a:r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</a:rPr>
              <a:t>port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</a:rPr>
              <a:t> 번호 두 가지다 주어져야 한다</a:t>
            </a:r>
            <a:endParaRPr lang="ko-KR" altLang="en-US" sz="1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027" y="5977791"/>
            <a:ext cx="8906763" cy="8211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rgbClr val="ff0000"/>
                </a:solidFill>
              </a:rPr>
              <a:t>Well-known port (0~1023), registered port (1024~49151)</a:t>
            </a:r>
            <a:r>
              <a:rPr lang="ko-KR" altLang="en-US" sz="1600">
                <a:solidFill>
                  <a:srgbClr val="ff0000"/>
                </a:solidFill>
              </a:rPr>
              <a:t>는 용도가 지정되어 있는 경우가 많아</a:t>
            </a:r>
            <a:endParaRPr lang="ko-KR" altLang="en-US" sz="160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ko-KR" altLang="en-US" sz="1600">
                <a:solidFill>
                  <a:srgbClr val="ff0000"/>
                </a:solidFill>
              </a:rPr>
              <a:t>사용하지 않도록 권장함 </a:t>
            </a:r>
            <a:r>
              <a:rPr lang="en-US" altLang="ko-KR" sz="1600">
                <a:solidFill>
                  <a:srgbClr val="ff0000"/>
                </a:solidFill>
              </a:rPr>
              <a:t>(</a:t>
            </a:r>
            <a:r>
              <a:rPr lang="ko-KR" altLang="en-US" sz="1600">
                <a:solidFill>
                  <a:srgbClr val="ff0000"/>
                </a:solidFill>
              </a:rPr>
              <a:t>강제는 아님</a:t>
            </a:r>
            <a:r>
              <a:rPr lang="en-US" altLang="ko-KR" sz="1600">
                <a:solidFill>
                  <a:srgbClr val="ff0000"/>
                </a:solidFill>
              </a:rPr>
              <a:t>)!</a:t>
            </a:r>
            <a:endParaRPr lang="en-US" altLang="ko-KR" sz="160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 sz="1600">
                <a:solidFill>
                  <a:schemeClr val="dk2"/>
                </a:solidFill>
              </a:rPr>
              <a:t>49151</a:t>
            </a:r>
            <a:r>
              <a:rPr lang="ko-KR" altLang="en-US" sz="1600">
                <a:solidFill>
                  <a:schemeClr val="dk2"/>
                </a:solidFill>
              </a:rPr>
              <a:t> 이후를 써라 </a:t>
            </a:r>
            <a:endParaRPr lang="ko-KR" altLang="en-US" sz="160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소켓 이름 붙이기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소켓 라이브러리에는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 설정에 필요한 구조체도 정의되어 있음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15616" y="2492896"/>
            <a:ext cx="74168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typedef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short </a:t>
            </a:r>
            <a:r>
              <a:rPr lang="en-US" altLang="ko-KR" dirty="0" err="1" smtClean="0"/>
              <a:t>sin_family</a:t>
            </a:r>
            <a:r>
              <a:rPr lang="en-US" altLang="ko-KR" dirty="0" smtClean="0"/>
              <a:t>;		// AF_INET</a:t>
            </a:r>
            <a:r>
              <a:rPr lang="ko-KR" altLang="en-US" dirty="0" smtClean="0"/>
              <a:t>으로 설정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u_short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sin_port</a:t>
            </a:r>
            <a:r>
              <a:rPr lang="en-US" altLang="ko-KR" dirty="0" smtClean="0"/>
              <a:t>;		// port number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in_addr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sin_addr</a:t>
            </a:r>
            <a:r>
              <a:rPr lang="en-US" altLang="ko-KR" dirty="0" smtClean="0"/>
              <a:t>;	// IP address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char </a:t>
            </a:r>
            <a:r>
              <a:rPr lang="en-US" altLang="ko-KR" dirty="0" err="1" smtClean="0"/>
              <a:t>sin_zero</a:t>
            </a:r>
            <a:r>
              <a:rPr lang="en-US" altLang="ko-KR" dirty="0" smtClean="0"/>
              <a:t>[8];		// </a:t>
            </a:r>
            <a:r>
              <a:rPr lang="ko-KR" altLang="en-US" dirty="0" smtClean="0"/>
              <a:t>모두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설정</a:t>
            </a:r>
            <a:endParaRPr lang="en-US" altLang="ko-KR" dirty="0" smtClean="0"/>
          </a:p>
          <a:p>
            <a:r>
              <a:rPr lang="en-US" altLang="ko-KR" dirty="0" smtClean="0"/>
              <a:t>} </a:t>
            </a:r>
            <a:r>
              <a:rPr lang="en-US" altLang="ko-KR" dirty="0" smtClean="0">
                <a:solidFill>
                  <a:srgbClr val="FF0000"/>
                </a:solidFill>
              </a:rPr>
              <a:t>SOCKADDR_IN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in_addr</a:t>
            </a:r>
            <a:r>
              <a:rPr lang="en-US" altLang="ko-KR" dirty="0" smtClean="0"/>
              <a:t>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unsigned long </a:t>
            </a:r>
            <a:r>
              <a:rPr lang="en-US" altLang="ko-KR" dirty="0" err="1" smtClean="0"/>
              <a:t>s_addr</a:t>
            </a:r>
            <a:r>
              <a:rPr lang="en-US" altLang="ko-KR" dirty="0" smtClean="0"/>
              <a:t>;		// 32bits for IP address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사각형 설명선 4"/>
          <p:cNvSpPr/>
          <p:nvPr/>
        </p:nvSpPr>
        <p:spPr>
          <a:xfrm>
            <a:off x="3707904" y="5465160"/>
            <a:ext cx="2664296" cy="556128"/>
          </a:xfrm>
          <a:prstGeom prst="wedgeRectCallout">
            <a:avLst>
              <a:gd name="adj1" fmla="val -48688"/>
              <a:gd name="adj2" fmla="val -1292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실제로는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몇 개 변수의 </a:t>
            </a:r>
            <a:r>
              <a:rPr lang="en-US" altLang="ko-KR" sz="1600" dirty="0" smtClean="0"/>
              <a:t>union</a:t>
            </a:r>
            <a:r>
              <a:rPr lang="ko-KR" altLang="en-US" sz="1600" dirty="0" smtClean="0"/>
              <a:t>으로 정의되어 있음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소켓 이름 붙이기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이름 붙이기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endParaRPr lang="en-US" altLang="ko-KR" sz="2400"/>
          </a:p>
          <a:p>
            <a:pPr lvl="1">
              <a:defRPr/>
            </a:pPr>
            <a:r>
              <a:rPr lang="ko-KR" altLang="en-US" sz="2400"/>
              <a:t>매개변수가 왜 </a:t>
            </a:r>
            <a:r>
              <a:rPr lang="en-US" altLang="ko-KR" sz="2400"/>
              <a:t>SOCKADDR_IN</a:t>
            </a:r>
            <a:r>
              <a:rPr lang="ko-KR" altLang="en-US" sz="2400"/>
              <a:t>이 아니라 </a:t>
            </a:r>
            <a:r>
              <a:rPr lang="en-US" altLang="ko-KR" sz="2400"/>
              <a:t>SOCKADDR</a:t>
            </a:r>
            <a:r>
              <a:rPr lang="ko-KR" altLang="en-US" sz="2400"/>
              <a:t>인가</a:t>
            </a:r>
            <a:r>
              <a:rPr lang="en-US" altLang="ko-KR" sz="2400"/>
              <a:t>?</a:t>
            </a:r>
            <a:endParaRPr lang="en-US" altLang="ko-KR" sz="2400"/>
          </a:p>
        </p:txBody>
      </p:sp>
      <p:sp>
        <p:nvSpPr>
          <p:cNvPr id="4" name="TextBox 3"/>
          <p:cNvSpPr txBox="1"/>
          <p:nvPr/>
        </p:nvSpPr>
        <p:spPr>
          <a:xfrm>
            <a:off x="1115616" y="1545911"/>
            <a:ext cx="7416824" cy="173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int </a:t>
            </a:r>
            <a:r>
              <a:rPr lang="en-US" altLang="ko-KR">
                <a:solidFill>
                  <a:srgbClr val="ff0000"/>
                </a:solidFill>
              </a:rPr>
              <a:t>bind</a:t>
            </a:r>
            <a:r>
              <a:rPr lang="en-US" altLang="ko-KR"/>
              <a:t> (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SOCKET s,		// </a:t>
            </a:r>
            <a:r>
              <a:rPr lang="ko-KR" altLang="en-US"/>
              <a:t>소켓 디스크립터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ko-KR" altLang="en-US">
                <a:solidFill>
                  <a:schemeClr val="dk2"/>
                </a:solidFill>
              </a:rPr>
              <a:t>이름을 붙일 </a:t>
            </a:r>
            <a:r>
              <a:rPr lang="en-US" altLang="ko-KR">
                <a:solidFill>
                  <a:schemeClr val="dk2"/>
                </a:solidFill>
              </a:rPr>
              <a:t>socket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SOCKADDR* name,	// </a:t>
            </a:r>
            <a:r>
              <a:rPr lang="ko-KR" altLang="en-US"/>
              <a:t>소켓 이름 구조체를 가리키는 포인터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                                </a:t>
            </a:r>
            <a:r>
              <a:rPr lang="en-US" altLang="ko-KR"/>
              <a:t>//</a:t>
            </a:r>
            <a:r>
              <a:rPr lang="ko-KR" altLang="en-US"/>
              <a:t> 어떤 이름을 붙일래 </a:t>
            </a:r>
            <a:r>
              <a:rPr lang="en-US" altLang="ko-KR"/>
              <a:t>?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int namelen		// name</a:t>
            </a:r>
            <a:r>
              <a:rPr lang="ko-KR" altLang="en-US"/>
              <a:t>이 가리키는 구조체의 크기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5" name="사각형 설명선 4"/>
          <p:cNvSpPr/>
          <p:nvPr/>
        </p:nvSpPr>
        <p:spPr>
          <a:xfrm>
            <a:off x="35496" y="2420888"/>
            <a:ext cx="1115616" cy="576064"/>
          </a:xfrm>
          <a:prstGeom prst="wedgeRectCallout">
            <a:avLst>
              <a:gd name="adj1" fmla="val 56715"/>
              <a:gd name="adj2" fmla="val -1030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/>
              <a:t>에러코드 리턴</a:t>
            </a:r>
            <a:endParaRPr lang="ko-KR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5220072" y="4194954"/>
            <a:ext cx="2520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typedef struct {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short sa_family;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char sa_data[14];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} </a:t>
            </a:r>
            <a:r>
              <a:rPr lang="en-US" altLang="ko-KR">
                <a:solidFill>
                  <a:srgbClr val="ff0000"/>
                </a:solidFill>
              </a:rPr>
              <a:t>SOCKADDR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55676" y="3968978"/>
            <a:ext cx="3060340" cy="2556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typedef struct {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short sin_family,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u_short sin_port</a:t>
            </a:r>
            <a:r>
              <a:rPr lang="en-US" altLang="ko-KR">
                <a:solidFill>
                  <a:schemeClr val="dk2"/>
                </a:solidFill>
              </a:rPr>
              <a:t>(port</a:t>
            </a:r>
            <a:r>
              <a:rPr lang="ko-KR" altLang="en-US">
                <a:solidFill>
                  <a:schemeClr val="dk2"/>
                </a:solidFill>
              </a:rPr>
              <a:t> 번호</a:t>
            </a:r>
            <a:r>
              <a:rPr lang="en-US" altLang="ko-KR">
                <a:solidFill>
                  <a:schemeClr val="dk2"/>
                </a:solidFill>
              </a:rPr>
              <a:t>)</a:t>
            </a:r>
            <a:r>
              <a:rPr lang="en-US" altLang="ko-KR"/>
              <a:t>,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struct in_addr sin_addr</a:t>
            </a:r>
            <a:r>
              <a:rPr lang="ko-KR" altLang="en-US"/>
              <a:t> </a:t>
            </a:r>
            <a:r>
              <a:rPr lang="en-US" altLang="ko-KR">
                <a:solidFill>
                  <a:schemeClr val="dk2"/>
                </a:solidFill>
              </a:rPr>
              <a:t>(ip </a:t>
            </a:r>
            <a:r>
              <a:rPr lang="ko-KR" altLang="en-US">
                <a:solidFill>
                  <a:schemeClr val="dk2"/>
                </a:solidFill>
              </a:rPr>
              <a:t>주소</a:t>
            </a:r>
            <a:r>
              <a:rPr lang="en-US" altLang="ko-KR">
                <a:solidFill>
                  <a:schemeClr val="dk2"/>
                </a:solidFill>
              </a:rPr>
              <a:t>)</a:t>
            </a:r>
            <a:r>
              <a:rPr lang="en-US" altLang="ko-KR"/>
              <a:t>,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char sin_zero[8]</a:t>
            </a:r>
            <a:r>
              <a:rPr lang="ko-KR" altLang="en-US"/>
              <a:t> </a:t>
            </a:r>
            <a:r>
              <a:rPr lang="en-US" altLang="ko-KR">
                <a:solidFill>
                  <a:schemeClr val="dk2"/>
                </a:solidFill>
              </a:rPr>
              <a:t>(</a:t>
            </a:r>
            <a:r>
              <a:rPr lang="ko-KR" altLang="en-US">
                <a:solidFill>
                  <a:schemeClr val="dk2"/>
                </a:solidFill>
              </a:rPr>
              <a:t> </a:t>
            </a:r>
            <a:r>
              <a:rPr lang="en-US" altLang="ko-KR">
                <a:solidFill>
                  <a:schemeClr val="dk2"/>
                </a:solidFill>
              </a:rPr>
              <a:t>0</a:t>
            </a:r>
            <a:r>
              <a:rPr lang="ko-KR" altLang="en-US">
                <a:solidFill>
                  <a:schemeClr val="dk2"/>
                </a:solidFill>
              </a:rPr>
              <a:t>으로 주면 된다</a:t>
            </a:r>
            <a:r>
              <a:rPr lang="en-US" altLang="ko-KR">
                <a:solidFill>
                  <a:schemeClr val="dk2"/>
                </a:solidFill>
              </a:rPr>
              <a:t>.)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} </a:t>
            </a:r>
            <a:r>
              <a:rPr lang="en-US" altLang="ko-KR">
                <a:solidFill>
                  <a:srgbClr val="ff0000"/>
                </a:solidFill>
              </a:rPr>
              <a:t>SOCKADDR_IN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6387830"/>
            <a:ext cx="739016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네트워크마다 이름 붙이는 형식이 다를 수 있으며</a:t>
            </a:r>
            <a:r>
              <a:rPr lang="en-US" altLang="ko-KR" sz="1200"/>
              <a:t>, </a:t>
            </a:r>
            <a:r>
              <a:rPr lang="ko-KR" altLang="en-US" sz="1200"/>
              <a:t>소켓 라이브러리는 인터넷만을 위해 설계된 것이 아님</a:t>
            </a:r>
            <a:r>
              <a:rPr lang="en-US" altLang="ko-KR" sz="1200"/>
              <a:t>.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Bind() </a:t>
            </a:r>
            <a:r>
              <a:rPr lang="ko-KR" altLang="en-US" sz="1200"/>
              <a:t>함수는 전달된 </a:t>
            </a:r>
            <a:r>
              <a:rPr lang="en-US" altLang="ko-KR" sz="1200"/>
              <a:t>SOCKADDR </a:t>
            </a:r>
            <a:r>
              <a:rPr lang="ko-KR" altLang="en-US" sz="1200"/>
              <a:t>구조체의 첫 필드 값을 보고 구조체의 실제 형태 판단</a:t>
            </a: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소켓 이름 붙이기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“147.46.66.97”</a:t>
            </a:r>
            <a:r>
              <a:rPr lang="ko-KR" altLang="en-US" sz="2800" dirty="0" smtClean="0"/>
              <a:t>을 </a:t>
            </a:r>
            <a:r>
              <a:rPr lang="en-US" altLang="ko-KR" sz="2800" dirty="0" smtClean="0"/>
              <a:t>4</a:t>
            </a:r>
            <a:r>
              <a:rPr lang="ko-KR" altLang="en-US" sz="2800" dirty="0" smtClean="0"/>
              <a:t>바이트로 변환하는 함수</a:t>
            </a:r>
            <a:endParaRPr lang="en-US" altLang="ko-KR" sz="2800" dirty="0" smtClean="0"/>
          </a:p>
          <a:p>
            <a:pPr lvl="1"/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inet_pton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af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const</a:t>
            </a:r>
            <a:r>
              <a:rPr lang="en-US" altLang="ko-KR" sz="2400" dirty="0" smtClean="0"/>
              <a:t> char* </a:t>
            </a:r>
            <a:r>
              <a:rPr lang="en-US" altLang="ko-KR" sz="2400" dirty="0" err="1" smtClean="0"/>
              <a:t>src</a:t>
            </a:r>
            <a:r>
              <a:rPr lang="en-US" altLang="ko-KR" sz="2400" dirty="0" smtClean="0"/>
              <a:t>, void* </a:t>
            </a:r>
            <a:r>
              <a:rPr lang="en-US" altLang="ko-KR" sz="2400" dirty="0" err="1" smtClean="0"/>
              <a:t>dst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en-US" altLang="ko-KR" sz="2400" dirty="0" smtClean="0"/>
              <a:t>#include &lt;WS2tcpip.h&gt;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35696" y="2996952"/>
            <a:ext cx="595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예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소켓을 만들고 이름</a:t>
            </a:r>
            <a:r>
              <a:rPr lang="en-US" altLang="ko-KR" b="1" dirty="0" smtClean="0"/>
              <a:t>(147.46.66.97, 50000)</a:t>
            </a:r>
            <a:r>
              <a:rPr lang="ko-KR" altLang="en-US" b="1" dirty="0" smtClean="0"/>
              <a:t>을 붙인다</a:t>
            </a:r>
            <a:endParaRPr lang="ko-KR" altLang="en-US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501008"/>
            <a:ext cx="6307399" cy="224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사각형 설명선 5"/>
          <p:cNvSpPr/>
          <p:nvPr/>
        </p:nvSpPr>
        <p:spPr>
          <a:xfrm>
            <a:off x="4162958" y="6165304"/>
            <a:ext cx="1296144" cy="360040"/>
          </a:xfrm>
          <a:prstGeom prst="wedgeRectCallout">
            <a:avLst>
              <a:gd name="adj1" fmla="val -113898"/>
              <a:gd name="adj2" fmla="val -231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타입캐스팅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소켓 이름 붙이기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sz="2400" dirty="0" smtClean="0"/>
              <a:t>Loopback address</a:t>
            </a:r>
          </a:p>
          <a:p>
            <a:pPr lvl="1"/>
            <a:r>
              <a:rPr lang="ko-KR" altLang="en-US" sz="2000" dirty="0" smtClean="0"/>
              <a:t>목적지 </a:t>
            </a:r>
            <a:r>
              <a:rPr lang="en-US" altLang="ko-KR" sz="2000" dirty="0" smtClean="0"/>
              <a:t>IP </a:t>
            </a:r>
            <a:r>
              <a:rPr lang="ko-KR" altLang="en-US" sz="2000" dirty="0" smtClean="0"/>
              <a:t>주소 </a:t>
            </a:r>
            <a:r>
              <a:rPr lang="en-US" altLang="ko-KR" sz="2000" dirty="0" smtClean="0"/>
              <a:t>127.0.0.1</a:t>
            </a:r>
            <a:r>
              <a:rPr lang="ko-KR" altLang="en-US" sz="2000" dirty="0" smtClean="0"/>
              <a:t>인 </a:t>
            </a:r>
            <a:r>
              <a:rPr lang="ko-KR" altLang="en-US" sz="2000" dirty="0" err="1" smtClean="0"/>
              <a:t>패킷을</a:t>
            </a:r>
            <a:r>
              <a:rPr lang="ko-KR" altLang="en-US" sz="2000" dirty="0" smtClean="0"/>
              <a:t> 보내면 인터넷으로 나가지 않고 자기자신에게 되돌아 옴</a:t>
            </a:r>
            <a:endParaRPr lang="en-US" altLang="ko-KR" sz="2000" dirty="0" smtClean="0"/>
          </a:p>
          <a:p>
            <a:pPr lvl="2"/>
            <a:endParaRPr lang="en-US" altLang="ko-KR" sz="1600" dirty="0"/>
          </a:p>
          <a:p>
            <a:r>
              <a:rPr lang="en-US" altLang="ko-KR" sz="2400" dirty="0" smtClean="0"/>
              <a:t>INADDR_ANY</a:t>
            </a:r>
          </a:p>
          <a:p>
            <a:pPr lvl="1"/>
            <a:r>
              <a:rPr lang="ko-KR" altLang="en-US" sz="2000" dirty="0" smtClean="0"/>
              <a:t>서버 소켓의 이름을 </a:t>
            </a:r>
            <a:r>
              <a:rPr lang="en-US" altLang="ko-KR" sz="2000" dirty="0" smtClean="0"/>
              <a:t>IP </a:t>
            </a:r>
            <a:r>
              <a:rPr lang="ko-KR" altLang="en-US" sz="2000" dirty="0" smtClean="0"/>
              <a:t>주소로 명시하면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실행 컴퓨터가 달라질 때마다 소스코드를 수정하는 불편함이 발생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서버 소켓의 </a:t>
            </a:r>
            <a:r>
              <a:rPr lang="en-US" altLang="ko-KR" sz="2000" dirty="0" smtClean="0"/>
              <a:t>IP </a:t>
            </a:r>
            <a:r>
              <a:rPr lang="ko-KR" altLang="en-US" sz="2000" dirty="0" smtClean="0"/>
              <a:t>주소를 </a:t>
            </a:r>
            <a:r>
              <a:rPr lang="en-US" altLang="ko-KR" sz="2000" dirty="0" smtClean="0"/>
              <a:t>INADDR_ANY</a:t>
            </a:r>
            <a:r>
              <a:rPr lang="ko-KR" altLang="en-US" sz="2000" dirty="0" smtClean="0"/>
              <a:t>로 설정하면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실행 컴퓨터의 </a:t>
            </a:r>
            <a:r>
              <a:rPr lang="en-US" altLang="ko-KR" sz="2000" dirty="0" smtClean="0"/>
              <a:t>IP </a:t>
            </a:r>
            <a:r>
              <a:rPr lang="ko-KR" altLang="en-US" sz="2000" dirty="0" smtClean="0"/>
              <a:t>주소로 자동 설정됨</a:t>
            </a:r>
            <a:endParaRPr lang="en-US" altLang="ko-KR" sz="2000" dirty="0" smtClean="0"/>
          </a:p>
          <a:p>
            <a:pPr lvl="2"/>
            <a:r>
              <a:rPr lang="en-US" altLang="ko-KR" sz="1600" dirty="0" err="1" smtClean="0">
                <a:solidFill>
                  <a:srgbClr val="FF0000"/>
                </a:solidFill>
              </a:rPr>
              <a:t>addr.sin_addr.s_addr</a:t>
            </a:r>
            <a:r>
              <a:rPr lang="en-US" altLang="ko-KR" sz="1600" dirty="0" smtClean="0">
                <a:solidFill>
                  <a:srgbClr val="FF0000"/>
                </a:solidFill>
              </a:rPr>
              <a:t> = INADDR_ANY;</a:t>
            </a:r>
          </a:p>
          <a:p>
            <a:pPr lvl="2"/>
            <a:r>
              <a:rPr lang="ko-KR" altLang="en-US" sz="1600" dirty="0" smtClean="0"/>
              <a:t>심지어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실행 컴퓨터의 </a:t>
            </a:r>
            <a:r>
              <a:rPr lang="en-US" altLang="ko-KR" sz="1600" dirty="0" smtClean="0"/>
              <a:t>IP </a:t>
            </a:r>
            <a:r>
              <a:rPr lang="ko-KR" altLang="en-US" sz="1600" dirty="0" smtClean="0"/>
              <a:t>주소가 여러 개일 때도 동작함</a:t>
            </a:r>
            <a:endParaRPr lang="en-US" altLang="ko-KR" sz="16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클라이언트와 서버 프로그램을 동일 컴퓨터에서 테스트할 때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2000" dirty="0" smtClean="0"/>
              <a:t>서버</a:t>
            </a:r>
            <a:r>
              <a:rPr lang="en-US" altLang="ko-KR" sz="2000" dirty="0" smtClean="0"/>
              <a:t>: INADDR_ANY</a:t>
            </a:r>
          </a:p>
          <a:p>
            <a:pPr lvl="1"/>
            <a:r>
              <a:rPr lang="ko-KR" altLang="en-US" sz="2000" dirty="0" smtClean="0"/>
              <a:t>클라이언트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목적지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서버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주소 </a:t>
            </a:r>
            <a:r>
              <a:rPr lang="en-US" altLang="ko-KR" sz="2000" dirty="0" smtClean="0"/>
              <a:t>127.0.0.1</a:t>
            </a:r>
            <a:r>
              <a:rPr lang="ko-KR" altLang="en-US" sz="2000" dirty="0" smtClean="0"/>
              <a:t>로 설정하면 편리함</a:t>
            </a:r>
            <a:endParaRPr lang="en-US" altLang="ko-KR" sz="1600" dirty="0" smtClean="0"/>
          </a:p>
          <a:p>
            <a:pPr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612387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Soc2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0832" y="1052736"/>
            <a:ext cx="8229600" cy="507342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Visual C++</a:t>
            </a:r>
            <a:r>
              <a:rPr lang="ko-KR" altLang="en-US"/>
              <a:t>로 프로젝트 </a:t>
            </a:r>
            <a:r>
              <a:rPr lang="en-US" altLang="ko-KR"/>
              <a:t>“soc2” </a:t>
            </a:r>
            <a:r>
              <a:rPr lang="ko-KR" altLang="en-US"/>
              <a:t>생성한 후 아래의 프로그램을 작성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1">
              <a:buNone/>
              <a:defRPr/>
            </a:pPr>
            <a:r>
              <a:rPr lang="en-US" altLang="ko-KR"/>
              <a:t>1) TCP </a:t>
            </a:r>
            <a:r>
              <a:rPr lang="ko-KR" altLang="en-US"/>
              <a:t>소켓 생성</a:t>
            </a:r>
            <a:r>
              <a:rPr lang="en-US" altLang="ko-KR"/>
              <a:t>,</a:t>
            </a:r>
            <a:endParaRPr lang="en-US" altLang="ko-KR"/>
          </a:p>
          <a:p>
            <a:pPr lvl="1">
              <a:buNone/>
              <a:defRPr/>
            </a:pPr>
            <a:r>
              <a:rPr lang="en-US" altLang="ko-KR"/>
              <a:t>2) </a:t>
            </a:r>
            <a:r>
              <a:rPr lang="ko-KR" altLang="en-US"/>
              <a:t>해당 소켓에 다음과 같은 이름 붙인 후</a:t>
            </a:r>
            <a:r>
              <a:rPr lang="en-US" altLang="ko-KR"/>
              <a:t>,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IP </a:t>
            </a:r>
            <a:r>
              <a:rPr lang="ko-KR" altLang="en-US"/>
              <a:t>주소</a:t>
            </a:r>
            <a:r>
              <a:rPr lang="en-US" altLang="ko-KR"/>
              <a:t>: </a:t>
            </a:r>
            <a:r>
              <a:rPr lang="ko-KR" altLang="en-US"/>
              <a:t>자기 </a:t>
            </a:r>
            <a:r>
              <a:rPr lang="en-US" altLang="ko-KR"/>
              <a:t>PC</a:t>
            </a:r>
            <a:r>
              <a:rPr lang="ko-KR" altLang="en-US"/>
              <a:t>의 </a:t>
            </a:r>
            <a:r>
              <a:rPr lang="en-US" altLang="ko-KR"/>
              <a:t>IP </a:t>
            </a:r>
            <a:r>
              <a:rPr lang="ko-KR" altLang="en-US"/>
              <a:t>주소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Port </a:t>
            </a:r>
            <a:r>
              <a:rPr lang="ko-KR" altLang="en-US"/>
              <a:t>번호</a:t>
            </a:r>
            <a:r>
              <a:rPr lang="en-US" altLang="ko-KR"/>
              <a:t>: 50000</a:t>
            </a:r>
            <a:endParaRPr lang="en-US" altLang="ko-KR"/>
          </a:p>
          <a:p>
            <a:pPr lvl="1">
              <a:buNone/>
              <a:defRPr/>
            </a:pPr>
            <a:r>
              <a:rPr lang="en-US" altLang="ko-KR"/>
              <a:t>3)</a:t>
            </a:r>
            <a:r>
              <a:rPr lang="ko-KR" altLang="en-US"/>
              <a:t>소켓을 닫고 종료</a:t>
            </a: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파일 입출력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C/C++</a:t>
            </a:r>
            <a:r>
              <a:rPr lang="ko-KR" altLang="en-US" dirty="0" smtClean="0"/>
              <a:t>에서의 파일 입출력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339752" y="2204864"/>
            <a:ext cx="237626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응용 프로그램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39752" y="3861048"/>
            <a:ext cx="237626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OS</a:t>
            </a:r>
            <a:endParaRPr lang="ko-KR" altLang="en-US" dirty="0"/>
          </a:p>
        </p:txBody>
      </p:sp>
      <p:sp>
        <p:nvSpPr>
          <p:cNvPr id="6" name="원통 5"/>
          <p:cNvSpPr/>
          <p:nvPr/>
        </p:nvSpPr>
        <p:spPr>
          <a:xfrm>
            <a:off x="5580112" y="3933056"/>
            <a:ext cx="1512168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하드디스</a:t>
            </a:r>
            <a:r>
              <a:rPr lang="ko-KR" altLang="en-US" dirty="0"/>
              <a:t>크</a:t>
            </a:r>
          </a:p>
        </p:txBody>
      </p:sp>
      <p:sp>
        <p:nvSpPr>
          <p:cNvPr id="7" name="아래쪽 화살표 6"/>
          <p:cNvSpPr/>
          <p:nvPr/>
        </p:nvSpPr>
        <p:spPr>
          <a:xfrm>
            <a:off x="3131840" y="3356992"/>
            <a:ext cx="720080" cy="36004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4932040" y="4077072"/>
            <a:ext cx="432048" cy="64807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95936" y="3356992"/>
            <a:ext cx="424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“test.txt”</a:t>
            </a:r>
            <a:r>
              <a:rPr lang="ko-KR" altLang="en-US" dirty="0" smtClean="0">
                <a:solidFill>
                  <a:srgbClr val="FF0000"/>
                </a:solidFill>
              </a:rPr>
              <a:t>라는 파일에 </a:t>
            </a:r>
            <a:r>
              <a:rPr lang="en-US" altLang="ko-KR" dirty="0" smtClean="0">
                <a:solidFill>
                  <a:srgbClr val="FF0000"/>
                </a:solidFill>
              </a:rPr>
              <a:t>“</a:t>
            </a:r>
            <a:r>
              <a:rPr lang="en-US" altLang="ko-KR" dirty="0" err="1" smtClean="0">
                <a:solidFill>
                  <a:srgbClr val="FF0000"/>
                </a:solidFill>
              </a:rPr>
              <a:t>abc</a:t>
            </a:r>
            <a:r>
              <a:rPr lang="en-US" altLang="ko-KR" dirty="0" smtClean="0">
                <a:solidFill>
                  <a:srgbClr val="FF0000"/>
                </a:solidFill>
              </a:rPr>
              <a:t>”</a:t>
            </a:r>
            <a:r>
              <a:rPr lang="ko-KR" altLang="en-US" dirty="0" smtClean="0">
                <a:solidFill>
                  <a:srgbClr val="FF0000"/>
                </a:solidFill>
              </a:rPr>
              <a:t>를 써 주세요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1920" y="5157192"/>
            <a:ext cx="424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“test.txt”</a:t>
            </a:r>
            <a:r>
              <a:rPr lang="ko-KR" altLang="en-US" dirty="0" smtClean="0">
                <a:solidFill>
                  <a:srgbClr val="FF0000"/>
                </a:solidFill>
              </a:rPr>
              <a:t>가 저장된 부분에 </a:t>
            </a:r>
            <a:r>
              <a:rPr lang="en-US" altLang="ko-KR" dirty="0" smtClean="0">
                <a:solidFill>
                  <a:srgbClr val="FF0000"/>
                </a:solidFill>
              </a:rPr>
              <a:t>“</a:t>
            </a:r>
            <a:r>
              <a:rPr lang="en-US" altLang="ko-KR" dirty="0" err="1" smtClean="0">
                <a:solidFill>
                  <a:srgbClr val="FF0000"/>
                </a:solidFill>
              </a:rPr>
              <a:t>abc</a:t>
            </a:r>
            <a:r>
              <a:rPr lang="en-US" altLang="ko-KR" dirty="0" smtClean="0">
                <a:solidFill>
                  <a:srgbClr val="FF0000"/>
                </a:solidFill>
              </a:rPr>
              <a:t>”</a:t>
            </a:r>
            <a:r>
              <a:rPr lang="ko-KR" altLang="en-US" dirty="0" smtClean="0">
                <a:solidFill>
                  <a:srgbClr val="FF0000"/>
                </a:solidFill>
              </a:rPr>
              <a:t>를 쓴다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파일 입출력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C/C++</a:t>
            </a:r>
            <a:r>
              <a:rPr lang="ko-KR" altLang="en-US" dirty="0" smtClean="0"/>
              <a:t>에서의 절차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564904"/>
            <a:ext cx="74168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argc</a:t>
            </a:r>
            <a:r>
              <a:rPr lang="en-US" altLang="ko-KR" dirty="0" smtClean="0"/>
              <a:t>, char *</a:t>
            </a:r>
            <a:r>
              <a:rPr lang="en-US" altLang="ko-KR" dirty="0" err="1" smtClean="0"/>
              <a:t>argv</a:t>
            </a:r>
            <a:r>
              <a:rPr lang="en-US" altLang="ko-KR" dirty="0" smtClean="0"/>
              <a:t>[]) {</a:t>
            </a:r>
          </a:p>
          <a:p>
            <a:r>
              <a:rPr lang="en-US" altLang="ko-KR" dirty="0" smtClean="0"/>
              <a:t>    FILE *</a:t>
            </a:r>
            <a:r>
              <a:rPr lang="en-US" altLang="ko-KR" dirty="0" err="1" smtClean="0"/>
              <a:t>fp</a:t>
            </a:r>
            <a:r>
              <a:rPr lang="en-US" altLang="ko-KR" dirty="0" smtClean="0"/>
              <a:t>;			// FILE </a:t>
            </a:r>
            <a:r>
              <a:rPr lang="ko-KR" altLang="en-US" dirty="0" smtClean="0"/>
              <a:t>구조체에 대한 포인터 정의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fp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fopen</a:t>
            </a:r>
            <a:r>
              <a:rPr lang="en-US" altLang="ko-KR" dirty="0" smtClean="0"/>
              <a:t>(“test.txt”, “w”);	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fputs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”, </a:t>
            </a:r>
            <a:r>
              <a:rPr lang="en-US" altLang="ko-KR" dirty="0" err="1" smtClean="0"/>
              <a:t>fp</a:t>
            </a:r>
            <a:r>
              <a:rPr lang="en-US" altLang="ko-KR" dirty="0" smtClean="0"/>
              <a:t>);		// </a:t>
            </a:r>
            <a:r>
              <a:rPr lang="en-US" altLang="ko-KR" dirty="0" err="1" smtClean="0"/>
              <a:t>fp</a:t>
            </a:r>
            <a:r>
              <a:rPr lang="ko-KR" altLang="en-US" dirty="0"/>
              <a:t>와 </a:t>
            </a:r>
            <a:r>
              <a:rPr lang="ko-KR" altLang="en-US" dirty="0" smtClean="0"/>
              <a:t>연결된 파일에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를 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fclose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fp</a:t>
            </a:r>
            <a:r>
              <a:rPr lang="en-US" altLang="ko-KR" dirty="0" smtClean="0"/>
              <a:t>);			// </a:t>
            </a:r>
            <a:r>
              <a:rPr lang="en-US" altLang="ko-KR" dirty="0" err="1" smtClean="0"/>
              <a:t>fp</a:t>
            </a:r>
            <a:r>
              <a:rPr lang="ko-KR" altLang="en-US" dirty="0" smtClean="0"/>
              <a:t>와 연결된 파일을 닫음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 return 0;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설명선 1 4"/>
          <p:cNvSpPr/>
          <p:nvPr/>
        </p:nvSpPr>
        <p:spPr>
          <a:xfrm>
            <a:off x="5292080" y="1916832"/>
            <a:ext cx="3384376" cy="1080120"/>
          </a:xfrm>
          <a:prstGeom prst="borderCallout1">
            <a:avLst>
              <a:gd name="adj1" fmla="val 47106"/>
              <a:gd name="adj2" fmla="val 400"/>
              <a:gd name="adj3" fmla="val 181541"/>
              <a:gd name="adj4" fmla="val -315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// “test.txt” </a:t>
            </a:r>
            <a:r>
              <a:rPr lang="ko-KR" altLang="en-US" sz="1400" dirty="0" smtClean="0"/>
              <a:t>파일을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쓰기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용으로 열고</a:t>
            </a:r>
            <a:r>
              <a:rPr lang="en-US" altLang="ko-KR" sz="1400" dirty="0" smtClean="0"/>
              <a:t>,</a:t>
            </a:r>
          </a:p>
          <a:p>
            <a:pPr algn="ctr"/>
            <a:r>
              <a:rPr lang="en-US" altLang="ko-KR" sz="1400" dirty="0" smtClean="0"/>
              <a:t>FILE </a:t>
            </a:r>
            <a:r>
              <a:rPr lang="ko-KR" altLang="en-US" sz="1400" dirty="0" smtClean="0"/>
              <a:t>구조체를 만들어 연결시킨 후</a:t>
            </a:r>
            <a:r>
              <a:rPr lang="en-US" altLang="ko-KR" sz="1400" dirty="0" smtClean="0"/>
              <a:t>,</a:t>
            </a:r>
          </a:p>
          <a:p>
            <a:pPr algn="ctr"/>
            <a:r>
              <a:rPr lang="ko-KR" altLang="en-US" sz="1400" dirty="0" smtClean="0"/>
              <a:t>그 구조체를 </a:t>
            </a:r>
            <a:r>
              <a:rPr lang="en-US" altLang="ko-KR" sz="1400" dirty="0" err="1" smtClean="0"/>
              <a:t>fp</a:t>
            </a:r>
            <a:r>
              <a:rPr lang="ko-KR" altLang="en-US" sz="1400" dirty="0" smtClean="0"/>
              <a:t>가 가리키도록 한다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파일 입출력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Q1) </a:t>
            </a:r>
            <a:r>
              <a:rPr lang="ko-KR" altLang="en-US"/>
              <a:t>구조체 </a:t>
            </a:r>
            <a:r>
              <a:rPr lang="en-US" altLang="ko-KR"/>
              <a:t>FILE</a:t>
            </a:r>
            <a:r>
              <a:rPr lang="ko-KR" altLang="en-US"/>
              <a:t>의 정의는</a:t>
            </a:r>
            <a:r>
              <a:rPr lang="en-US" altLang="ko-KR"/>
              <a:t>?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 sz="1300"/>
          </a:p>
          <a:p>
            <a:pPr lvl="0">
              <a:defRPr/>
            </a:pPr>
            <a:r>
              <a:rPr lang="en-US" altLang="ko-KR"/>
              <a:t>Q2) </a:t>
            </a:r>
            <a:r>
              <a:rPr lang="ko-KR" altLang="en-US"/>
              <a:t>파일을 </a:t>
            </a:r>
            <a:r>
              <a:rPr lang="en-US" altLang="ko-KR"/>
              <a:t>‘</a:t>
            </a:r>
            <a:r>
              <a:rPr lang="ko-KR" altLang="en-US"/>
              <a:t>열고</a:t>
            </a:r>
            <a:r>
              <a:rPr lang="en-US" altLang="ko-KR"/>
              <a:t>’, ‘</a:t>
            </a:r>
            <a:r>
              <a:rPr lang="ko-KR" altLang="en-US"/>
              <a:t>닫는다</a:t>
            </a:r>
            <a:r>
              <a:rPr lang="en-US" altLang="ko-KR"/>
              <a:t>’</a:t>
            </a:r>
            <a:r>
              <a:rPr lang="ko-KR" altLang="en-US"/>
              <a:t>의 정확한 의미는</a:t>
            </a:r>
            <a:r>
              <a:rPr lang="en-US" altLang="ko-KR"/>
              <a:t>?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 sz="1300"/>
          </a:p>
          <a:p>
            <a:pPr lvl="0">
              <a:defRPr/>
            </a:pPr>
            <a:r>
              <a:rPr lang="en-US" altLang="ko-KR"/>
              <a:t>Q3) </a:t>
            </a:r>
            <a:r>
              <a:rPr lang="ko-KR" altLang="en-US"/>
              <a:t>파일을 사용하기 전에 </a:t>
            </a:r>
            <a:r>
              <a:rPr lang="en-US" altLang="ko-KR"/>
              <a:t>‘</a:t>
            </a:r>
            <a:r>
              <a:rPr lang="ko-KR" altLang="en-US"/>
              <a:t>열고</a:t>
            </a:r>
            <a:r>
              <a:rPr lang="en-US" altLang="ko-KR"/>
              <a:t>’, </a:t>
            </a:r>
            <a:r>
              <a:rPr lang="ko-KR" altLang="en-US"/>
              <a:t>사용한 후에 </a:t>
            </a:r>
            <a:r>
              <a:rPr lang="en-US" altLang="ko-KR"/>
              <a:t>‘</a:t>
            </a:r>
            <a:r>
              <a:rPr lang="ko-KR" altLang="en-US"/>
              <a:t>닫는</a:t>
            </a:r>
            <a:r>
              <a:rPr lang="en-US" altLang="ko-KR"/>
              <a:t>’ </a:t>
            </a:r>
            <a:r>
              <a:rPr lang="ko-KR" altLang="en-US"/>
              <a:t>이유는</a:t>
            </a:r>
            <a:r>
              <a:rPr lang="en-US" altLang="ko-KR"/>
              <a:t>?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 sz="1300"/>
          </a:p>
          <a:p>
            <a:pPr lvl="0">
              <a:defRPr/>
            </a:pPr>
            <a:r>
              <a:rPr lang="en-US" altLang="ko-KR"/>
              <a:t>Q4) </a:t>
            </a:r>
            <a:r>
              <a:rPr lang="ko-KR" altLang="en-US"/>
              <a:t>파일에 </a:t>
            </a:r>
            <a:r>
              <a:rPr lang="en-US" altLang="ko-KR"/>
              <a:t>‘</a:t>
            </a:r>
            <a:r>
              <a:rPr lang="ko-KR" altLang="en-US"/>
              <a:t>쓸</a:t>
            </a:r>
            <a:r>
              <a:rPr lang="en-US" altLang="ko-KR"/>
              <a:t>’</a:t>
            </a:r>
            <a:r>
              <a:rPr lang="ko-KR" altLang="en-US"/>
              <a:t> 때 정확히 어떤 일들이 일어나는가</a:t>
            </a:r>
            <a:r>
              <a:rPr lang="en-US" altLang="ko-KR"/>
              <a:t>?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 sz="1300">
                <a:solidFill>
                  <a:srgbClr val="3a3c84"/>
                </a:solidFill>
              </a:rPr>
              <a:t>=&gt;</a:t>
            </a:r>
            <a:r>
              <a:rPr lang="ko-KR" altLang="en-US" sz="1300">
                <a:solidFill>
                  <a:srgbClr val="3a3c84"/>
                </a:solidFill>
              </a:rPr>
              <a:t> 이런 과정들을 몰라도 파일을 읽고 쓸 수 있다</a:t>
            </a:r>
            <a:endParaRPr lang="ko-KR" altLang="en-US" sz="1300">
              <a:solidFill>
                <a:srgbClr val="3a3c8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소켓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소켓</a:t>
            </a:r>
            <a:r>
              <a:rPr lang="en-US" altLang="ko-KR" dirty="0" smtClean="0"/>
              <a:t>(socket)</a:t>
            </a:r>
          </a:p>
          <a:p>
            <a:pPr lvl="1"/>
            <a:r>
              <a:rPr lang="ko-KR" altLang="en-US" dirty="0" smtClean="0"/>
              <a:t>통신</a:t>
            </a:r>
            <a:r>
              <a:rPr lang="ko-KR" altLang="en-US" dirty="0"/>
              <a:t>의 </a:t>
            </a:r>
            <a:r>
              <a:rPr lang="ko-KR" altLang="en-US" dirty="0" err="1" smtClean="0"/>
              <a:t>종단점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통신의 </a:t>
            </a:r>
            <a:r>
              <a:rPr lang="ko-KR" altLang="en-US" dirty="0" err="1" smtClean="0"/>
              <a:t>종단점을</a:t>
            </a:r>
            <a:r>
              <a:rPr lang="ko-KR" altLang="en-US" dirty="0" smtClean="0"/>
              <a:t> 가리키는 </a:t>
            </a:r>
            <a:r>
              <a:rPr lang="en-US" altLang="ko-KR" dirty="0" smtClean="0"/>
              <a:t>OS </a:t>
            </a:r>
            <a:r>
              <a:rPr lang="ko-KR" altLang="en-US" dirty="0" smtClean="0"/>
              <a:t>안의 자료구조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</a:t>
            </a:r>
            <a:r>
              <a:rPr lang="ko-KR" altLang="en-US" dirty="0"/>
              <a:t>일 </a:t>
            </a:r>
            <a:r>
              <a:rPr lang="ko-KR" altLang="en-US" dirty="0" smtClean="0"/>
              <a:t>입출력에서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에</a:t>
            </a:r>
            <a:r>
              <a:rPr lang="en-US" altLang="ko-KR" dirty="0"/>
              <a:t> </a:t>
            </a:r>
            <a:r>
              <a:rPr lang="ko-KR" altLang="en-US" dirty="0" smtClean="0"/>
              <a:t>해당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소켓 라이브러리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 프로그램이 네트워크 건너의 다른 프로그램과 통신할 때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사용하는 함수 모음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소켓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소켓 라이브러리</a:t>
            </a:r>
            <a:endParaRPr lang="en-US" altLang="ko-KR" sz="2800" dirty="0" smtClean="0"/>
          </a:p>
          <a:p>
            <a:pPr lvl="1"/>
            <a:r>
              <a:rPr lang="en-US" altLang="ko-KR" sz="2400" dirty="0" smtClean="0"/>
              <a:t>OS</a:t>
            </a:r>
            <a:r>
              <a:rPr lang="ko-KR" altLang="en-US" sz="2400" dirty="0" smtClean="0"/>
              <a:t>마다 약간 다르지만 큰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차이 없음</a:t>
            </a:r>
            <a:endParaRPr lang="en-US" altLang="ko-KR" sz="2400" dirty="0" smtClean="0"/>
          </a:p>
          <a:p>
            <a:pPr lvl="1"/>
            <a:endParaRPr lang="en-US" altLang="ko-KR" sz="2400" dirty="0" smtClean="0"/>
          </a:p>
          <a:p>
            <a:r>
              <a:rPr lang="en-US" altLang="ko-KR" sz="2800" dirty="0" smtClean="0"/>
              <a:t>Visual C++</a:t>
            </a:r>
            <a:r>
              <a:rPr lang="ko-KR" altLang="en-US" sz="2800" dirty="0" smtClean="0"/>
              <a:t>에서 소켓 라이브러리 이용하려면</a:t>
            </a:r>
            <a:r>
              <a:rPr lang="en-US" altLang="ko-KR" sz="2800" dirty="0" smtClean="0"/>
              <a:t>,</a:t>
            </a:r>
          </a:p>
          <a:p>
            <a:pPr lvl="1"/>
            <a:r>
              <a:rPr lang="en-US" altLang="ko-KR" sz="2400" dirty="0" smtClean="0"/>
              <a:t>WS2_32.lib</a:t>
            </a:r>
            <a:r>
              <a:rPr lang="ko-KR" altLang="en-US" sz="2400" dirty="0" smtClean="0"/>
              <a:t>를 링크하도록 설정 </a:t>
            </a:r>
            <a:r>
              <a:rPr lang="en-US" altLang="ko-KR" sz="1800" b="1" dirty="0" smtClean="0">
                <a:solidFill>
                  <a:schemeClr val="accent1"/>
                </a:solidFill>
              </a:rPr>
              <a:t>(</a:t>
            </a:r>
            <a:r>
              <a:rPr lang="ko-KR" altLang="en-US" sz="1800" b="1" dirty="0" smtClean="0">
                <a:solidFill>
                  <a:schemeClr val="accent1"/>
                </a:solidFill>
              </a:rPr>
              <a:t>다음 슬라이드 참조</a:t>
            </a:r>
            <a:r>
              <a:rPr lang="en-US" altLang="ko-KR" sz="1800" b="1" dirty="0" smtClean="0">
                <a:solidFill>
                  <a:schemeClr val="accent1"/>
                </a:solidFill>
              </a:rPr>
              <a:t>)</a:t>
            </a:r>
            <a:endParaRPr lang="en-US" altLang="ko-KR" sz="2400" b="1" dirty="0" smtClean="0">
              <a:solidFill>
                <a:schemeClr val="accent1"/>
              </a:solidFill>
            </a:endParaRPr>
          </a:p>
          <a:p>
            <a:pPr lvl="1"/>
            <a:r>
              <a:rPr lang="ko-KR" altLang="en-US" sz="2400" dirty="0" smtClean="0"/>
              <a:t>프로젝트마다 매번 설정하기 번거로우면</a:t>
            </a:r>
            <a:r>
              <a:rPr lang="en-US" altLang="ko-KR" sz="2400" dirty="0" smtClean="0"/>
              <a:t>,</a:t>
            </a:r>
          </a:p>
          <a:p>
            <a:pPr lvl="2"/>
            <a:r>
              <a:rPr lang="en-US" altLang="ko-KR" sz="2000" dirty="0" smtClean="0">
                <a:solidFill>
                  <a:srgbClr val="FF0000"/>
                </a:solidFill>
              </a:rPr>
              <a:t>#pragma comment(lib, “ws2_32.lib”);</a:t>
            </a:r>
          </a:p>
          <a:p>
            <a:pPr lvl="1"/>
            <a:endParaRPr lang="en-US" altLang="ko-KR" sz="2400" dirty="0" smtClean="0"/>
          </a:p>
          <a:p>
            <a:pPr lvl="1"/>
            <a:r>
              <a:rPr lang="ko-KR" altLang="en-US" sz="2400" dirty="0" smtClean="0"/>
              <a:t>왜 이렇게 번거로운가</a:t>
            </a:r>
            <a:r>
              <a:rPr lang="en-US" altLang="ko-KR" sz="2400" dirty="0" smtClean="0"/>
              <a:t>?</a:t>
            </a:r>
          </a:p>
          <a:p>
            <a:pPr lvl="2"/>
            <a:r>
              <a:rPr lang="ko-KR" altLang="en-US" sz="2000" dirty="0" smtClean="0"/>
              <a:t>소켓 라이브러리 함수는 네트워크 프로그램에서만 사용하므로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응용프로그램 </a:t>
            </a:r>
            <a:r>
              <a:rPr lang="ko-KR" altLang="en-US" sz="2000" dirty="0" err="1" smtClean="0"/>
              <a:t>개발시</a:t>
            </a:r>
            <a:r>
              <a:rPr lang="ko-KR" altLang="en-US" sz="2000" dirty="0" smtClean="0"/>
              <a:t> 기본으로 링크되지는 않</a:t>
            </a:r>
            <a:r>
              <a:rPr lang="ko-KR" altLang="en-US" sz="2000" dirty="0"/>
              <a:t>음</a:t>
            </a:r>
            <a:endParaRPr lang="en-US" altLang="ko-KR" sz="2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PRIMARY\Users\Public\so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460"/>
            <a:ext cx="9144000" cy="677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69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w\Desktop\src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00119"/>
            <a:ext cx="6120680" cy="380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Windows</a:t>
            </a:r>
            <a:r>
              <a:rPr lang="ko-KR" altLang="en-US" sz="2800" dirty="0" smtClean="0"/>
              <a:t>에서 소켓 라이브러리를 사용하려면</a:t>
            </a:r>
            <a:r>
              <a:rPr lang="en-US" altLang="ko-KR" sz="2800" dirty="0" smtClean="0"/>
              <a:t>,</a:t>
            </a:r>
            <a:endParaRPr lang="ko-KR" altLang="en-US" sz="2800" dirty="0"/>
          </a:p>
        </p:txBody>
      </p:sp>
      <p:sp>
        <p:nvSpPr>
          <p:cNvPr id="5" name="설명선 1 4"/>
          <p:cNvSpPr/>
          <p:nvPr/>
        </p:nvSpPr>
        <p:spPr>
          <a:xfrm>
            <a:off x="6048164" y="4185546"/>
            <a:ext cx="2160240" cy="432048"/>
          </a:xfrm>
          <a:prstGeom prst="borderCallout1">
            <a:avLst>
              <a:gd name="adj1" fmla="val 50117"/>
              <a:gd name="adj2" fmla="val -191"/>
              <a:gd name="adj3" fmla="val -183381"/>
              <a:gd name="adj4" fmla="val -584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Winsock 2.2 </a:t>
            </a:r>
            <a:r>
              <a:rPr lang="ko-KR" altLang="en-US" sz="1400" dirty="0" smtClean="0"/>
              <a:t>버전 사용</a:t>
            </a:r>
            <a:endParaRPr lang="ko-KR" altLang="en-US" sz="1400" dirty="0"/>
          </a:p>
        </p:txBody>
      </p:sp>
      <p:sp>
        <p:nvSpPr>
          <p:cNvPr id="6" name="사각형 설명선 5"/>
          <p:cNvSpPr/>
          <p:nvPr/>
        </p:nvSpPr>
        <p:spPr>
          <a:xfrm>
            <a:off x="5220072" y="1844824"/>
            <a:ext cx="3816424" cy="1008112"/>
          </a:xfrm>
          <a:prstGeom prst="wedgeRectCallout">
            <a:avLst>
              <a:gd name="adj1" fmla="val 34150"/>
              <a:gd name="adj2" fmla="val -97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WSAStartup</a:t>
            </a:r>
            <a:r>
              <a:rPr lang="en-US" altLang="ko-KR" dirty="0" smtClean="0"/>
              <a:t>()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WSACleanup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호출해 주어야 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17147" y="6309320"/>
            <a:ext cx="4574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Windows</a:t>
            </a:r>
            <a:r>
              <a:rPr lang="ko-KR" altLang="en-US" sz="1200" dirty="0" smtClean="0"/>
              <a:t>에서는 소켓 라이브러리가 </a:t>
            </a:r>
            <a:r>
              <a:rPr lang="en-US" altLang="ko-KR" sz="1200" dirty="0" smtClean="0"/>
              <a:t>DLL </a:t>
            </a:r>
            <a:r>
              <a:rPr lang="ko-KR" altLang="en-US" sz="1200" dirty="0" smtClean="0"/>
              <a:t>형태로 구현되어 있고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DLL </a:t>
            </a:r>
            <a:r>
              <a:rPr lang="ko-KR" altLang="en-US" sz="1200" dirty="0" smtClean="0"/>
              <a:t>초기화와 정리를 위해 </a:t>
            </a:r>
            <a:r>
              <a:rPr lang="en-US" altLang="ko-KR" sz="1200" dirty="0" err="1" smtClean="0"/>
              <a:t>WSAStartup</a:t>
            </a:r>
            <a:r>
              <a:rPr lang="en-US" altLang="ko-KR" sz="1200" dirty="0" smtClean="0"/>
              <a:t>(),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WSACleanup</a:t>
            </a:r>
            <a:r>
              <a:rPr lang="en-US" altLang="ko-KR" sz="1200" dirty="0" smtClean="0"/>
              <a:t>()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호출함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Introduction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소켓</a:t>
            </a:r>
            <a:r>
              <a:rPr lang="en-US" altLang="ko-KR"/>
              <a:t> </a:t>
            </a:r>
            <a:r>
              <a:rPr lang="ko-KR" altLang="en-US"/>
              <a:t>생성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 sz="2400"/>
              <a:t>소켓의 통신방식 지정</a:t>
            </a:r>
            <a:endParaRPr lang="ko-KR" altLang="en-US" sz="2400"/>
          </a:p>
          <a:p>
            <a:pPr lvl="2">
              <a:defRPr/>
            </a:pPr>
            <a:r>
              <a:rPr lang="ko-KR" altLang="en-US" sz="2000"/>
              <a:t>다양한 통신 방식이 있음</a:t>
            </a:r>
            <a:endParaRPr lang="ko-KR" altLang="en-US" sz="2000"/>
          </a:p>
          <a:p>
            <a:pPr lvl="3">
              <a:defRPr/>
            </a:pPr>
            <a:r>
              <a:rPr lang="ko-KR" altLang="en-US" sz="1800"/>
              <a:t>예</a:t>
            </a:r>
            <a:r>
              <a:rPr lang="en-US" altLang="ko-KR" sz="1800"/>
              <a:t>) </a:t>
            </a:r>
            <a:r>
              <a:rPr lang="ko-KR" altLang="en-US" sz="1800"/>
              <a:t>데이터를 반드시 상대방에게 전달하는 방식도 있고</a:t>
            </a:r>
            <a:r>
              <a:rPr lang="en-US" altLang="ko-KR" sz="1800"/>
              <a:t>, </a:t>
            </a:r>
            <a:r>
              <a:rPr lang="ko-KR" altLang="en-US" sz="1800"/>
              <a:t>가끔 실패하는 방식도 있음</a:t>
            </a:r>
            <a:endParaRPr lang="ko-KR" altLang="en-US" sz="1800"/>
          </a:p>
          <a:p>
            <a:pPr lvl="2">
              <a:defRPr/>
            </a:pPr>
            <a:r>
              <a:rPr lang="ko-KR" altLang="en-US" sz="2000"/>
              <a:t>생성된 소켓이 어떤 방식으로 통신할지 지정</a:t>
            </a:r>
            <a:endParaRPr lang="ko-KR" altLang="en-US" sz="2000"/>
          </a:p>
          <a:p>
            <a:pPr lvl="2">
              <a:defRPr/>
            </a:pPr>
            <a:r>
              <a:rPr lang="ko-KR" altLang="en-US" sz="2000"/>
              <a:t>통신방식은 주로 네트워크 계층</a:t>
            </a:r>
            <a:r>
              <a:rPr lang="en-US" altLang="ko-KR" sz="2000"/>
              <a:t>, </a:t>
            </a:r>
            <a:r>
              <a:rPr lang="ko-KR" altLang="en-US" sz="2000"/>
              <a:t>수송 계층 프로토콜에 의해 결정됨</a:t>
            </a:r>
            <a:endParaRPr lang="en-US" altLang="ko-KR" sz="2000"/>
          </a:p>
        </p:txBody>
      </p:sp>
      <p:sp>
        <p:nvSpPr>
          <p:cNvPr id="4" name="TextBox 3"/>
          <p:cNvSpPr txBox="1"/>
          <p:nvPr/>
        </p:nvSpPr>
        <p:spPr>
          <a:xfrm>
            <a:off x="1115616" y="1735648"/>
            <a:ext cx="7416824" cy="1462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SOCKET </a:t>
            </a:r>
            <a:r>
              <a:rPr lang="en-US" altLang="ko-KR">
                <a:solidFill>
                  <a:srgbClr val="ff0000"/>
                </a:solidFill>
              </a:rPr>
              <a:t>socket</a:t>
            </a:r>
            <a:r>
              <a:rPr lang="en-US" altLang="ko-KR"/>
              <a:t> (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int af,			// Address Family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int type,		// </a:t>
            </a:r>
            <a:r>
              <a:rPr lang="ko-KR" altLang="en-US"/>
              <a:t>소켓 타입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   int protocol		// </a:t>
            </a:r>
            <a:r>
              <a:rPr lang="ko-KR" altLang="en-US"/>
              <a:t>사용할 프로토콜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5" name="사각형 설명선 4"/>
          <p:cNvSpPr/>
          <p:nvPr/>
        </p:nvSpPr>
        <p:spPr>
          <a:xfrm>
            <a:off x="35496" y="2331460"/>
            <a:ext cx="1115616" cy="737500"/>
          </a:xfrm>
          <a:prstGeom prst="wedgeRectCallout">
            <a:avLst>
              <a:gd name="adj1" fmla="val 73889"/>
              <a:gd name="adj2" fmla="val -90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/>
              <a:t>소켓</a:t>
            </a:r>
            <a:endParaRPr lang="ko-KR" altLang="en-US" sz="1400"/>
          </a:p>
          <a:p>
            <a:pPr algn="ctr">
              <a:defRPr/>
            </a:pPr>
            <a:r>
              <a:rPr lang="ko-KR" altLang="en-US" sz="1400"/>
              <a:t>디스크립터</a:t>
            </a:r>
            <a:endParaRPr lang="ko-KR" altLang="en-US" sz="1400"/>
          </a:p>
          <a:p>
            <a:pPr algn="ctr">
              <a:defRPr/>
            </a:pPr>
            <a:r>
              <a:rPr lang="ko-KR" altLang="en-US" sz="1400"/>
              <a:t>리턴</a:t>
            </a:r>
            <a:endParaRPr lang="ko-KR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899592" y="6211696"/>
            <a:ext cx="77346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f0000"/>
                </a:solidFill>
              </a:rPr>
              <a:t>인터넷</a:t>
            </a:r>
            <a:r>
              <a:rPr lang="en-US" altLang="ko-KR" b="1">
                <a:solidFill>
                  <a:srgbClr val="ff0000"/>
                </a:solidFill>
              </a:rPr>
              <a:t>: </a:t>
            </a:r>
            <a:r>
              <a:rPr lang="ko-KR" altLang="en-US" b="1">
                <a:solidFill>
                  <a:srgbClr val="ff0000"/>
                </a:solidFill>
              </a:rPr>
              <a:t>네트워크 계층 </a:t>
            </a:r>
            <a:r>
              <a:rPr lang="en-US" altLang="ko-KR" b="1">
                <a:solidFill>
                  <a:srgbClr val="ff0000"/>
                </a:solidFill>
              </a:rPr>
              <a:t>IP, </a:t>
            </a:r>
            <a:r>
              <a:rPr lang="ko-KR" altLang="en-US" b="1">
                <a:solidFill>
                  <a:srgbClr val="ff0000"/>
                </a:solidFill>
              </a:rPr>
              <a:t>수송 계층 </a:t>
            </a:r>
            <a:r>
              <a:rPr lang="en-US" altLang="ko-KR" b="1">
                <a:solidFill>
                  <a:srgbClr val="ff0000"/>
                </a:solidFill>
              </a:rPr>
              <a:t>TCP </a:t>
            </a:r>
            <a:r>
              <a:rPr lang="ko-KR" altLang="en-US" b="1">
                <a:solidFill>
                  <a:srgbClr val="ff0000"/>
                </a:solidFill>
              </a:rPr>
              <a:t>또는 </a:t>
            </a:r>
            <a:r>
              <a:rPr lang="en-US" altLang="ko-KR" b="1">
                <a:solidFill>
                  <a:srgbClr val="ff0000"/>
                </a:solidFill>
              </a:rPr>
              <a:t>UDP</a:t>
            </a:r>
            <a:r>
              <a:rPr lang="ko-KR" altLang="en-US" b="1">
                <a:solidFill>
                  <a:srgbClr val="ff0000"/>
                </a:solidFill>
              </a:rPr>
              <a:t>를 사용하는 네트워크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748</ep:Words>
  <ep:PresentationFormat>화면 슬라이드 쇼(4:3)</ep:PresentationFormat>
  <ep:Paragraphs>170</ep:Paragraphs>
  <ep:Slides>19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Office 테마</vt:lpstr>
      <vt:lpstr>Socket programming</vt:lpstr>
      <vt:lpstr>파일 입출력</vt:lpstr>
      <vt:lpstr>파일 입출력</vt:lpstr>
      <vt:lpstr>파일 입출력</vt:lpstr>
      <vt:lpstr>소켓</vt:lpstr>
      <vt:lpstr>소켓</vt:lpstr>
      <vt:lpstr>슬라이드 7</vt:lpstr>
      <vt:lpstr>Introduction</vt:lpstr>
      <vt:lpstr>Introduction</vt:lpstr>
      <vt:lpstr>Introduction</vt:lpstr>
      <vt:lpstr>Introduction</vt:lpstr>
      <vt:lpstr>Introduction</vt:lpstr>
      <vt:lpstr>Soc1</vt:lpstr>
      <vt:lpstr>소켓 이름 붙이기</vt:lpstr>
      <vt:lpstr>소켓 이름 붙이기</vt:lpstr>
      <vt:lpstr>소켓 이름 붙이기</vt:lpstr>
      <vt:lpstr>소켓 이름 붙이기</vt:lpstr>
      <vt:lpstr>소켓 이름 붙이기</vt:lpstr>
      <vt:lpstr>Soc2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2011-08-22T10:12:20.000</dcterms:created>
  <dc:creator>sw</dc:creator>
  <cp:lastModifiedBy>3110c</cp:lastModifiedBy>
  <dcterms:modified xsi:type="dcterms:W3CDTF">2022-09-21T03:46:41.999</dcterms:modified>
  <cp:revision>300</cp:revision>
  <dc:title>Socket programming (1)</dc:title>
  <cp:version/>
</cp:coreProperties>
</file>