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w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3714" autoAdjust="0"/>
  </p:normalViewPr>
  <p:slideViewPr>
    <p:cSldViewPr>
      <p:cViewPr>
        <p:scale>
          <a:sx n="80" d="100"/>
          <a:sy n="80" d="100"/>
        </p:scale>
        <p:origin x="432" y="13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commentAuthors" Target="commentAuthors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CA26DE-71CE-43F8-BDA9-7F90AC3F57B1}" type="datetime1">
              <a:rPr lang="ko-KR" altLang="en-US"/>
              <a:pPr lvl="0">
                <a:defRPr/>
              </a:pPr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A70460C-ADBB-4614-90A6-15C7296088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u_short </a:t>
            </a:r>
            <a:r>
              <a:rPr lang="en-US" altLang="ko-KR">
                <a:solidFill>
                  <a:srgbClr val="ff0000"/>
                </a:solidFill>
              </a:rPr>
              <a:t>h</a:t>
            </a:r>
            <a:r>
              <a:rPr lang="en-US" altLang="ko-KR"/>
              <a:t>to</a:t>
            </a:r>
            <a:r>
              <a:rPr lang="en-US" altLang="ko-KR">
                <a:solidFill>
                  <a:srgbClr val="ff0000"/>
                </a:solidFill>
              </a:rPr>
              <a:t>n</a:t>
            </a:r>
            <a:r>
              <a:rPr lang="en-US" altLang="ko-KR"/>
              <a:t>s (u_short host): 2 bytes</a:t>
            </a:r>
            <a:r>
              <a:rPr lang="ko-KR" altLang="en-US"/>
              <a:t>  </a:t>
            </a:r>
            <a:r>
              <a:rPr lang="en-US" altLang="ko-KR"/>
              <a:t>host</a:t>
            </a:r>
            <a:r>
              <a:rPr lang="ko-KR" altLang="en-US"/>
              <a:t>의 </a:t>
            </a:r>
            <a:r>
              <a:rPr lang="en-US" altLang="ko-KR"/>
              <a:t>byte ordering</a:t>
            </a:r>
            <a:r>
              <a:rPr lang="ko-KR" altLang="en-US"/>
              <a:t>을 </a:t>
            </a:r>
            <a:r>
              <a:rPr lang="en-US" altLang="ko-KR"/>
              <a:t>network</a:t>
            </a:r>
            <a:r>
              <a:rPr lang="ko-KR" altLang="en-US"/>
              <a:t>의</a:t>
            </a:r>
            <a:r>
              <a:rPr lang="en-US" altLang="ko-KR"/>
              <a:t> byte ordering</a:t>
            </a:r>
            <a:r>
              <a:rPr lang="ko-KR" altLang="en-US"/>
              <a:t> 으로 변경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보내는 상황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u_short </a:t>
            </a:r>
            <a:r>
              <a:rPr lang="en-US" altLang="ko-KR">
                <a:solidFill>
                  <a:srgbClr val="ff0000"/>
                </a:solidFill>
              </a:rPr>
              <a:t>n</a:t>
            </a:r>
            <a:r>
              <a:rPr lang="en-US" altLang="ko-KR"/>
              <a:t>to</a:t>
            </a:r>
            <a:r>
              <a:rPr lang="en-US" altLang="ko-KR">
                <a:solidFill>
                  <a:srgbClr val="ff0000"/>
                </a:solidFill>
              </a:rPr>
              <a:t>h</a:t>
            </a:r>
            <a:r>
              <a:rPr lang="en-US" altLang="ko-KR"/>
              <a:t>s (u_short net): 2 bytes</a:t>
            </a:r>
            <a:r>
              <a:rPr lang="ko-KR" altLang="en-US"/>
              <a:t>   </a:t>
            </a:r>
            <a:r>
              <a:rPr lang="en-US" altLang="ko-KR"/>
              <a:t> network</a:t>
            </a:r>
            <a:r>
              <a:rPr lang="ko-KR" altLang="en-US"/>
              <a:t>의 </a:t>
            </a:r>
            <a:r>
              <a:rPr lang="en-US" altLang="ko-KR"/>
              <a:t>byte ordering</a:t>
            </a:r>
            <a:r>
              <a:rPr lang="ko-KR" altLang="en-US"/>
              <a:t>을 </a:t>
            </a:r>
            <a:r>
              <a:rPr lang="en-US" altLang="ko-KR"/>
              <a:t>host</a:t>
            </a:r>
            <a:r>
              <a:rPr lang="ko-KR" altLang="en-US"/>
              <a:t>의 </a:t>
            </a:r>
            <a:r>
              <a:rPr lang="en-US" altLang="ko-KR"/>
              <a:t>byte ordering</a:t>
            </a:r>
            <a:r>
              <a:rPr lang="ko-KR" altLang="en-US"/>
              <a:t> 으로 변경 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받는 상황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마지막 </a:t>
            </a:r>
            <a:r>
              <a:rPr lang="en-US" altLang="ko-KR"/>
              <a:t>s</a:t>
            </a:r>
            <a:r>
              <a:rPr lang="ko-KR" altLang="en-US"/>
              <a:t> 와 </a:t>
            </a:r>
            <a:r>
              <a:rPr lang="en-US" altLang="ko-KR"/>
              <a:t>l</a:t>
            </a:r>
            <a:r>
              <a:rPr lang="ko-KR" altLang="en-US"/>
              <a:t> 의 차이 </a:t>
            </a:r>
            <a:r>
              <a:rPr lang="en-US" altLang="ko-KR"/>
              <a:t>s</a:t>
            </a:r>
            <a:r>
              <a:rPr lang="ko-KR" altLang="en-US"/>
              <a:t> 는 </a:t>
            </a:r>
            <a:r>
              <a:rPr lang="en-US" altLang="ko-KR"/>
              <a:t>short 2byte </a:t>
            </a:r>
            <a:r>
              <a:rPr lang="ko-KR" altLang="en-US"/>
              <a:t>에 사용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</a:t>
            </a:r>
            <a:r>
              <a:rPr lang="ko-KR" altLang="en-US"/>
              <a:t>은 </a:t>
            </a:r>
            <a:r>
              <a:rPr lang="en-US" altLang="ko-KR"/>
              <a:t>long 4byte</a:t>
            </a:r>
            <a:r>
              <a:rPr lang="ko-KR" altLang="en-US"/>
              <a:t>에 사용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</a:t>
            </a:r>
            <a:r>
              <a:rPr lang="ko-KR" altLang="en-US"/>
              <a:t> 는 </a:t>
            </a:r>
            <a:r>
              <a:rPr lang="en-US" altLang="ko-KR"/>
              <a:t>2byte </a:t>
            </a:r>
            <a:r>
              <a:rPr lang="ko-KR" altLang="en-US"/>
              <a:t>정보 </a:t>
            </a:r>
            <a:r>
              <a:rPr lang="en-US" altLang="ko-KR"/>
              <a:t>=&gt;</a:t>
            </a:r>
            <a:r>
              <a:rPr lang="ko-KR" altLang="en-US"/>
              <a:t>  </a:t>
            </a:r>
            <a:r>
              <a:rPr lang="en-US" altLang="ko-KR"/>
              <a:t>port </a:t>
            </a:r>
            <a:r>
              <a:rPr lang="ko-KR" altLang="en-US"/>
              <a:t>번호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 </a:t>
            </a:r>
            <a:r>
              <a:rPr lang="ko-KR" altLang="en-US"/>
              <a:t>은 </a:t>
            </a:r>
            <a:r>
              <a:rPr lang="en-US" altLang="ko-KR"/>
              <a:t>4byte </a:t>
            </a:r>
            <a:r>
              <a:rPr lang="ko-KR" altLang="en-US"/>
              <a:t>정보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소켓 만들자 마자 바로 </a:t>
            </a:r>
            <a:r>
              <a:rPr lang="en-US" altLang="ko-KR"/>
              <a:t>send to</a:t>
            </a:r>
            <a:endParaRPr lang="en-US" altLang="ko-KR"/>
          </a:p>
          <a:p>
            <a:pPr>
              <a:defRPr/>
            </a:pPr>
            <a:r>
              <a:rPr lang="ko-KR" altLang="en-US"/>
              <a:t>소켓의 이름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server </a:t>
            </a:r>
            <a:r>
              <a:rPr lang="ko-KR" altLang="en-US"/>
              <a:t>소켓을 뒤에서 써줘야한다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소켓 라이브러리 함수는 </a:t>
            </a:r>
            <a:r>
              <a:rPr lang="en-US" altLang="ko-KR"/>
              <a:t>hardware</a:t>
            </a:r>
            <a:r>
              <a:rPr lang="ko-KR" altLang="en-US"/>
              <a:t>를 건드린다 </a:t>
            </a:r>
            <a:r>
              <a:rPr lang="en-US" altLang="ko-KR"/>
              <a:t>(why? </a:t>
            </a:r>
            <a:r>
              <a:rPr lang="ko-KR" altLang="en-US"/>
              <a:t>입출력 시스템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응용 프로그램이 </a:t>
            </a:r>
            <a:r>
              <a:rPr lang="en-US" altLang="ko-KR"/>
              <a:t>hardware</a:t>
            </a:r>
            <a:r>
              <a:rPr lang="ko-KR" altLang="en-US"/>
              <a:t>를 건드리게 하면 무슨일이 일어날지 모른다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os</a:t>
            </a:r>
            <a:r>
              <a:rPr lang="ko-KR" altLang="en-US"/>
              <a:t> 만 </a:t>
            </a:r>
            <a:r>
              <a:rPr lang="en-US" altLang="ko-KR"/>
              <a:t>hardware</a:t>
            </a:r>
            <a:r>
              <a:rPr lang="ko-KR" altLang="en-US"/>
              <a:t>를 건드리게 되어 있고 응용 프로그램은 </a:t>
            </a:r>
            <a:r>
              <a:rPr lang="en-US" altLang="ko-KR"/>
              <a:t>os</a:t>
            </a:r>
            <a:r>
              <a:rPr lang="ko-KR" altLang="en-US"/>
              <a:t>에 요청하여 </a:t>
            </a:r>
            <a:r>
              <a:rPr lang="en-US" altLang="ko-KR"/>
              <a:t>hardware</a:t>
            </a:r>
            <a:r>
              <a:rPr lang="ko-KR" altLang="en-US"/>
              <a:t>에 접근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os</a:t>
            </a:r>
            <a:r>
              <a:rPr lang="ko-KR" altLang="en-US"/>
              <a:t> 에 마땅하다고 생각하지 않으면 응용프로그램을 실행 시켜주지 않는다 </a:t>
            </a:r>
            <a:r>
              <a:rPr lang="en-US" altLang="ko-KR"/>
              <a:t>=&gt;</a:t>
            </a:r>
            <a:r>
              <a:rPr lang="ko-KR" altLang="en-US"/>
              <a:t> 위험한 함수 </a:t>
            </a:r>
            <a:r>
              <a:rPr lang="en-US" altLang="ko-KR"/>
              <a:t>(</a:t>
            </a:r>
            <a:r>
              <a:rPr lang="ko-KR" altLang="en-US"/>
              <a:t>실행되지 않을 가능성이 있기 때문에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os </a:t>
            </a:r>
            <a:r>
              <a:rPr lang="ko-KR" altLang="en-US"/>
              <a:t>가 너무 바쁘거나 </a:t>
            </a:r>
            <a:r>
              <a:rPr lang="en-US" altLang="ko-KR"/>
              <a:t>,</a:t>
            </a:r>
            <a:r>
              <a:rPr lang="ko-KR" altLang="en-US"/>
              <a:t> 응용프로그램이 잘 못 되었다고 생각할 경우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그렇기 때문에 소켓 함수는 실행 할 때마다 에려 여부 확인하고 제대로 실행되었는지 확인해야한다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en-US" altLang="ko-KR"/>
              <a:t>error </a:t>
            </a:r>
            <a:r>
              <a:rPr lang="ko-KR" altLang="en-US"/>
              <a:t>가 발생하면 응용프로그램 정상 종료 요청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error</a:t>
            </a:r>
            <a:r>
              <a:rPr lang="ko-KR" altLang="en-US"/>
              <a:t> 가 발생했는지 화면에 찍어줘야 </a:t>
            </a:r>
            <a:r>
              <a:rPr lang="en-US" altLang="ko-KR"/>
              <a:t>debuging </a:t>
            </a:r>
            <a:r>
              <a:rPr lang="ko-KR" altLang="en-US"/>
              <a:t>가능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TCP </a:t>
            </a:r>
            <a:r>
              <a:rPr lang="ko-KR" altLang="en-US" sz="1200">
                <a:solidFill>
                  <a:srgbClr val="ff0000"/>
                </a:solidFill>
              </a:rPr>
              <a:t>소켓 프로그램 실행 중 </a:t>
            </a:r>
            <a:r>
              <a:rPr lang="en-US" altLang="ko-KR" sz="1200">
                <a:solidFill>
                  <a:srgbClr val="ff0000"/>
                </a:solidFill>
              </a:rPr>
              <a:t>‘Ctrl+C’</a:t>
            </a:r>
            <a:r>
              <a:rPr lang="ko-KR" altLang="en-US" sz="1200">
                <a:solidFill>
                  <a:srgbClr val="ff0000"/>
                </a:solidFill>
              </a:rPr>
              <a:t>로 프로그램을 강제 중단하면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그 호스트에서는 </a:t>
            </a:r>
            <a:r>
              <a:rPr lang="en-US" altLang="ko-KR" sz="1200">
                <a:solidFill>
                  <a:srgbClr val="ff0000"/>
                </a:solidFill>
              </a:rPr>
              <a:t>10053 </a:t>
            </a:r>
            <a:r>
              <a:rPr lang="ko-KR" altLang="en-US" sz="1200">
                <a:solidFill>
                  <a:srgbClr val="ff0000"/>
                </a:solidFill>
              </a:rPr>
              <a:t>에러 발생하며</a:t>
            </a:r>
            <a:r>
              <a:rPr lang="en-US" altLang="ko-KR" sz="1200">
                <a:solidFill>
                  <a:srgbClr val="ff0000"/>
                </a:solidFill>
              </a:rPr>
              <a:t>, </a:t>
            </a:r>
            <a:r>
              <a:rPr lang="ko-KR" altLang="en-US" sz="1200">
                <a:solidFill>
                  <a:srgbClr val="ff0000"/>
                </a:solidFill>
              </a:rPr>
              <a:t>상대방에게는 </a:t>
            </a:r>
            <a:r>
              <a:rPr lang="en-US" altLang="ko-KR" sz="1200">
                <a:solidFill>
                  <a:srgbClr val="ff0000"/>
                </a:solidFill>
              </a:rPr>
              <a:t>TCP reset(</a:t>
            </a:r>
            <a:r>
              <a:rPr lang="ko-KR" altLang="en-US" sz="1200">
                <a:solidFill>
                  <a:srgbClr val="ff0000"/>
                </a:solidFill>
              </a:rPr>
              <a:t>혹은 </a:t>
            </a:r>
            <a:r>
              <a:rPr lang="en-US" altLang="ko-KR" sz="1200">
                <a:solidFill>
                  <a:srgbClr val="ff0000"/>
                </a:solidFill>
              </a:rPr>
              <a:t>RST) </a:t>
            </a:r>
            <a:r>
              <a:rPr lang="ko-KR" altLang="en-US" sz="1200">
                <a:solidFill>
                  <a:srgbClr val="ff0000"/>
                </a:solidFill>
              </a:rPr>
              <a:t>패킷이 전달되어 </a:t>
            </a:r>
            <a:r>
              <a:rPr lang="en-US" altLang="ko-KR" sz="1200">
                <a:solidFill>
                  <a:srgbClr val="ff0000"/>
                </a:solidFill>
              </a:rPr>
              <a:t>10054 </a:t>
            </a:r>
            <a:r>
              <a:rPr lang="ko-KR" altLang="en-US" sz="1200">
                <a:solidFill>
                  <a:srgbClr val="ff0000"/>
                </a:solidFill>
              </a:rPr>
              <a:t>에러 발생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-------------------------------------------------------------------------------------------------------------------------------------------------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소켓 함수들은 정상 실행이 안되면 대부분 </a:t>
            </a:r>
            <a:r>
              <a:rPr lang="en-US" altLang="ko-KR" sz="1200">
                <a:solidFill>
                  <a:srgbClr val="ff0000"/>
                </a:solidFill>
              </a:rPr>
              <a:t>socket_error </a:t>
            </a:r>
            <a:r>
              <a:rPr lang="ko-KR" altLang="en-US" sz="1200">
                <a:solidFill>
                  <a:srgbClr val="ff0000"/>
                </a:solidFill>
              </a:rPr>
              <a:t>가 넘어온다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예외 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socket(), accept() </a:t>
            </a:r>
            <a:r>
              <a:rPr lang="ko-KR" altLang="en-US" sz="1200">
                <a:solidFill>
                  <a:srgbClr val="ff0000"/>
                </a:solidFill>
              </a:rPr>
              <a:t>함수들은 두 함수가 성공적으로 실행되면 </a:t>
            </a:r>
            <a:r>
              <a:rPr lang="en-US" altLang="ko-KR" sz="1200">
                <a:solidFill>
                  <a:srgbClr val="ff0000"/>
                </a:solidFill>
              </a:rPr>
              <a:t>socket</a:t>
            </a:r>
            <a:r>
              <a:rPr lang="ko-KR" altLang="en-US" sz="1200">
                <a:solidFill>
                  <a:srgbClr val="ff0000"/>
                </a:solidFill>
              </a:rPr>
              <a:t> 이 만들어져야한다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        실패했다면 정상적이지 않은 </a:t>
            </a:r>
            <a:r>
              <a:rPr lang="en-US" altLang="ko-KR" sz="1200">
                <a:solidFill>
                  <a:srgbClr val="ff0000"/>
                </a:solidFill>
              </a:rPr>
              <a:t>socket</a:t>
            </a:r>
            <a:r>
              <a:rPr lang="ko-KR" altLang="en-US" sz="1200">
                <a:solidFill>
                  <a:srgbClr val="ff0000"/>
                </a:solidFill>
              </a:rPr>
              <a:t> 이 나온다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  <a:r>
              <a:rPr lang="ko-KR" altLang="en-US" sz="1200">
                <a:solidFill>
                  <a:srgbClr val="ff0000"/>
                </a:solidFill>
              </a:rPr>
              <a:t> 이때 </a:t>
            </a:r>
            <a:r>
              <a:rPr lang="en-US" altLang="ko-KR" sz="1200">
                <a:solidFill>
                  <a:srgbClr val="ff0000"/>
                </a:solidFill>
              </a:rPr>
              <a:t>INVALD_SOCKET</a:t>
            </a:r>
            <a:r>
              <a:rPr lang="ko-KR" altLang="en-US" sz="1200">
                <a:solidFill>
                  <a:srgbClr val="ff0000"/>
                </a:solidFill>
              </a:rPr>
              <a:t> 이라는 값이 넘어온다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WSAGetLastError() =&gt; </a:t>
            </a:r>
            <a:r>
              <a:rPr lang="ko-KR" altLang="en-US" sz="1200">
                <a:solidFill>
                  <a:srgbClr val="ff0000"/>
                </a:solidFill>
              </a:rPr>
              <a:t>가장 최근에 발생한 </a:t>
            </a:r>
            <a:r>
              <a:rPr lang="en-US" altLang="ko-KR" sz="1200">
                <a:solidFill>
                  <a:srgbClr val="ff0000"/>
                </a:solidFill>
              </a:rPr>
              <a:t>error</a:t>
            </a:r>
            <a:r>
              <a:rPr lang="ko-KR" altLang="en-US" sz="1200">
                <a:solidFill>
                  <a:srgbClr val="ff0000"/>
                </a:solidFill>
              </a:rPr>
              <a:t> 를 알 수 있다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error code </a:t>
            </a:r>
            <a:r>
              <a:rPr lang="ko-KR" altLang="en-US" sz="1200">
                <a:solidFill>
                  <a:srgbClr val="ff0000"/>
                </a:solidFill>
              </a:rPr>
              <a:t>숫자 </a:t>
            </a:r>
            <a:r>
              <a:rPr lang="en-US" altLang="ko-KR" sz="1200">
                <a:solidFill>
                  <a:srgbClr val="ff0000"/>
                </a:solidFill>
              </a:rPr>
              <a:t>return,</a:t>
            </a:r>
            <a:r>
              <a:rPr lang="ko-KR" altLang="en-US" sz="1200">
                <a:solidFill>
                  <a:srgbClr val="ff0000"/>
                </a:solidFill>
              </a:rPr>
              <a:t> 무슨 의미인지는 </a:t>
            </a:r>
            <a:r>
              <a:rPr lang="en-US" altLang="ko-KR" sz="1200">
                <a:solidFill>
                  <a:srgbClr val="ff0000"/>
                </a:solidFill>
              </a:rPr>
              <a:t>google </a:t>
            </a:r>
            <a:r>
              <a:rPr lang="ko-KR" altLang="en-US" sz="1200">
                <a:solidFill>
                  <a:srgbClr val="ff0000"/>
                </a:solidFill>
              </a:rPr>
              <a:t>에 검색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클라이언트 </a:t>
            </a:r>
            <a:r>
              <a:rPr lang="en-US" altLang="ko-KR"/>
              <a:t>-</a:t>
            </a:r>
            <a:r>
              <a:rPr lang="ko-KR" altLang="en-US"/>
              <a:t> 서버 모델이 쉽고 장점이 많다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protocol 4</a:t>
            </a:r>
            <a:r>
              <a:rPr lang="ko-KR" altLang="en-US"/>
              <a:t>계층에서 </a:t>
            </a:r>
            <a:r>
              <a:rPr lang="en-US" altLang="ko-KR"/>
              <a:t>tcp/udp</a:t>
            </a:r>
            <a:r>
              <a:rPr lang="ko-KR" altLang="en-US"/>
              <a:t> 중 하나를 골라야한다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tcp</a:t>
            </a:r>
            <a:r>
              <a:rPr lang="ko-KR" altLang="en-US"/>
              <a:t>는 </a:t>
            </a:r>
            <a:r>
              <a:rPr lang="en-US" altLang="ko-KR"/>
              <a:t>packet</a:t>
            </a:r>
            <a:r>
              <a:rPr lang="ko-KR" altLang="en-US"/>
              <a:t>을 보내면 </a:t>
            </a:r>
            <a:r>
              <a:rPr lang="en-US" altLang="ko-KR"/>
              <a:t>100%</a:t>
            </a:r>
            <a:r>
              <a:rPr lang="ko-KR" altLang="en-US"/>
              <a:t> 확률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STREAM</a:t>
            </a:r>
            <a:endParaRPr lang="en-US" altLang="ko-KR"/>
          </a:p>
          <a:p>
            <a:pPr>
              <a:defRPr/>
            </a:pPr>
            <a:r>
              <a:rPr lang="en-US" altLang="ko-KR"/>
              <a:t>udp</a:t>
            </a:r>
            <a:r>
              <a:rPr lang="ko-KR" altLang="en-US"/>
              <a:t>는 </a:t>
            </a:r>
            <a:r>
              <a:rPr lang="en-US" altLang="ko-KR"/>
              <a:t>packet</a:t>
            </a:r>
            <a:r>
              <a:rPr lang="ko-KR" altLang="en-US"/>
              <a:t>은 </a:t>
            </a:r>
            <a:r>
              <a:rPr lang="en-US" altLang="ko-KR"/>
              <a:t> </a:t>
            </a:r>
            <a:r>
              <a:rPr lang="ko-KR" altLang="en-US"/>
              <a:t>가끔 깨져도 된다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DEGRAM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udp</a:t>
            </a:r>
            <a:r>
              <a:rPr lang="ko-KR" altLang="en-US"/>
              <a:t>를 쓸까 </a:t>
            </a:r>
            <a:r>
              <a:rPr lang="en-US" altLang="ko-KR"/>
              <a:t>??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해주는 일이 없어 가볍다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host</a:t>
            </a:r>
            <a:r>
              <a:rPr lang="ko-KR" altLang="en-US"/>
              <a:t>에 부담이 안간다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tcp</a:t>
            </a:r>
            <a:r>
              <a:rPr lang="ko-KR" altLang="en-US"/>
              <a:t>는 컴퓨터에 부담을 주기도 하고</a:t>
            </a:r>
            <a:r>
              <a:rPr lang="en-US" altLang="ko-KR"/>
              <a:t>,</a:t>
            </a:r>
            <a:r>
              <a:rPr lang="ko-KR" altLang="en-US"/>
              <a:t> 너무 똑똑해서 </a:t>
            </a:r>
            <a:r>
              <a:rPr lang="en-US" altLang="ko-KR"/>
              <a:t>packet</a:t>
            </a:r>
            <a:r>
              <a:rPr lang="ko-KR" altLang="en-US"/>
              <a:t>을 보내라고해서 보내는 게 아니라 자기가 아니라고 생각하면 안보낸다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대부분의 </a:t>
            </a:r>
            <a:r>
              <a:rPr lang="en-US" altLang="ko-KR"/>
              <a:t>pakcet</a:t>
            </a:r>
            <a:r>
              <a:rPr lang="ko-KR" altLang="en-US"/>
              <a:t>은 </a:t>
            </a:r>
            <a:r>
              <a:rPr lang="en-US" altLang="ko-KR"/>
              <a:t>tcp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mutilplexing </a:t>
            </a:r>
            <a:r>
              <a:rPr lang="ko-KR" altLang="en-US"/>
              <a:t>방법에서 </a:t>
            </a:r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는 크게 다르다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하나 밖에 없는 </a:t>
            </a:r>
            <a:r>
              <a:rPr lang="en-US" altLang="ko-KR"/>
              <a:t>server </a:t>
            </a:r>
            <a:r>
              <a:rPr lang="ko-KR" altLang="en-US"/>
              <a:t>프로그램을 여러 </a:t>
            </a:r>
            <a:r>
              <a:rPr lang="en-US" altLang="ko-KR"/>
              <a:t>client</a:t>
            </a:r>
            <a:r>
              <a:rPr lang="ko-KR" altLang="en-US"/>
              <a:t>가 어떻게 </a:t>
            </a:r>
            <a:r>
              <a:rPr lang="en-US" altLang="ko-KR"/>
              <a:t>service</a:t>
            </a:r>
            <a:r>
              <a:rPr lang="ko-KR" altLang="en-US"/>
              <a:t>를 받을 수 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그림에서 빨간 동그라미는 </a:t>
            </a:r>
            <a:r>
              <a:rPr lang="en-US" altLang="ko-KR"/>
              <a:t>socket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왼쪽 그림은 </a:t>
            </a:r>
            <a:r>
              <a:rPr lang="en-US" altLang="ko-KR"/>
              <a:t>client</a:t>
            </a:r>
            <a:r>
              <a:rPr lang="ko-KR" altLang="en-US"/>
              <a:t>가 한명 일 때이다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=&gt;</a:t>
            </a:r>
            <a:r>
              <a:rPr lang="ko-KR" altLang="en-US"/>
              <a:t> 오른쪽그림이 멀티플렉싱에 대한 그림이다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서버에서 한 </a:t>
            </a:r>
            <a:r>
              <a:rPr lang="en-US" altLang="ko-KR"/>
              <a:t>socket</a:t>
            </a:r>
            <a:r>
              <a:rPr lang="ko-KR" altLang="en-US"/>
              <a:t>을 가지고 통신한다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이것이 </a:t>
            </a:r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의 차이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서버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socket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만든 </a:t>
            </a:r>
            <a:r>
              <a:rPr lang="en-US" altLang="ko-KR"/>
              <a:t>socket</a:t>
            </a:r>
            <a:r>
              <a:rPr lang="ko-KR" altLang="en-US"/>
              <a:t>에 </a:t>
            </a:r>
            <a:r>
              <a:rPr lang="en-US" altLang="ko-KR"/>
              <a:t>bind</a:t>
            </a:r>
            <a:r>
              <a:rPr lang="ko-KR" altLang="en-US"/>
              <a:t> 함수로 이름을 붙여준다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server</a:t>
            </a:r>
            <a:r>
              <a:rPr lang="ko-KR" altLang="en-US"/>
              <a:t>의 </a:t>
            </a:r>
            <a:r>
              <a:rPr lang="en-US" altLang="ko-KR"/>
              <a:t>ip</a:t>
            </a:r>
            <a:r>
              <a:rPr lang="ko-KR" altLang="en-US"/>
              <a:t>주소에 </a:t>
            </a:r>
            <a:r>
              <a:rPr lang="en-US" altLang="ko-KR"/>
              <a:t>port</a:t>
            </a:r>
            <a:r>
              <a:rPr lang="ko-KR" altLang="en-US"/>
              <a:t>번호 으로 찾아오면 서버에서 제공하는 서비스를 받을 수 있다고 알린다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ip</a:t>
            </a:r>
            <a:r>
              <a:rPr lang="ko-KR" altLang="en-US"/>
              <a:t>와 </a:t>
            </a:r>
            <a:r>
              <a:rPr lang="en-US" altLang="ko-KR"/>
              <a:t>port</a:t>
            </a:r>
            <a:r>
              <a:rPr lang="ko-KR" altLang="en-US"/>
              <a:t> 번호 직접 찾아서 오기 불편하다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웹브라우저와 같이 찾아오기 쉽게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5. </a:t>
            </a:r>
            <a:r>
              <a:rPr lang="ko-KR" altLang="en-US"/>
              <a:t>데이터를 받을 때 쓰는 함수 </a:t>
            </a:r>
            <a:r>
              <a:rPr lang="en-US" altLang="ko-KR"/>
              <a:t>recvfrom()</a:t>
            </a:r>
            <a:endParaRPr lang="en-US" altLang="ko-KR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데이터를 보낼 때 쓰는 함수 </a:t>
            </a:r>
            <a:r>
              <a:rPr lang="en-US" altLang="ko-KR"/>
              <a:t>sendto()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클라이언트 함수는 자기 할일 다하고 나가지만 서버는 절대 죽지 않고 무한 </a:t>
            </a:r>
            <a:r>
              <a:rPr lang="en-US" altLang="ko-KR"/>
              <a:t>loop</a:t>
            </a:r>
            <a:r>
              <a:rPr lang="ko-KR" altLang="en-US"/>
              <a:t> 돌면서 찾아오는 클라이언트에게 서비스를 제공해햔다</a:t>
            </a:r>
            <a:endParaRPr lang="ko-KR" altLang="en-US"/>
          </a:p>
          <a:p>
            <a:pPr>
              <a:defRPr/>
            </a:pPr>
            <a:r>
              <a:rPr lang="ko-KR" altLang="en-US"/>
              <a:t>해당 슬라이드에서 개념상 </a:t>
            </a:r>
            <a:r>
              <a:rPr lang="en-US" altLang="ko-KR"/>
              <a:t>closesocket() </a:t>
            </a:r>
            <a:r>
              <a:rPr lang="ko-KR" altLang="en-US"/>
              <a:t>을 넣었지만 원래 없는게 맞다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클라이언트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socket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bind</a:t>
            </a:r>
            <a:r>
              <a:rPr lang="ko-KR" altLang="en-US"/>
              <a:t> 함수에 이름을 붙여야할 거 같은데 안붙인다</a:t>
            </a:r>
            <a:r>
              <a:rPr lang="en-US" altLang="ko-KR"/>
              <a:t>.</a:t>
            </a:r>
            <a:r>
              <a:rPr lang="ko-KR" altLang="en-US"/>
              <a:t> 왜냐하면 </a:t>
            </a:r>
            <a:r>
              <a:rPr lang="en-US" altLang="ko-KR"/>
              <a:t>socket</a:t>
            </a:r>
            <a:r>
              <a:rPr lang="ko-KR" altLang="en-US"/>
              <a:t>의 이름이 뭔지 그렇게 중요하지 않다</a:t>
            </a:r>
            <a:r>
              <a:rPr lang="en-US" altLang="ko-KR"/>
              <a:t>.</a:t>
            </a:r>
            <a:r>
              <a:rPr lang="ko-KR" altLang="en-US"/>
              <a:t> 클라이언트는 사람들한테 찾아오라고 알릴 필요가 없기 때문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os </a:t>
            </a:r>
            <a:r>
              <a:rPr lang="ko-KR" altLang="en-US"/>
              <a:t>가  </a:t>
            </a:r>
            <a:r>
              <a:rPr lang="en-US" altLang="ko-KR"/>
              <a:t>ip</a:t>
            </a:r>
            <a:r>
              <a:rPr lang="ko-KR" altLang="en-US"/>
              <a:t>주소가 뭔지</a:t>
            </a:r>
            <a:r>
              <a:rPr lang="en-US" altLang="ko-KR"/>
              <a:t>,</a:t>
            </a:r>
            <a:r>
              <a:rPr lang="ko-KR" altLang="en-US"/>
              <a:t> 비어있는 </a:t>
            </a:r>
            <a:r>
              <a:rPr lang="en-US" altLang="ko-KR"/>
              <a:t>port</a:t>
            </a:r>
            <a:r>
              <a:rPr lang="ko-KR" altLang="en-US"/>
              <a:t>번호가 뭔지 찾아서 알아서 이름을 붙여준다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bind</a:t>
            </a:r>
            <a:r>
              <a:rPr lang="ko-KR" altLang="en-US"/>
              <a:t> 함수를 사용하면 오히려 </a:t>
            </a:r>
            <a:r>
              <a:rPr lang="en-US" altLang="ko-KR"/>
              <a:t>error</a:t>
            </a:r>
            <a:r>
              <a:rPr lang="ko-KR" altLang="en-US"/>
              <a:t>의 여지를 남기기때문에 사용하지 않는 걸 추전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실습에서 모든 소켓은 </a:t>
            </a:r>
            <a:r>
              <a:rPr lang="en-US" altLang="ko-KR"/>
              <a:t>“</a:t>
            </a:r>
            <a:r>
              <a:rPr lang="ko-KR" altLang="en-US"/>
              <a:t>블로킹 소켓</a:t>
            </a:r>
            <a:r>
              <a:rPr lang="en-US" altLang="ko-KR"/>
              <a:t>”</a:t>
            </a:r>
            <a:r>
              <a:rPr lang="ko-KR" altLang="en-US"/>
              <a:t>이라고 가정함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------------------------------------------------------------------------------------------------------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데이터를 보내는 함수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sendto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// </a:t>
            </a:r>
            <a:r>
              <a:rPr lang="ko-KR" altLang="en-US"/>
              <a:t>소켓 디스크립터</a:t>
            </a:r>
            <a:r>
              <a:rPr lang="en-US" altLang="ko-KR"/>
              <a:t>  =&gt; </a:t>
            </a:r>
            <a:r>
              <a:rPr lang="ko-KR" altLang="en-US"/>
              <a:t>시작점의 </a:t>
            </a:r>
            <a:r>
              <a:rPr lang="en-US" altLang="ko-KR"/>
              <a:t>socket 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 내부적인 이름</a:t>
            </a:r>
            <a:r>
              <a:rPr lang="en-US" altLang="ko-KR"/>
              <a:t>(</a:t>
            </a:r>
            <a:r>
              <a:rPr lang="ko-KR" altLang="en-US"/>
              <a:t>디스크립터</a:t>
            </a:r>
            <a:r>
              <a:rPr lang="en-US" altLang="ko-KR"/>
              <a:t>)</a:t>
            </a:r>
            <a:r>
              <a:rPr lang="ko-KR" altLang="en-US"/>
              <a:t>만 있으면 된다</a:t>
            </a:r>
            <a:r>
              <a:rPr lang="en-US" altLang="ko-KR"/>
              <a:t>.</a:t>
            </a:r>
            <a:r>
              <a:rPr lang="ko-KR" altLang="en-US"/>
              <a:t> 여기서 외부적인 이름은 </a:t>
            </a:r>
            <a:r>
              <a:rPr lang="en-US" altLang="ko-KR"/>
              <a:t>ip, port </a:t>
            </a:r>
            <a:r>
              <a:rPr lang="ko-KR" altLang="en-US"/>
              <a:t>번호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const char *buf,	// </a:t>
            </a:r>
            <a:r>
              <a:rPr lang="ko-KR" altLang="en-US"/>
              <a:t>보낼 데이터가 담긴 버퍼 주소 </a:t>
            </a:r>
            <a:r>
              <a:rPr lang="en-US" altLang="ko-KR"/>
              <a:t>=&gt;</a:t>
            </a:r>
            <a:r>
              <a:rPr lang="ko-KR" altLang="en-US"/>
              <a:t> 내가 보내고 싶은 </a:t>
            </a:r>
            <a:r>
              <a:rPr lang="en-US" altLang="ko-KR"/>
              <a:t>data, </a:t>
            </a:r>
            <a:r>
              <a:rPr lang="ko-KR" altLang="en-US"/>
              <a:t>문자열의 시작점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len,		// </a:t>
            </a:r>
            <a:r>
              <a:rPr lang="ko-KR" altLang="en-US"/>
              <a:t>보낼 데이터의 크기 </a:t>
            </a:r>
            <a:r>
              <a:rPr lang="en-US" altLang="ko-KR"/>
              <a:t>=&gt;</a:t>
            </a:r>
            <a:r>
              <a:rPr lang="ko-KR" altLang="en-US"/>
              <a:t>내가 보내고 싶은 </a:t>
            </a:r>
            <a:r>
              <a:rPr lang="en-US" altLang="ko-KR"/>
              <a:t>data,</a:t>
            </a:r>
            <a:r>
              <a:rPr lang="ko-KR" altLang="en-US"/>
              <a:t> 문자열의 바이트 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flag,		// 0</a:t>
            </a:r>
            <a:r>
              <a:rPr lang="ko-KR" altLang="en-US"/>
              <a:t>으로 설정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send to </a:t>
            </a:r>
            <a:r>
              <a:rPr lang="ko-KR" altLang="en-US"/>
              <a:t>함수의 옵션을 조정하는 변수</a:t>
            </a:r>
            <a:r>
              <a:rPr lang="en-US" altLang="ko-KR"/>
              <a:t>,</a:t>
            </a:r>
            <a:r>
              <a:rPr lang="ko-KR" altLang="en-US"/>
              <a:t> 우리는 보통 </a:t>
            </a:r>
            <a:r>
              <a:rPr lang="en-US" altLang="ko-KR"/>
              <a:t>0</a:t>
            </a:r>
            <a:r>
              <a:rPr lang="ko-KR" altLang="en-US"/>
              <a:t>으로 사용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const SOCKADDR *to,	// </a:t>
            </a:r>
            <a:r>
              <a:rPr lang="ko-KR" altLang="en-US"/>
              <a:t>상대편 소켓의 이름  </a:t>
            </a:r>
            <a:r>
              <a:rPr lang="en-US" altLang="ko-KR"/>
              <a:t>=&gt;</a:t>
            </a:r>
            <a:r>
              <a:rPr lang="ko-KR" altLang="en-US"/>
              <a:t> 누구한테 보낼지 </a:t>
            </a:r>
            <a:r>
              <a:rPr lang="en-US" altLang="ko-KR"/>
              <a:t>(</a:t>
            </a:r>
            <a:r>
              <a:rPr lang="ko-KR" altLang="en-US"/>
              <a:t>외부적인 이름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tolen		// to</a:t>
            </a:r>
            <a:r>
              <a:rPr lang="ko-KR" altLang="en-US"/>
              <a:t>의 길이 </a:t>
            </a:r>
            <a:r>
              <a:rPr lang="en-US" altLang="ko-KR"/>
              <a:t>=&gt;</a:t>
            </a:r>
            <a:r>
              <a:rPr lang="ko-KR" altLang="en-US"/>
              <a:t> 누구한테 보낼지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recvfrom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// </a:t>
            </a:r>
            <a:r>
              <a:rPr lang="ko-KR" altLang="en-US"/>
              <a:t>소켓 디스크립터 </a:t>
            </a:r>
            <a:r>
              <a:rPr lang="en-US" altLang="ko-KR"/>
              <a:t>=&gt;</a:t>
            </a:r>
            <a:r>
              <a:rPr lang="ko-KR" altLang="en-US"/>
              <a:t> 내 </a:t>
            </a:r>
            <a:r>
              <a:rPr lang="en-US" altLang="ko-KR"/>
              <a:t>socket</a:t>
            </a:r>
            <a:r>
              <a:rPr lang="ko-KR" altLang="en-US"/>
              <a:t>의 이름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char *buf,		// </a:t>
            </a:r>
            <a:r>
              <a:rPr lang="ko-KR" altLang="en-US"/>
              <a:t>받을 데이터가 담길 버퍼 주소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os </a:t>
            </a:r>
            <a:r>
              <a:rPr lang="ko-KR" altLang="en-US"/>
              <a:t>메모리 영역에서 응용 프로그램 메모리 영역으로 복사해야하기 때문에 빈자리의 시작점을 알려준다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len,		// </a:t>
            </a:r>
            <a:r>
              <a:rPr lang="ko-KR" altLang="en-US"/>
              <a:t>버퍼 크기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flag,		// 0</a:t>
            </a:r>
            <a:r>
              <a:rPr lang="ko-KR" altLang="en-US"/>
              <a:t>으로 설정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recvfrom </a:t>
            </a:r>
            <a:r>
              <a:rPr lang="ko-KR" altLang="en-US"/>
              <a:t>함수의 옵션을 조정하는 변수</a:t>
            </a:r>
            <a:r>
              <a:rPr lang="en-US" altLang="ko-KR"/>
              <a:t>,</a:t>
            </a:r>
            <a:r>
              <a:rPr lang="ko-KR" altLang="en-US"/>
              <a:t> 보통 </a:t>
            </a:r>
            <a:r>
              <a:rPr lang="en-US" altLang="ko-KR"/>
              <a:t>0</a:t>
            </a:r>
            <a:r>
              <a:rPr lang="ko-KR" altLang="en-US"/>
              <a:t>으로 사용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const SOCKADDR *from, // </a:t>
            </a:r>
            <a:r>
              <a:rPr lang="ko-KR" altLang="en-US"/>
              <a:t>상대편 소켓의 이름 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OS</a:t>
            </a:r>
            <a:r>
              <a:rPr lang="ko-KR" altLang="en-US">
                <a:solidFill>
                  <a:srgbClr val="ff0000"/>
                </a:solidFill>
              </a:rPr>
              <a:t>가 채워 줌</a:t>
            </a:r>
            <a:r>
              <a:rPr lang="en-US" altLang="ko-KR"/>
              <a:t>) =&gt; </a:t>
            </a:r>
            <a:r>
              <a:rPr lang="ko-KR" altLang="en-US"/>
              <a:t>누가 보냈는가 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이걸 응용프로그램 만드는 사람이 어떻게 알아 </a:t>
            </a:r>
            <a:r>
              <a:rPr lang="en-US" altLang="ko-KR"/>
              <a:t>...?</a:t>
            </a:r>
            <a:r>
              <a:rPr lang="ko-KR" altLang="en-US"/>
              <a:t> </a:t>
            </a:r>
            <a:r>
              <a:rPr lang="en-US" altLang="ko-KR"/>
              <a:t>send to </a:t>
            </a:r>
            <a:r>
              <a:rPr lang="ko-KR" altLang="en-US"/>
              <a:t>와 다르다</a:t>
            </a:r>
            <a:r>
              <a:rPr lang="en-US" altLang="ko-KR"/>
              <a:t>.</a:t>
            </a:r>
            <a:r>
              <a:rPr lang="ko-KR" altLang="en-US"/>
              <a:t> 포인터이다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                     데이터 보내실 때 보내시는 분 </a:t>
            </a:r>
            <a:r>
              <a:rPr lang="en-US" altLang="ko-KR"/>
              <a:t>ip</a:t>
            </a:r>
            <a:r>
              <a:rPr lang="ko-KR" altLang="en-US"/>
              <a:t>주소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번호도 같이 알려 달라고한다</a:t>
            </a:r>
            <a:r>
              <a:rPr lang="en-US" altLang="ko-KR"/>
              <a:t>.</a:t>
            </a:r>
            <a:r>
              <a:rPr lang="ko-KR" altLang="en-US"/>
              <a:t> 만약 다시 </a:t>
            </a:r>
            <a:r>
              <a:rPr lang="en-US" altLang="ko-KR"/>
              <a:t>send to </a:t>
            </a:r>
            <a:r>
              <a:rPr lang="ko-KR" altLang="en-US"/>
              <a:t>를 할일이 없으면 사용할 필요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*fromlen	// from</a:t>
            </a:r>
            <a:r>
              <a:rPr lang="ko-KR" altLang="en-US"/>
              <a:t>의 길이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프로그래머</a:t>
            </a:r>
            <a:r>
              <a:rPr lang="en-US" altLang="ko-KR">
                <a:solidFill>
                  <a:srgbClr val="ff0000"/>
                </a:solidFill>
              </a:rPr>
              <a:t>/OS</a:t>
            </a:r>
            <a:r>
              <a:rPr lang="ko-KR" altLang="en-US">
                <a:solidFill>
                  <a:srgbClr val="ff0000"/>
                </a:solidFill>
              </a:rPr>
              <a:t>가 채워 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=&gt;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보통 먹통이된다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이 올 때까지 기다린다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2F86-CF79-4AB4-A4E2-BF45DD77D0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Socket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Network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에러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/>
              <a:t>소켓 함수는 위험한 함수들</a:t>
            </a:r>
            <a:endParaRPr lang="ko-KR" altLang="en-US" sz="2800"/>
          </a:p>
          <a:p>
            <a:pPr lvl="1">
              <a:defRPr/>
            </a:pPr>
            <a:r>
              <a:rPr lang="ko-KR" altLang="en-US" sz="2400"/>
              <a:t>가끔은 </a:t>
            </a:r>
            <a:r>
              <a:rPr lang="en-US" altLang="ko-KR" sz="2400"/>
              <a:t>Windows</a:t>
            </a:r>
            <a:r>
              <a:rPr lang="ko-KR" altLang="en-US" sz="2400"/>
              <a:t>가 소켓 생성에 실패할 수 있고</a:t>
            </a:r>
            <a:r>
              <a:rPr lang="en-US" altLang="ko-KR" sz="2400"/>
              <a:t>,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가끔은</a:t>
            </a:r>
            <a:r>
              <a:rPr lang="en-US" altLang="ko-KR" sz="2400"/>
              <a:t> </a:t>
            </a:r>
            <a:r>
              <a:rPr lang="ko-KR" altLang="en-US" sz="2400"/>
              <a:t>사용하고자 하는 포트 번호가 이미 사용 중일 수도 있음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소켓 생성에 실패했는데</a:t>
            </a:r>
            <a:r>
              <a:rPr lang="en-US" altLang="ko-KR" sz="2400"/>
              <a:t>, </a:t>
            </a:r>
            <a:r>
              <a:rPr lang="ko-KR" altLang="en-US" sz="2400"/>
              <a:t>그 소켓에 이름을 붙이려고 하면 무슨 일이 발생할까</a:t>
            </a:r>
            <a:r>
              <a:rPr lang="en-US" altLang="ko-KR" sz="2400"/>
              <a:t>?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</a:rPr>
              <a:t>소켓 함수를 호출할 때마다</a:t>
            </a:r>
            <a:endParaRPr lang="ko-KR" altLang="en-US" sz="2800" b="1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에러 여부를 확인하고</a:t>
            </a:r>
            <a:endParaRPr lang="ko-KR" altLang="en-US" sz="2400" b="1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에러 발생했으면 반드시 원인 확인</a:t>
            </a:r>
            <a:endParaRPr lang="ko-KR" altLang="en-US" sz="2400" b="1">
              <a:solidFill>
                <a:srgbClr val="ff0000"/>
              </a:solidFill>
            </a:endParaRPr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75656" y="5893675"/>
            <a:ext cx="637386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1"/>
                </a:solidFill>
              </a:rPr>
              <a:t>사실 소켓 함수에서 에러가 발생하면</a:t>
            </a:r>
            <a:r>
              <a:rPr lang="en-US" altLang="ko-KR" sz="1600">
                <a:solidFill>
                  <a:schemeClr val="accent1"/>
                </a:solidFill>
              </a:rPr>
              <a:t>,</a:t>
            </a:r>
            <a:endParaRPr lang="en-US" altLang="ko-KR" sz="16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accent1"/>
                </a:solidFill>
              </a:rPr>
              <a:t>프로그램을 정상 종료하는 외에 별다른 수습 방법이 없는 경우 많음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에러 발생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함수마다 리턴 값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socket(), accept(): </a:t>
            </a:r>
            <a:r>
              <a:rPr lang="en-US" altLang="ko-KR" dirty="0" smtClean="0">
                <a:solidFill>
                  <a:srgbClr val="FF0000"/>
                </a:solidFill>
              </a:rPr>
              <a:t>INVALID_SOCKET</a:t>
            </a:r>
          </a:p>
          <a:p>
            <a:pPr lvl="1"/>
            <a:r>
              <a:rPr lang="en-US" altLang="ko-KR" dirty="0" smtClean="0"/>
              <a:t>bind(), connect(), listen(),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(), send(), 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(): </a:t>
            </a:r>
            <a:r>
              <a:rPr lang="en-US" altLang="ko-KR" dirty="0" smtClean="0">
                <a:solidFill>
                  <a:srgbClr val="FF0000"/>
                </a:solidFill>
              </a:rPr>
              <a:t>SOCKET_ERROR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에러 원인 확인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WSAGetLastError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ko-KR" altLang="en-US" dirty="0" smtClean="0"/>
              <a:t>가장 최근에 발생한 소켓 에러 코드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값의 의미는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검색할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</a:t>
            </a:r>
            <a:r>
              <a:rPr lang="en-US" altLang="ko-KR" dirty="0" smtClean="0"/>
              <a:t>: windows socket error codes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6865750" y="908720"/>
            <a:ext cx="1584176" cy="936104"/>
          </a:xfrm>
          <a:prstGeom prst="wedgeRectCallout">
            <a:avLst>
              <a:gd name="adj1" fmla="val -62199"/>
              <a:gd name="adj2" fmla="val 75058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새로운 소켓 생성 함수들</a:t>
            </a:r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6845724" y="3212976"/>
            <a:ext cx="1944216" cy="936104"/>
          </a:xfrm>
          <a:prstGeom prst="wedgeRectCallout">
            <a:avLst>
              <a:gd name="adj1" fmla="val -57328"/>
              <a:gd name="adj2" fmla="val -89837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 밖의 소켓 라이브러리 함수들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258798"/>
            <a:ext cx="8104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에러 코드를 설명 문자열로 변환해주는 함수 </a:t>
            </a:r>
            <a:r>
              <a:rPr lang="en-US" altLang="ko-KR" sz="1600" dirty="0" err="1" smtClean="0"/>
              <a:t>FormatMessage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있으나 사용이 불편함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33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에러 처리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9592" y="1196752"/>
            <a:ext cx="7632848" cy="498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Soc2</a:t>
            </a:r>
            <a:r>
              <a:rPr lang="ko-KR" altLang="en-US" dirty="0" smtClean="0"/>
              <a:t>와 동일하나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1) IP </a:t>
            </a:r>
            <a:r>
              <a:rPr lang="ko-KR" altLang="en-US" dirty="0" smtClean="0"/>
              <a:t>주소와 포트 번호를 </a:t>
            </a:r>
            <a:r>
              <a:rPr lang="en-US" altLang="ko-KR" dirty="0" smtClean="0"/>
              <a:t>Big endian</a:t>
            </a:r>
            <a:r>
              <a:rPr lang="ko-KR" altLang="en-US" dirty="0" smtClean="0"/>
              <a:t>으로 변환하여 설정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모든 소켓 함수에는 에러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457173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프로그램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하나의 서비스는 서버와 클라이언트로 구성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서버 프로그램이 먼저 실행되고</a:t>
            </a:r>
            <a:r>
              <a:rPr lang="en-US" altLang="ko-KR"/>
              <a:t>, </a:t>
            </a:r>
            <a:r>
              <a:rPr lang="ko-KR" altLang="en-US"/>
              <a:t>클라이언트 프로그램은 필요할 때 실행되어 서버에 접속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프로그램 작성 쉬움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예</a:t>
            </a:r>
            <a:r>
              <a:rPr lang="en-US" altLang="ko-KR"/>
              <a:t>) WWW</a:t>
            </a:r>
            <a:endParaRPr lang="en-US" altLang="ko-KR"/>
          </a:p>
          <a:p>
            <a:pPr>
              <a:lnSpc>
                <a:spcPct val="120000"/>
              </a:lnSpc>
              <a:defRPr/>
            </a:pPr>
            <a:endParaRPr lang="en-US" altLang="ko-KR"/>
          </a:p>
          <a:p>
            <a:pPr>
              <a:lnSpc>
                <a:spcPct val="120000"/>
              </a:lnSpc>
              <a:defRPr/>
            </a:pPr>
            <a:r>
              <a:rPr lang="en-US" altLang="ko-KR"/>
              <a:t>Peer-to-Peer (P2P) </a:t>
            </a:r>
            <a:r>
              <a:rPr lang="ko-KR" altLang="en-US"/>
              <a:t>모델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서버와 클라이언트의 구분 없음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프로그램 작성이 어려움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예</a:t>
            </a:r>
            <a:r>
              <a:rPr lang="en-US" altLang="ko-KR"/>
              <a:t>) Torrent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UDP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UDP </a:t>
            </a:r>
            <a:r>
              <a:rPr lang="ko-KR" altLang="en-US" sz="2800"/>
              <a:t>소켓</a:t>
            </a:r>
            <a:endParaRPr lang="ko-KR" altLang="en-US" sz="2800"/>
          </a:p>
          <a:p>
            <a:pPr lvl="1">
              <a:defRPr/>
            </a:pPr>
            <a:r>
              <a:rPr lang="ko-KR" altLang="en-US" sz="2400"/>
              <a:t>데이터를 항상 전달해 주지는 않음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간단하고 전송속도가 비교적 균일함</a:t>
            </a:r>
            <a:endParaRPr lang="ko-KR" altLang="en-US" sz="2400"/>
          </a:p>
          <a:p>
            <a:pPr lvl="0">
              <a:defRPr/>
            </a:pPr>
            <a:r>
              <a:rPr lang="en-US" altLang="ko-KR" sz="2800"/>
              <a:t>UDP </a:t>
            </a:r>
            <a:r>
              <a:rPr lang="ko-KR" altLang="en-US" sz="2800"/>
              <a:t>멀티플렉싱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1979712" y="3212976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UDP 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941168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UDP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99792" y="4005064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35696" y="479715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>
            <a:stCxn id="7" idx="7"/>
            <a:endCxn id="6" idx="3"/>
          </p:cNvCxnSpPr>
          <p:nvPr/>
        </p:nvCxnSpPr>
        <p:spPr>
          <a:xfrm rot="5400000" flipH="1" flipV="1">
            <a:off x="2056088" y="4153448"/>
            <a:ext cx="639336" cy="711344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4427984" y="4077072"/>
            <a:ext cx="360040" cy="93610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12160" y="3212976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UDP 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4941168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UDP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32240" y="4005064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68144" y="479715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/>
          <p:cNvCxnSpPr>
            <a:stCxn id="14" idx="7"/>
            <a:endCxn id="13" idx="3"/>
          </p:cNvCxnSpPr>
          <p:nvPr/>
        </p:nvCxnSpPr>
        <p:spPr>
          <a:xfrm rot="5400000" flipH="1" flipV="1">
            <a:off x="6088536" y="4153448"/>
            <a:ext cx="639336" cy="711344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020272" y="4941168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UDP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endCxn id="13" idx="5"/>
          </p:cNvCxnSpPr>
          <p:nvPr/>
        </p:nvCxnSpPr>
        <p:spPr>
          <a:xfrm rot="10800000">
            <a:off x="6916628" y="4189452"/>
            <a:ext cx="895732" cy="598964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 20"/>
          <p:cNvSpPr/>
          <p:nvPr/>
        </p:nvSpPr>
        <p:spPr>
          <a:xfrm>
            <a:off x="6732240" y="1988840"/>
            <a:ext cx="2339752" cy="864096"/>
          </a:xfrm>
          <a:prstGeom prst="wedgeRectCallout">
            <a:avLst>
              <a:gd name="adj1" fmla="val -38504"/>
              <a:gd name="adj2" fmla="val 87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클라이언트가 많아져도</a:t>
            </a:r>
            <a:r>
              <a:rPr lang="en-US" altLang="ko-KR" sz="1400"/>
              <a:t>,</a:t>
            </a:r>
            <a:endParaRPr lang="en-US" altLang="ko-KR" sz="1400"/>
          </a:p>
          <a:p>
            <a:pPr algn="ctr">
              <a:defRPr/>
            </a:pPr>
            <a:r>
              <a:rPr lang="ko-KR" altLang="en-US" sz="1400"/>
              <a:t>서버 소켓이 많아지지 않음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UDP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UDP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서버의 동작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5696" y="233958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socket()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298766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bind()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363573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recvfrom()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428380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sendto()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493187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closesocket()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5400000">
            <a:off x="2627784" y="284364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628578" y="3490922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628578" y="413899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628578" y="478706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1331640" y="47878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1331640" y="3491716"/>
            <a:ext cx="1440160" cy="1296144"/>
          </a:xfrm>
          <a:prstGeom prst="bentConnector3">
            <a:avLst>
              <a:gd name="adj1" fmla="val -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868144" y="233958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socket()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868144" y="363573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sendto ()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868144" y="428380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recvfrom()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68144" y="493187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closesocket()</a:t>
            </a:r>
            <a:endParaRPr lang="ko-KR" altLang="en-US"/>
          </a:p>
        </p:txBody>
      </p:sp>
      <p:cxnSp>
        <p:nvCxnSpPr>
          <p:cNvPr id="63" name="직선 화살표 연결선 62"/>
          <p:cNvCxnSpPr>
            <a:stCxn id="58" idx="2"/>
            <a:endCxn id="60" idx="0"/>
          </p:cNvCxnSpPr>
          <p:nvPr/>
        </p:nvCxnSpPr>
        <p:spPr>
          <a:xfrm rot="5400000">
            <a:off x="6336196" y="316768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6661026" y="413899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>
            <a:off x="6661026" y="478706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804248" y="478786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6804248" y="3491716"/>
            <a:ext cx="1368152" cy="1296144"/>
          </a:xfrm>
          <a:prstGeom prst="bentConnector3">
            <a:avLst>
              <a:gd name="adj1" fmla="val -1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0" idx="1"/>
            <a:endCxn id="6" idx="3"/>
          </p:cNvCxnSpPr>
          <p:nvPr/>
        </p:nvCxnSpPr>
        <p:spPr>
          <a:xfrm rot="10800000">
            <a:off x="3707904" y="3815752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3"/>
            <a:endCxn id="61" idx="1"/>
          </p:cNvCxnSpPr>
          <p:nvPr/>
        </p:nvCxnSpPr>
        <p:spPr>
          <a:xfrm>
            <a:off x="3707904" y="4463824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11760" y="1898248"/>
            <a:ext cx="72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서버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6084168" y="1907540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클라이언트</a:t>
            </a:r>
            <a:endParaRPr lang="ko-KR" altLang="en-US" b="1"/>
          </a:p>
        </p:txBody>
      </p:sp>
      <p:sp>
        <p:nvSpPr>
          <p:cNvPr id="85" name="TextBox 84"/>
          <p:cNvSpPr txBox="1"/>
          <p:nvPr/>
        </p:nvSpPr>
        <p:spPr>
          <a:xfrm>
            <a:off x="1979712" y="5867980"/>
            <a:ext cx="56460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Q) </a:t>
            </a:r>
            <a:r>
              <a:rPr lang="ko-KR" altLang="en-US" b="1">
                <a:solidFill>
                  <a:srgbClr val="ff0000"/>
                </a:solidFill>
              </a:rPr>
              <a:t>왜 클라이언트 소켓에는 </a:t>
            </a:r>
            <a:r>
              <a:rPr lang="en-US" altLang="ko-KR" b="1">
                <a:solidFill>
                  <a:srgbClr val="ff0000"/>
                </a:solidFill>
              </a:rPr>
              <a:t>“</a:t>
            </a:r>
            <a:r>
              <a:rPr lang="ko-KR" altLang="en-US" b="1">
                <a:solidFill>
                  <a:srgbClr val="ff0000"/>
                </a:solidFill>
              </a:rPr>
              <a:t>이름 붙이기</a:t>
            </a:r>
            <a:r>
              <a:rPr lang="en-US" altLang="ko-KR" b="1">
                <a:solidFill>
                  <a:srgbClr val="ff0000"/>
                </a:solidFill>
              </a:rPr>
              <a:t>”</a:t>
            </a:r>
            <a:r>
              <a:rPr lang="ko-KR" altLang="en-US" b="1">
                <a:solidFill>
                  <a:srgbClr val="ff0000"/>
                </a:solidFill>
              </a:rPr>
              <a:t>가 없을까</a:t>
            </a:r>
            <a:r>
              <a:rPr lang="en-US" altLang="ko-KR" b="1">
                <a:solidFill>
                  <a:srgbClr val="ff0000"/>
                </a:solidFill>
              </a:rPr>
              <a:t>?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r>
              <a:rPr lang="ko-KR" altLang="en-US" dirty="0"/>
              <a:t>과 </a:t>
            </a:r>
            <a:r>
              <a:rPr lang="ko-KR" altLang="en-US" dirty="0" smtClean="0"/>
              <a:t>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socket(), </a:t>
            </a:r>
            <a:r>
              <a:rPr lang="en-US" altLang="ko-KR" dirty="0" err="1" smtClean="0"/>
              <a:t>closesocket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붙이기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bind()</a:t>
            </a:r>
          </a:p>
        </p:txBody>
      </p:sp>
    </p:spTree>
    <p:extLst>
      <p:ext uri="{BB962C8B-B14F-4D97-AF65-F5344CB8AC3E}">
        <p14:creationId xmlns:p14="http://schemas.microsoft.com/office/powerpoint/2010/main" val="25680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데이터 송신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전송할 데이터를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내부의 소켓 버퍼로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복사하는 동안 아주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잠깐 블로킹</a:t>
            </a:r>
            <a:r>
              <a:rPr lang="en-US" altLang="ko-KR" dirty="0" smtClean="0"/>
              <a:t>(blocking)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 버퍼에 빈 공간이 부족하면 자리가 나기를 기다리며 계속 블로킹 상태</a:t>
            </a:r>
            <a:endParaRPr lang="en-US" altLang="ko-KR" dirty="0" smtClean="0"/>
          </a:p>
          <a:p>
            <a:pPr lvl="2"/>
            <a:r>
              <a:rPr lang="ko-KR" altLang="en-US" dirty="0" err="1" smtClean="0">
                <a:solidFill>
                  <a:srgbClr val="FF0000"/>
                </a:solidFill>
              </a:rPr>
              <a:t>리턴되었다고</a:t>
            </a:r>
            <a:r>
              <a:rPr lang="ko-KR" altLang="en-US" dirty="0" smtClean="0">
                <a:solidFill>
                  <a:srgbClr val="FF0000"/>
                </a:solidFill>
              </a:rPr>
              <a:t> 해서 데이터가 상대편으로 전송된 것은 아님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sendto</a:t>
            </a:r>
            <a:r>
              <a:rPr lang="en-US" altLang="ko-KR" dirty="0" smtClean="0"/>
              <a:t> 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SOCKET s,		// </a:t>
            </a:r>
            <a:r>
              <a:rPr lang="ko-KR" altLang="en-US" dirty="0" smtClean="0"/>
              <a:t>소켓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const char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	// </a:t>
            </a:r>
            <a:r>
              <a:rPr lang="ko-KR" altLang="en-US" dirty="0" smtClean="0"/>
              <a:t>보낼 데이터가 담긴 버퍼 주소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,		// </a:t>
            </a:r>
            <a:r>
              <a:rPr lang="ko-KR" altLang="en-US" dirty="0" smtClean="0"/>
              <a:t>보낼 데이터의 크기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flag,		// 0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const SOCKADDR *to,	// </a:t>
            </a:r>
            <a:r>
              <a:rPr lang="ko-KR" altLang="en-US" dirty="0" smtClean="0"/>
              <a:t>상대편 소켓의 이름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tolen</a:t>
            </a:r>
            <a:r>
              <a:rPr lang="en-US" altLang="ko-KR" dirty="0" smtClean="0"/>
              <a:t>		// to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사각형 설명선 5"/>
          <p:cNvSpPr/>
          <p:nvPr/>
        </p:nvSpPr>
        <p:spPr>
          <a:xfrm>
            <a:off x="107504" y="2420888"/>
            <a:ext cx="1008112" cy="1080120"/>
          </a:xfrm>
          <a:prstGeom prst="wedgeRectCallout">
            <a:avLst>
              <a:gd name="adj1" fmla="val 72820"/>
              <a:gd name="adj2" fmla="val -7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바이트 수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음수는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에러코드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313634"/>
            <a:ext cx="75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/>
                </a:solidFill>
              </a:rPr>
              <a:t>Sendto</a:t>
            </a:r>
            <a:r>
              <a:rPr lang="en-US" altLang="ko-KR" b="1" dirty="0" smtClean="0">
                <a:solidFill>
                  <a:schemeClr val="accent1"/>
                </a:solidFill>
              </a:rPr>
              <a:t>()</a:t>
            </a:r>
            <a:r>
              <a:rPr lang="ko-KR" altLang="en-US" b="1" dirty="0" smtClean="0">
                <a:solidFill>
                  <a:schemeClr val="accent1"/>
                </a:solidFill>
              </a:rPr>
              <a:t>가 호출될 때 소켓에 이름이 없으면</a:t>
            </a:r>
            <a:r>
              <a:rPr lang="en-US" altLang="ko-KR" b="1" dirty="0" smtClean="0">
                <a:solidFill>
                  <a:schemeClr val="accent1"/>
                </a:solidFill>
              </a:rPr>
              <a:t>, OS</a:t>
            </a:r>
            <a:r>
              <a:rPr lang="ko-KR" altLang="en-US" b="1" dirty="0" smtClean="0">
                <a:solidFill>
                  <a:schemeClr val="accent1"/>
                </a:solidFill>
              </a:rPr>
              <a:t>가 임의로 이름을 붙임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UDP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데이터 수신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OS </a:t>
            </a:r>
            <a:r>
              <a:rPr lang="ko-KR" altLang="en-US"/>
              <a:t>내부의 소켓 버퍼에서 </a:t>
            </a:r>
            <a:r>
              <a:rPr lang="en-US" altLang="ko-KR"/>
              <a:t>buf</a:t>
            </a:r>
            <a:r>
              <a:rPr lang="ko-KR" altLang="en-US"/>
              <a:t>로 데이터 복사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복사하는 동안은 아주 잠깐 블로킹 상태</a:t>
            </a:r>
            <a:endParaRPr lang="ko-KR" altLang="en-US"/>
          </a:p>
          <a:p>
            <a:pPr lvl="2">
              <a:defRPr/>
            </a:pPr>
            <a:r>
              <a:rPr lang="ko-KR" altLang="en-US">
                <a:solidFill>
                  <a:srgbClr val="ff0000"/>
                </a:solidFill>
              </a:rPr>
              <a:t>소켓 버퍼에 데이터가 없으면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데이터를 기다리면서 계속 블로킹 상태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416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recvfrom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소켓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char *buf,		// </a:t>
            </a:r>
            <a:r>
              <a:rPr lang="ko-KR" altLang="en-US"/>
              <a:t>받을 데이터가 담길 버퍼 주소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len,		// </a:t>
            </a:r>
            <a:r>
              <a:rPr lang="ko-KR" altLang="en-US"/>
              <a:t>버퍼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flag,		// 0</a:t>
            </a:r>
            <a:r>
              <a:rPr lang="ko-KR" altLang="en-US"/>
              <a:t>으로 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const SOCKADDR *from, // </a:t>
            </a:r>
            <a:r>
              <a:rPr lang="ko-KR" altLang="en-US"/>
              <a:t>상대편 소켓의 이름 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OS</a:t>
            </a:r>
            <a:r>
              <a:rPr lang="ko-KR" altLang="en-US">
                <a:solidFill>
                  <a:srgbClr val="ff0000"/>
                </a:solidFill>
              </a:rPr>
              <a:t>가 채워 줌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*fromlen		// from</a:t>
            </a:r>
            <a:r>
              <a:rPr lang="ko-KR" altLang="en-US"/>
              <a:t>의 길이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프로그래머</a:t>
            </a:r>
            <a:r>
              <a:rPr lang="en-US" altLang="ko-KR">
                <a:solidFill>
                  <a:srgbClr val="ff0000"/>
                </a:solidFill>
              </a:rPr>
              <a:t>/OS</a:t>
            </a:r>
            <a:r>
              <a:rPr lang="ko-KR" altLang="en-US">
                <a:solidFill>
                  <a:srgbClr val="ff0000"/>
                </a:solidFill>
              </a:rPr>
              <a:t>가 채워 줌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179512" y="2420888"/>
            <a:ext cx="1008112" cy="936104"/>
          </a:xfrm>
          <a:prstGeom prst="wedgeRectCallout">
            <a:avLst>
              <a:gd name="adj1" fmla="val 58150"/>
              <a:gd name="adj2" fmla="val -7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받은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바이트 수</a:t>
            </a:r>
            <a:r>
              <a:rPr lang="en-US" altLang="ko-KR" sz="1400"/>
              <a:t>.</a:t>
            </a:r>
            <a:endParaRPr lang="en-US" altLang="ko-KR" sz="1400"/>
          </a:p>
          <a:p>
            <a:pPr algn="ctr">
              <a:defRPr/>
            </a:pPr>
            <a:r>
              <a:rPr lang="ko-KR" altLang="en-US" sz="1400"/>
              <a:t>음수는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에러코드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67544" y="6156593"/>
            <a:ext cx="79111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참고</a:t>
            </a:r>
            <a:r>
              <a:rPr lang="en-US" altLang="ko-KR" sz="1600"/>
              <a:t>1) UDP </a:t>
            </a:r>
            <a:r>
              <a:rPr lang="ko-KR" altLang="en-US" sz="1600"/>
              <a:t>패킷이 버퍼 크기 </a:t>
            </a:r>
            <a:r>
              <a:rPr lang="en-US" altLang="ko-KR" sz="1600"/>
              <a:t>len</a:t>
            </a:r>
            <a:r>
              <a:rPr lang="ko-KR" altLang="en-US" sz="1600"/>
              <a:t>보다 크면</a:t>
            </a:r>
            <a:r>
              <a:rPr lang="en-US" altLang="ko-KR" sz="1600"/>
              <a:t>, </a:t>
            </a:r>
            <a:r>
              <a:rPr lang="ko-KR" altLang="en-US" sz="1600"/>
              <a:t>읽지 못한 부분은 버리고 에러코드 리턴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참고</a:t>
            </a:r>
            <a:r>
              <a:rPr lang="en-US" altLang="ko-KR" sz="1600"/>
              <a:t>2) </a:t>
            </a:r>
            <a:r>
              <a:rPr lang="ko-KR" altLang="en-US" sz="1600">
                <a:solidFill>
                  <a:srgbClr val="ff0000"/>
                </a:solidFill>
              </a:rPr>
              <a:t>데이터 바이트가 없는 </a:t>
            </a:r>
            <a:r>
              <a:rPr lang="en-US" altLang="ko-KR" sz="1600">
                <a:solidFill>
                  <a:srgbClr val="ff0000"/>
                </a:solidFill>
              </a:rPr>
              <a:t>UDP </a:t>
            </a:r>
            <a:r>
              <a:rPr lang="ko-KR" altLang="en-US" sz="1600">
                <a:solidFill>
                  <a:srgbClr val="ff0000"/>
                </a:solidFill>
              </a:rPr>
              <a:t>패킷이 수신되면 리턴값은 </a:t>
            </a:r>
            <a:r>
              <a:rPr lang="en-US" altLang="ko-KR" sz="1600">
                <a:solidFill>
                  <a:srgbClr val="ff0000"/>
                </a:solidFill>
              </a:rPr>
              <a:t>0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오더링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에러처리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UDP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 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26876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첫 번째 클라이언트로부터 데이터를 받은 후 종료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7" y="1872208"/>
            <a:ext cx="850383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사각형 설명선 6"/>
          <p:cNvSpPr/>
          <p:nvPr/>
        </p:nvSpPr>
        <p:spPr>
          <a:xfrm>
            <a:off x="4608004" y="5544616"/>
            <a:ext cx="4176464" cy="692696"/>
          </a:xfrm>
          <a:prstGeom prst="wedgeRectCallout">
            <a:avLst>
              <a:gd name="adj1" fmla="val 4039"/>
              <a:gd name="adj2" fmla="val -147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접속한 클라이언트 소켓의 이름과 구조체 크기가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각각 </a:t>
            </a:r>
            <a:r>
              <a:rPr lang="en-US" altLang="ko-KR" sz="1400" dirty="0" err="1" smtClean="0"/>
              <a:t>clientAddress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iAddressLength</a:t>
            </a:r>
            <a:r>
              <a:rPr lang="ko-KR" altLang="en-US" sz="1400" dirty="0" smtClean="0"/>
              <a:t>에 담겨있음</a:t>
            </a:r>
            <a:endParaRPr lang="ko-KR" altLang="en-US" sz="1400" dirty="0"/>
          </a:p>
        </p:txBody>
      </p:sp>
      <p:sp>
        <p:nvSpPr>
          <p:cNvPr id="8" name="사각형 설명선 7"/>
          <p:cNvSpPr/>
          <p:nvPr/>
        </p:nvSpPr>
        <p:spPr>
          <a:xfrm>
            <a:off x="5497362" y="3362355"/>
            <a:ext cx="2397748" cy="692696"/>
          </a:xfrm>
          <a:prstGeom prst="wedgeRectCallout">
            <a:avLst>
              <a:gd name="adj1" fmla="val -148505"/>
              <a:gd name="adj2" fmla="val 117973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수신버퍼로 사용할 배열이 어떻게 초기화될까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5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UDP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클라이언트 </a:t>
            </a:r>
            <a:r>
              <a:rPr lang="en-US" altLang="ko-KR" b="1"/>
              <a:t>(</a:t>
            </a:r>
            <a:r>
              <a:rPr lang="ko-KR" altLang="en-US" b="1"/>
              <a:t>서버에게 데이터를 보낸 후 종료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9512" y="1988840"/>
            <a:ext cx="8853753" cy="27974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 설명선 6"/>
          <p:cNvSpPr/>
          <p:nvPr/>
        </p:nvSpPr>
        <p:spPr>
          <a:xfrm>
            <a:off x="3635896" y="4941168"/>
            <a:ext cx="2880320" cy="576064"/>
          </a:xfrm>
          <a:prstGeom prst="wedgeRectCallout">
            <a:avLst>
              <a:gd name="adj1" fmla="val -42590"/>
              <a:gd name="adj2" fmla="val -174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NULL</a:t>
            </a:r>
            <a:r>
              <a:rPr lang="ko-KR" altLang="en-US" sz="1400"/>
              <a:t>로 끝나는 문자열이면 직접 세지 않고 </a:t>
            </a:r>
            <a:r>
              <a:rPr lang="en-US" altLang="ko-KR" sz="1400"/>
              <a:t>strlen()</a:t>
            </a:r>
            <a:r>
              <a:rPr lang="ko-KR" altLang="en-US" sz="1400"/>
              <a:t>를 사용해도 됨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916125" y="6237312"/>
            <a:ext cx="76883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C </a:t>
            </a:r>
            <a:r>
              <a:rPr lang="ko-KR" altLang="en-US" sz="1600"/>
              <a:t>언어는 배열의 초기값으로 문자열을 저장할 때</a:t>
            </a:r>
            <a:r>
              <a:rPr lang="en-US" altLang="ko-KR" sz="1600"/>
              <a:t>,</a:t>
            </a:r>
            <a:r>
              <a:rPr lang="ko-KR" altLang="en-US" sz="1600"/>
              <a:t> 자동으로 </a:t>
            </a:r>
            <a:r>
              <a:rPr lang="en-US" altLang="ko-KR" sz="1600"/>
              <a:t>NULL</a:t>
            </a:r>
            <a:r>
              <a:rPr lang="ko-KR" altLang="en-US" sz="1600"/>
              <a:t>을</a:t>
            </a:r>
            <a:r>
              <a:rPr lang="en-US" altLang="ko-KR" sz="1600"/>
              <a:t> </a:t>
            </a:r>
            <a:r>
              <a:rPr lang="ko-KR" altLang="en-US" sz="1600"/>
              <a:t>끝에 붙여준다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Soc4_1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014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en-US" altLang="ko-KR" dirty="0" smtClean="0"/>
              <a:t>UDP </a:t>
            </a:r>
            <a:r>
              <a:rPr lang="ko-KR" altLang="en-US" dirty="0" smtClean="0"/>
              <a:t>소켓을 하나 생성</a:t>
            </a:r>
            <a:r>
              <a:rPr lang="en-US" altLang="ko-KR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ko-KR" altLang="en-US" dirty="0" smtClean="0"/>
              <a:t>서버에게 </a:t>
            </a:r>
            <a:r>
              <a:rPr lang="en-US" altLang="ko-KR" dirty="0" smtClean="0"/>
              <a:t>“Hello, UDP Time server!”</a:t>
            </a:r>
            <a:r>
              <a:rPr lang="ko-KR" altLang="en-US" dirty="0" smtClean="0"/>
              <a:t> 송신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서버로부터 </a:t>
            </a:r>
            <a:r>
              <a:rPr lang="en-US" altLang="ko-KR" dirty="0" smtClean="0"/>
              <a:t>“Hi, Client. Current time is …”</a:t>
            </a:r>
            <a:r>
              <a:rPr lang="ko-KR" altLang="en-US" dirty="0" smtClean="0"/>
              <a:t>를 수신한 후 종</a:t>
            </a:r>
            <a:r>
              <a:rPr lang="ko-KR" altLang="en-US" dirty="0"/>
              <a:t>료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화면에 모든 송수신 문자열을 출력할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681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Soc4_2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프로그램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en-US" altLang="ko-KR" dirty="0" smtClean="0"/>
              <a:t>UDP </a:t>
            </a:r>
            <a:r>
              <a:rPr lang="ko-KR" altLang="en-US" dirty="0" smtClean="0"/>
              <a:t>소켓을 하나 생성</a:t>
            </a:r>
            <a:endParaRPr lang="en-US" altLang="ko-KR" dirty="0" smtClean="0"/>
          </a:p>
          <a:p>
            <a:pPr marL="1371600" lvl="2" indent="-514350">
              <a:buNone/>
            </a:pPr>
            <a:r>
              <a:rPr lang="en-US" altLang="ko-KR" dirty="0" smtClean="0"/>
              <a:t>- IP address = INADDR_ANY, port number = </a:t>
            </a:r>
            <a:r>
              <a:rPr lang="en-US" altLang="ko-KR" dirty="0" smtClean="0">
                <a:solidFill>
                  <a:srgbClr val="FF0000"/>
                </a:solidFill>
              </a:rPr>
              <a:t>50000</a:t>
            </a:r>
          </a:p>
          <a:p>
            <a:pPr marL="971550" lvl="1" indent="-514350">
              <a:buAutoNum type="arabicParenR"/>
            </a:pPr>
            <a:r>
              <a:rPr lang="ko-KR" altLang="en-US" dirty="0" smtClean="0"/>
              <a:t>클라이언트의 접속을 기다림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클라이언트가 접속하여 </a:t>
            </a:r>
            <a:r>
              <a:rPr lang="en-US" altLang="ko-KR" dirty="0" smtClean="0"/>
              <a:t>“Hello, UDP Time server!”</a:t>
            </a:r>
            <a:r>
              <a:rPr lang="ko-KR" altLang="en-US" dirty="0" smtClean="0"/>
              <a:t>를 보내면</a:t>
            </a:r>
            <a:r>
              <a:rPr lang="en-US" altLang="ko-KR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en-US" altLang="ko-KR" dirty="0" smtClean="0"/>
              <a:t>“Hi, Client. Current time is …”</a:t>
            </a:r>
            <a:r>
              <a:rPr lang="ko-KR" altLang="en-US" dirty="0" smtClean="0"/>
              <a:t>로 응답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화면에 모든 송수신 문자열을 출력하고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프로그램이 영원히 종료되지 않고 다음 클라이언트를 기다려야 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4845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바이트 오더링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/>
              <a:t>바이트 오더링</a:t>
            </a:r>
            <a:r>
              <a:rPr lang="en-US" altLang="ko-KR" sz="2800"/>
              <a:t>(ordering)</a:t>
            </a:r>
            <a:endParaRPr lang="en-US" altLang="ko-KR" sz="2800"/>
          </a:p>
          <a:p>
            <a:pPr lvl="1">
              <a:defRPr/>
            </a:pPr>
            <a:r>
              <a:rPr lang="en-US" altLang="ko-KR" sz="2400"/>
              <a:t>CPU</a:t>
            </a:r>
            <a:r>
              <a:rPr lang="ko-KR" altLang="en-US" sz="2400"/>
              <a:t>는 메인 메모리의 셀</a:t>
            </a:r>
            <a:r>
              <a:rPr lang="en-US" altLang="ko-KR" sz="2400"/>
              <a:t>(</a:t>
            </a:r>
            <a:r>
              <a:rPr lang="ko-KR" altLang="en-US" sz="2400"/>
              <a:t>한 바이트를 담을 수 있다</a:t>
            </a:r>
            <a:r>
              <a:rPr lang="en-US" altLang="ko-KR" sz="2400"/>
              <a:t>)</a:t>
            </a:r>
            <a:r>
              <a:rPr lang="ko-KR" altLang="en-US" sz="2400"/>
              <a:t>마다 주소 지정하여</a:t>
            </a:r>
            <a:r>
              <a:rPr lang="en-US" altLang="ko-KR" sz="2400"/>
              <a:t> </a:t>
            </a:r>
            <a:r>
              <a:rPr lang="ko-KR" altLang="en-US" sz="2400"/>
              <a:t>접근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메모리에 </a:t>
            </a:r>
            <a:r>
              <a:rPr lang="en-US" altLang="ko-KR" sz="2400">
                <a:solidFill>
                  <a:srgbClr val="0000ff"/>
                </a:solidFill>
              </a:rPr>
              <a:t>‘</a:t>
            </a:r>
            <a:r>
              <a:rPr lang="ko-KR" altLang="en-US" sz="2400">
                <a:solidFill>
                  <a:srgbClr val="0000ff"/>
                </a:solidFill>
              </a:rPr>
              <a:t>멀티바이트</a:t>
            </a:r>
            <a:r>
              <a:rPr lang="en-US" altLang="ko-KR" sz="2400">
                <a:solidFill>
                  <a:srgbClr val="0000ff"/>
                </a:solidFill>
              </a:rPr>
              <a:t>’</a:t>
            </a:r>
            <a:r>
              <a:rPr lang="ko-KR" altLang="en-US" sz="2400"/>
              <a:t> 자료를 저장하는 방식은 </a:t>
            </a:r>
            <a:r>
              <a:rPr lang="en-US" altLang="ko-KR" sz="2400"/>
              <a:t>CPU</a:t>
            </a:r>
            <a:r>
              <a:rPr lang="ko-KR" altLang="en-US" sz="2400"/>
              <a:t>마다 다름</a:t>
            </a:r>
            <a:endParaRPr lang="ko-KR" altLang="en-US" sz="2400"/>
          </a:p>
          <a:p>
            <a:pPr lvl="1">
              <a:defRPr/>
            </a:pPr>
            <a:r>
              <a:rPr lang="ko-KR" altLang="en-US" sz="2100">
                <a:solidFill>
                  <a:srgbClr val="0000ff"/>
                </a:solidFill>
              </a:rPr>
              <a:t>한 바이트로 되어 있는 데이터를 담을 때는 문제 </a:t>
            </a:r>
            <a:r>
              <a:rPr lang="en-US" altLang="ko-KR" sz="2100">
                <a:solidFill>
                  <a:srgbClr val="0000ff"/>
                </a:solidFill>
              </a:rPr>
              <a:t>X</a:t>
            </a:r>
            <a:endParaRPr lang="en-US" altLang="ko-KR" sz="2400"/>
          </a:p>
          <a:p>
            <a:pPr lvl="2">
              <a:defRPr/>
            </a:pPr>
            <a:r>
              <a:rPr lang="en-US" altLang="ko-KR" sz="2000"/>
              <a:t>Big endian, little endian</a:t>
            </a:r>
            <a:endParaRPr lang="en-US" altLang="ko-KR" sz="2000"/>
          </a:p>
          <a:p>
            <a:pPr lvl="2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400"/>
              <a:t>예</a:t>
            </a:r>
            <a:r>
              <a:rPr lang="en-US" altLang="ko-KR" sz="2400"/>
              <a:t>) 0x0102</a:t>
            </a:r>
            <a:r>
              <a:rPr lang="ko-KR" altLang="en-US" sz="2400"/>
              <a:t>를 메모리 </a:t>
            </a:r>
            <a:r>
              <a:rPr lang="en-US" altLang="ko-KR" sz="2400"/>
              <a:t>0x10001000</a:t>
            </a:r>
            <a:r>
              <a:rPr lang="ko-KR" altLang="en-US" sz="2400"/>
              <a:t>에 저장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152347" y="458112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0x01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76483" y="458112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0x02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36096" y="458112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0x02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60232" y="458112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0x01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8331" y="4149080"/>
            <a:ext cx="1431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0x10001000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2833" y="4149080"/>
            <a:ext cx="1431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0x10001001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2080" y="4149080"/>
            <a:ext cx="1431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0x10001000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6582" y="4149080"/>
            <a:ext cx="1431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0x10001001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56403" y="5301208"/>
            <a:ext cx="13644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Big endian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12160" y="5373216"/>
            <a:ext cx="1558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Little endian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395536" y="4662428"/>
            <a:ext cx="684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MSB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4644008" y="4662428"/>
            <a:ext cx="580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LSB</a:t>
            </a: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3707904" y="4662428"/>
            <a:ext cx="580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LSB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7956376" y="4662428"/>
            <a:ext cx="684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MSB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24870" y="5723076"/>
            <a:ext cx="34275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f0000"/>
                </a:solidFill>
              </a:rPr>
              <a:t>메모리 주소가 낮은 쪽에 </a:t>
            </a:r>
            <a:r>
              <a:rPr lang="en-US" altLang="ko-KR" sz="1600">
                <a:solidFill>
                  <a:srgbClr val="ff0000"/>
                </a:solidFill>
              </a:rPr>
              <a:t>MSB </a:t>
            </a:r>
            <a:r>
              <a:rPr lang="ko-KR" altLang="en-US" sz="1600">
                <a:solidFill>
                  <a:srgbClr val="ff0000"/>
                </a:solidFill>
              </a:rPr>
              <a:t>저장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7609" y="5742548"/>
            <a:ext cx="34275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f0000"/>
                </a:solidFill>
              </a:rPr>
              <a:t>메모리 주소가 높은 쪽에 </a:t>
            </a:r>
            <a:r>
              <a:rPr lang="en-US" altLang="ko-KR" sz="1600">
                <a:solidFill>
                  <a:srgbClr val="ff0000"/>
                </a:solidFill>
              </a:rPr>
              <a:t>MSB </a:t>
            </a:r>
            <a:r>
              <a:rPr lang="ko-KR" altLang="en-US" sz="1600">
                <a:solidFill>
                  <a:srgbClr val="ff0000"/>
                </a:solidFill>
              </a:rPr>
              <a:t>저장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바이트 오더링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/>
              <a:t>바이트 오더링과 네트워크 프로그램의 관계</a:t>
            </a:r>
            <a:endParaRPr lang="ko-KR" altLang="en-US" sz="2800"/>
          </a:p>
          <a:p>
            <a:pPr marL="0" lvl="0" indent="0">
              <a:buNone/>
              <a:defRPr/>
            </a:pPr>
            <a:r>
              <a:rPr lang="ko-KR" altLang="en-US" sz="1800">
                <a:solidFill>
                  <a:srgbClr val="0000ff"/>
                </a:solidFill>
              </a:rPr>
              <a:t>네트워크 프로그램을 짠다는 것은 하나의 컴퓨터가 가지고 있던 데이터를 다른 컴퓨터로 옮기기 때문에 바이트 오더링이 다르면 문제가 된다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2800"/>
          </a:p>
          <a:p>
            <a:pPr lvl="1">
              <a:defRPr/>
            </a:pPr>
            <a:r>
              <a:rPr lang="ko-KR" altLang="en-US" sz="2400"/>
              <a:t>예</a:t>
            </a:r>
            <a:r>
              <a:rPr lang="en-US" altLang="ko-KR" sz="2400"/>
              <a:t>1) </a:t>
            </a:r>
            <a:r>
              <a:rPr lang="ko-KR" altLang="en-US" sz="2400"/>
              <a:t>동일 프로그램 </a:t>
            </a:r>
            <a:r>
              <a:rPr lang="en-US" altLang="ko-KR" sz="2400"/>
              <a:t>A</a:t>
            </a:r>
            <a:r>
              <a:rPr lang="ko-KR" altLang="en-US" sz="2400"/>
              <a:t>와 </a:t>
            </a:r>
            <a:r>
              <a:rPr lang="en-US" altLang="ko-KR" sz="2400"/>
              <a:t>B</a:t>
            </a:r>
            <a:endParaRPr lang="en-US" altLang="ko-KR" sz="2400"/>
          </a:p>
          <a:p>
            <a:pPr lvl="2">
              <a:defRPr/>
            </a:pPr>
            <a:r>
              <a:rPr lang="en-US" altLang="ko-KR" sz="2000"/>
              <a:t>A</a:t>
            </a:r>
            <a:r>
              <a:rPr lang="ko-KR" altLang="en-US" sz="2000"/>
              <a:t>는 </a:t>
            </a:r>
            <a:r>
              <a:rPr lang="en-US" altLang="ko-KR" sz="2000"/>
              <a:t>Little endian CPU</a:t>
            </a:r>
            <a:r>
              <a:rPr lang="ko-KR" altLang="en-US" sz="2000"/>
              <a:t>에서 실행 중</a:t>
            </a:r>
            <a:r>
              <a:rPr lang="en-US" altLang="ko-KR" sz="2000"/>
              <a:t>, B</a:t>
            </a:r>
            <a:r>
              <a:rPr lang="ko-KR" altLang="en-US" sz="2000"/>
              <a:t>는 </a:t>
            </a:r>
            <a:r>
              <a:rPr lang="en-US" altLang="ko-KR" sz="2000"/>
              <a:t>Big endian CPU</a:t>
            </a:r>
            <a:r>
              <a:rPr lang="ko-KR" altLang="en-US" sz="2000"/>
              <a:t>에서 실행 중</a:t>
            </a:r>
            <a:endParaRPr lang="ko-KR" altLang="en-US" sz="2000"/>
          </a:p>
          <a:p>
            <a:pPr lvl="2">
              <a:defRPr/>
            </a:pP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ko-KR" altLang="en-US" sz="2000">
                <a:solidFill>
                  <a:srgbClr val="ff0000"/>
                </a:solidFill>
              </a:rPr>
              <a:t>가 </a:t>
            </a:r>
            <a:r>
              <a:rPr lang="en-US" altLang="ko-KR" sz="2000">
                <a:solidFill>
                  <a:srgbClr val="ff0000"/>
                </a:solidFill>
              </a:rPr>
              <a:t>B</a:t>
            </a:r>
            <a:r>
              <a:rPr lang="ko-KR" altLang="en-US" sz="2000">
                <a:solidFill>
                  <a:srgbClr val="ff0000"/>
                </a:solidFill>
              </a:rPr>
              <a:t>에게 </a:t>
            </a:r>
            <a:r>
              <a:rPr lang="en-US" altLang="ko-KR" sz="2000">
                <a:solidFill>
                  <a:srgbClr val="ff0000"/>
                </a:solidFill>
              </a:rPr>
              <a:t>0x0102 (=258)</a:t>
            </a:r>
            <a:r>
              <a:rPr lang="ko-KR" altLang="en-US" sz="2000">
                <a:solidFill>
                  <a:srgbClr val="ff0000"/>
                </a:solidFill>
              </a:rPr>
              <a:t>를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ko-KR" altLang="en-US" sz="2000">
                <a:solidFill>
                  <a:srgbClr val="ff0000"/>
                </a:solidFill>
              </a:rPr>
              <a:t>보내면</a:t>
            </a:r>
            <a:r>
              <a:rPr lang="en-US" altLang="ko-KR" sz="2000">
                <a:solidFill>
                  <a:srgbClr val="ff0000"/>
                </a:solidFill>
              </a:rPr>
              <a:t>, B</a:t>
            </a:r>
            <a:r>
              <a:rPr lang="ko-KR" altLang="en-US" sz="2000">
                <a:solidFill>
                  <a:srgbClr val="ff0000"/>
                </a:solidFill>
              </a:rPr>
              <a:t>는 </a:t>
            </a:r>
            <a:r>
              <a:rPr lang="en-US" altLang="ko-KR" sz="2000">
                <a:solidFill>
                  <a:srgbClr val="ff0000"/>
                </a:solidFill>
              </a:rPr>
              <a:t>0x0201 (=513)</a:t>
            </a:r>
            <a:r>
              <a:rPr lang="ko-KR" altLang="en-US" sz="2000">
                <a:solidFill>
                  <a:srgbClr val="ff0000"/>
                </a:solidFill>
              </a:rPr>
              <a:t>을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ko-KR" altLang="en-US" sz="2000">
                <a:solidFill>
                  <a:srgbClr val="ff0000"/>
                </a:solidFill>
              </a:rPr>
              <a:t>받았다고 착각 </a:t>
            </a:r>
            <a:r>
              <a:rPr lang="en-US" altLang="ko-KR" sz="1100">
                <a:solidFill>
                  <a:srgbClr val="0000ff"/>
                </a:solidFill>
              </a:rPr>
              <a:t>=&gt;</a:t>
            </a:r>
            <a:r>
              <a:rPr lang="ko-KR" altLang="en-US" sz="1100">
                <a:solidFill>
                  <a:srgbClr val="0000ff"/>
                </a:solidFill>
              </a:rPr>
              <a:t> 통신과정은 문제 </a:t>
            </a:r>
            <a:r>
              <a:rPr lang="en-US" altLang="ko-KR" sz="1100">
                <a:solidFill>
                  <a:srgbClr val="0000ff"/>
                </a:solidFill>
              </a:rPr>
              <a:t>X, </a:t>
            </a:r>
            <a:r>
              <a:rPr lang="ko-KR" altLang="en-US" sz="1100">
                <a:solidFill>
                  <a:srgbClr val="0000ff"/>
                </a:solidFill>
              </a:rPr>
              <a:t>메모리 데이터 저장 방법이 다르기 때문에 문제 발생</a:t>
            </a:r>
            <a:endParaRPr lang="ko-KR" altLang="en-US" sz="200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2400"/>
              <a:t>예</a:t>
            </a:r>
            <a:r>
              <a:rPr lang="en-US" altLang="ko-KR" sz="2400"/>
              <a:t>2) </a:t>
            </a:r>
            <a:r>
              <a:rPr lang="ko-KR" altLang="en-US" sz="2400"/>
              <a:t>정보는 패킷으로 포장되어 전달</a:t>
            </a:r>
            <a:endParaRPr lang="ko-KR" altLang="en-US" sz="2400"/>
          </a:p>
          <a:p>
            <a:pPr lvl="2">
              <a:defRPr/>
            </a:pPr>
            <a:r>
              <a:rPr lang="ko-KR" altLang="en-US" sz="2000"/>
              <a:t>네트워크 상의 라우터는 패킷의 </a:t>
            </a:r>
            <a:r>
              <a:rPr lang="en-US" altLang="ko-KR" sz="2000"/>
              <a:t>IP address</a:t>
            </a:r>
            <a:r>
              <a:rPr lang="ko-KR" altLang="en-US" sz="2000"/>
              <a:t>를 보고 목적지까지 전달</a:t>
            </a:r>
            <a:endParaRPr lang="ko-KR" altLang="en-US" sz="2000"/>
          </a:p>
          <a:p>
            <a:pPr lvl="2">
              <a:defRPr/>
            </a:pPr>
            <a:r>
              <a:rPr lang="en-US" altLang="ko-KR" sz="2000"/>
              <a:t>4 bytes</a:t>
            </a:r>
            <a:r>
              <a:rPr lang="ko-KR" altLang="en-US" sz="2000"/>
              <a:t>인 </a:t>
            </a:r>
            <a:r>
              <a:rPr lang="en-US" altLang="ko-KR" sz="2000"/>
              <a:t>IP address</a:t>
            </a:r>
            <a:r>
              <a:rPr lang="ko-KR" altLang="en-US" sz="2000"/>
              <a:t>는 </a:t>
            </a:r>
            <a:r>
              <a:rPr lang="en-US" altLang="ko-KR" sz="2000"/>
              <a:t>Little endian</a:t>
            </a:r>
            <a:r>
              <a:rPr lang="ko-KR" altLang="en-US" sz="2000"/>
              <a:t>으로 해석</a:t>
            </a:r>
            <a:r>
              <a:rPr lang="en-US" altLang="ko-KR" sz="2000"/>
              <a:t>? Big endian</a:t>
            </a:r>
            <a:r>
              <a:rPr lang="ko-KR" altLang="en-US" sz="2000"/>
              <a:t>으로 해석</a:t>
            </a:r>
            <a:r>
              <a:rPr lang="en-US" altLang="ko-KR" sz="2000"/>
              <a:t>?</a:t>
            </a:r>
            <a:endParaRPr lang="en-US" altLang="ko-KR" sz="2000"/>
          </a:p>
          <a:p>
            <a:pPr lvl="2">
              <a:defRPr/>
            </a:pPr>
            <a:r>
              <a:rPr lang="ko-KR" altLang="en-US" sz="2000">
                <a:solidFill>
                  <a:srgbClr val="ff0000"/>
                </a:solidFill>
              </a:rPr>
              <a:t>네트워크 장치가 보는 정보는 모두 </a:t>
            </a:r>
            <a:r>
              <a:rPr lang="en-US" altLang="ko-KR" sz="2000">
                <a:solidFill>
                  <a:srgbClr val="ff0000"/>
                </a:solidFill>
              </a:rPr>
              <a:t>Big endian</a:t>
            </a:r>
            <a:r>
              <a:rPr lang="ko-KR" altLang="en-US" sz="2000">
                <a:solidFill>
                  <a:srgbClr val="ff0000"/>
                </a:solidFill>
              </a:rPr>
              <a:t>으로 약속</a:t>
            </a:r>
            <a:r>
              <a:rPr lang="en-US" altLang="ko-KR" sz="2000">
                <a:solidFill>
                  <a:srgbClr val="ff0000"/>
                </a:solidFill>
              </a:rPr>
              <a:t>!!!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ko-KR" altLang="en-US" sz="2200"/>
              <a:t>예</a:t>
            </a:r>
            <a:r>
              <a:rPr lang="en-US" altLang="ko-KR" sz="2200"/>
              <a:t>1) </a:t>
            </a:r>
            <a:r>
              <a:rPr lang="ko-KR" altLang="en-US" sz="2200"/>
              <a:t>동일 프로그램 </a:t>
            </a:r>
            <a:r>
              <a:rPr lang="en-US" altLang="ko-KR" sz="2200"/>
              <a:t>A</a:t>
            </a:r>
            <a:r>
              <a:rPr lang="ko-KR" altLang="en-US" sz="2200"/>
              <a:t>와 </a:t>
            </a:r>
            <a:r>
              <a:rPr lang="en-US" altLang="ko-KR" sz="2200"/>
              <a:t>B</a:t>
            </a:r>
            <a:endParaRPr lang="en-US" altLang="ko-KR" sz="2200"/>
          </a:p>
          <a:p>
            <a:pPr lvl="2">
              <a:defRPr/>
            </a:pPr>
            <a:r>
              <a:rPr lang="en-US" altLang="ko-KR" sz="1800"/>
              <a:t>A</a:t>
            </a:r>
            <a:r>
              <a:rPr lang="ko-KR" altLang="en-US" sz="1800"/>
              <a:t>는 </a:t>
            </a:r>
            <a:r>
              <a:rPr lang="en-US" altLang="ko-KR" sz="1800"/>
              <a:t>Little endian CPU</a:t>
            </a:r>
            <a:r>
              <a:rPr lang="ko-KR" altLang="en-US" sz="1800"/>
              <a:t>에서 실행 중</a:t>
            </a:r>
            <a:r>
              <a:rPr lang="en-US" altLang="ko-KR" sz="1800"/>
              <a:t>, B</a:t>
            </a:r>
            <a:r>
              <a:rPr lang="ko-KR" altLang="en-US" sz="1800"/>
              <a:t>는 </a:t>
            </a:r>
            <a:r>
              <a:rPr lang="en-US" altLang="ko-KR" sz="1800"/>
              <a:t>Big endian CPU</a:t>
            </a:r>
            <a:r>
              <a:rPr lang="ko-KR" altLang="en-US" sz="1800"/>
              <a:t>에서 실행 중</a:t>
            </a:r>
            <a:endParaRPr lang="ko-KR" altLang="en-US" sz="1800"/>
          </a:p>
          <a:p>
            <a:pPr lvl="2">
              <a:defRPr/>
            </a:pPr>
            <a:r>
              <a:rPr lang="en-US" altLang="ko-KR" sz="1800">
                <a:solidFill>
                  <a:srgbClr val="ff0000"/>
                </a:solidFill>
              </a:rPr>
              <a:t>A</a:t>
            </a:r>
            <a:r>
              <a:rPr lang="ko-KR" altLang="en-US" sz="1800">
                <a:solidFill>
                  <a:srgbClr val="ff0000"/>
                </a:solidFill>
              </a:rPr>
              <a:t>가 </a:t>
            </a:r>
            <a:r>
              <a:rPr lang="en-US" altLang="ko-KR" sz="1800">
                <a:solidFill>
                  <a:srgbClr val="ff0000"/>
                </a:solidFill>
              </a:rPr>
              <a:t>B</a:t>
            </a:r>
            <a:r>
              <a:rPr lang="ko-KR" altLang="en-US" sz="1800">
                <a:solidFill>
                  <a:srgbClr val="ff0000"/>
                </a:solidFill>
              </a:rPr>
              <a:t>에게 </a:t>
            </a:r>
            <a:r>
              <a:rPr lang="en-US" altLang="ko-KR" sz="1800">
                <a:solidFill>
                  <a:srgbClr val="ff0000"/>
                </a:solidFill>
              </a:rPr>
              <a:t>0x0102 (=258)</a:t>
            </a:r>
            <a:r>
              <a:rPr lang="ko-KR" altLang="en-US" sz="1800">
                <a:solidFill>
                  <a:srgbClr val="ff0000"/>
                </a:solidFill>
              </a:rPr>
              <a:t>를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r>
              <a:rPr lang="ko-KR" altLang="en-US" sz="1800">
                <a:solidFill>
                  <a:srgbClr val="ff0000"/>
                </a:solidFill>
              </a:rPr>
              <a:t>보내면</a:t>
            </a:r>
            <a:r>
              <a:rPr lang="en-US" altLang="ko-KR" sz="1800">
                <a:solidFill>
                  <a:srgbClr val="ff0000"/>
                </a:solidFill>
              </a:rPr>
              <a:t>, B</a:t>
            </a:r>
            <a:r>
              <a:rPr lang="ko-KR" altLang="en-US" sz="1800">
                <a:solidFill>
                  <a:srgbClr val="ff0000"/>
                </a:solidFill>
              </a:rPr>
              <a:t>는 </a:t>
            </a:r>
            <a:r>
              <a:rPr lang="en-US" altLang="ko-KR" sz="1800">
                <a:solidFill>
                  <a:srgbClr val="ff0000"/>
                </a:solidFill>
              </a:rPr>
              <a:t>0x0201 (=513)</a:t>
            </a:r>
            <a:r>
              <a:rPr lang="ko-KR" altLang="en-US" sz="1800">
                <a:solidFill>
                  <a:srgbClr val="ff0000"/>
                </a:solidFill>
              </a:rPr>
              <a:t>을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r>
              <a:rPr lang="ko-KR" altLang="en-US" sz="1800">
                <a:solidFill>
                  <a:srgbClr val="ff0000"/>
                </a:solidFill>
              </a:rPr>
              <a:t>받았다고 착각 </a:t>
            </a:r>
            <a:r>
              <a:rPr lang="en-US" altLang="ko-KR" sz="1800">
                <a:solidFill>
                  <a:srgbClr val="0000ff"/>
                </a:solidFill>
              </a:rPr>
              <a:t>=&gt;</a:t>
            </a:r>
            <a:r>
              <a:rPr lang="ko-KR" altLang="en-US" sz="1800">
                <a:solidFill>
                  <a:srgbClr val="0000ff"/>
                </a:solidFill>
              </a:rPr>
              <a:t> 통신과정은 문제 </a:t>
            </a:r>
            <a:r>
              <a:rPr lang="en-US" altLang="ko-KR" sz="1800">
                <a:solidFill>
                  <a:srgbClr val="0000ff"/>
                </a:solidFill>
              </a:rPr>
              <a:t>X, </a:t>
            </a:r>
            <a:r>
              <a:rPr lang="ko-KR" altLang="en-US" sz="1800">
                <a:solidFill>
                  <a:srgbClr val="0000ff"/>
                </a:solidFill>
              </a:rPr>
              <a:t>메모리 데이터 저장 방법이 다르기 때문에 문제 발생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sz="1800">
                <a:solidFill>
                  <a:srgbClr val="0000ff"/>
                </a:solidFill>
              </a:rPr>
              <a:t>해결책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sz="1800">
                <a:solidFill>
                  <a:srgbClr val="0000ff"/>
                </a:solidFill>
              </a:rPr>
              <a:t>멀티 데이터 바이트를 보내지말자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sz="1800">
                <a:solidFill>
                  <a:srgbClr val="0000ff"/>
                </a:solidFill>
              </a:rPr>
              <a:t>모든 데이터를 </a:t>
            </a:r>
            <a:r>
              <a:rPr lang="en-US" altLang="ko-KR" sz="1800">
                <a:solidFill>
                  <a:srgbClr val="0000ff"/>
                </a:solidFill>
              </a:rPr>
              <a:t>single</a:t>
            </a:r>
            <a:r>
              <a:rPr lang="ko-KR" altLang="en-US" sz="1800">
                <a:solidFill>
                  <a:srgbClr val="0000ff"/>
                </a:solidFill>
              </a:rPr>
              <a:t>바이트로 보내면 된다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single </a:t>
            </a:r>
            <a:r>
              <a:rPr lang="ko-KR" altLang="en-US" sz="1800">
                <a:solidFill>
                  <a:srgbClr val="0000ff"/>
                </a:solidFill>
              </a:rPr>
              <a:t>바이트의 대표적인 예 </a:t>
            </a:r>
            <a:r>
              <a:rPr lang="en-US" altLang="ko-KR" sz="1800">
                <a:solidFill>
                  <a:srgbClr val="0000ff"/>
                </a:solidFill>
              </a:rPr>
              <a:t>string </a:t>
            </a:r>
            <a:r>
              <a:rPr lang="ko-KR" altLang="en-US" sz="1800">
                <a:solidFill>
                  <a:srgbClr val="0000ff"/>
                </a:solidFill>
              </a:rPr>
              <a:t>형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258</a:t>
            </a:r>
            <a:r>
              <a:rPr lang="ko-KR" altLang="en-US" sz="1800">
                <a:solidFill>
                  <a:srgbClr val="0000ff"/>
                </a:solidFill>
              </a:rPr>
              <a:t> 정수를 </a:t>
            </a:r>
            <a:r>
              <a:rPr lang="en-US" altLang="ko-KR" sz="1800">
                <a:solidFill>
                  <a:srgbClr val="0000ff"/>
                </a:solidFill>
              </a:rPr>
              <a:t>‘2’,’5’,’8’</a:t>
            </a:r>
            <a:r>
              <a:rPr lang="ko-KR" altLang="en-US" sz="1800">
                <a:solidFill>
                  <a:srgbClr val="0000ff"/>
                </a:solidFill>
              </a:rPr>
              <a:t> 글자로 바꿔서 보내면 문제가 해결 될 것이다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c</a:t>
            </a:r>
            <a:r>
              <a:rPr lang="ko-KR" altLang="en-US" sz="1800">
                <a:solidFill>
                  <a:srgbClr val="0000ff"/>
                </a:solidFill>
              </a:rPr>
              <a:t>언어에서 </a:t>
            </a:r>
            <a:r>
              <a:rPr lang="en-US" altLang="ko-KR" sz="1800">
                <a:solidFill>
                  <a:srgbClr val="0000ff"/>
                </a:solidFill>
              </a:rPr>
              <a:t>str</a:t>
            </a:r>
            <a:r>
              <a:rPr lang="ko-KR" altLang="en-US" sz="1800">
                <a:solidFill>
                  <a:srgbClr val="0000ff"/>
                </a:solidFill>
              </a:rPr>
              <a:t>은 싱글바이트이다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sz="1800">
                <a:solidFill>
                  <a:srgbClr val="0000ff"/>
                </a:solidFill>
              </a:rPr>
              <a:t>이 방법이 안 통할 때가 있다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r>
              <a:rPr lang="ko-KR" altLang="en-US" sz="1800">
                <a:solidFill>
                  <a:srgbClr val="0000ff"/>
                </a:solidFill>
              </a:rPr>
              <a:t> 응용프로그램이 아니라 네트워크 장치들 </a:t>
            </a:r>
            <a:r>
              <a:rPr lang="en-US" altLang="ko-KR" sz="1800">
                <a:solidFill>
                  <a:srgbClr val="0000ff"/>
                </a:solidFill>
              </a:rPr>
              <a:t>(</a:t>
            </a:r>
            <a:r>
              <a:rPr lang="ko-KR" altLang="en-US" sz="1800">
                <a:solidFill>
                  <a:srgbClr val="0000ff"/>
                </a:solidFill>
              </a:rPr>
              <a:t>라우터</a:t>
            </a:r>
            <a:r>
              <a:rPr lang="en-US" altLang="ko-KR" sz="1800">
                <a:solidFill>
                  <a:srgbClr val="0000ff"/>
                </a:solidFill>
              </a:rPr>
              <a:t>)</a:t>
            </a:r>
            <a:r>
              <a:rPr lang="ko-KR" altLang="en-US" sz="1800">
                <a:solidFill>
                  <a:srgbClr val="0000ff"/>
                </a:solidFill>
              </a:rPr>
              <a:t> 들이 보는 정보 </a:t>
            </a:r>
            <a:r>
              <a:rPr lang="en-US" altLang="ko-KR" sz="1800">
                <a:solidFill>
                  <a:srgbClr val="0000ff"/>
                </a:solidFill>
              </a:rPr>
              <a:t>=&gt;</a:t>
            </a:r>
            <a:r>
              <a:rPr lang="ko-KR" altLang="en-US" sz="1800">
                <a:solidFill>
                  <a:srgbClr val="0000ff"/>
                </a:solidFill>
              </a:rPr>
              <a:t> </a:t>
            </a:r>
            <a:r>
              <a:rPr lang="en-US" altLang="ko-KR" sz="1800">
                <a:solidFill>
                  <a:srgbClr val="0000ff"/>
                </a:solidFill>
              </a:rPr>
              <a:t>header, header</a:t>
            </a:r>
            <a:r>
              <a:rPr lang="ko-KR" altLang="en-US" sz="1800">
                <a:solidFill>
                  <a:srgbClr val="0000ff"/>
                </a:solidFill>
              </a:rPr>
              <a:t>는 응용프로그램이 아닌 </a:t>
            </a:r>
            <a:r>
              <a:rPr lang="en-US" altLang="ko-KR" sz="1800">
                <a:solidFill>
                  <a:srgbClr val="0000ff"/>
                </a:solidFill>
              </a:rPr>
              <a:t>network protocol </a:t>
            </a:r>
            <a:r>
              <a:rPr lang="ko-KR" altLang="en-US" sz="1800">
                <a:solidFill>
                  <a:srgbClr val="0000ff"/>
                </a:solidFill>
              </a:rPr>
              <a:t>이 생성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header </a:t>
            </a:r>
            <a:r>
              <a:rPr lang="ko-KR" altLang="en-US" sz="1800">
                <a:solidFill>
                  <a:srgbClr val="0000ff"/>
                </a:solidFill>
              </a:rPr>
              <a:t>에는 멀티 데이터 바이트가 있다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ip</a:t>
            </a:r>
            <a:r>
              <a:rPr lang="ko-KR" altLang="en-US" sz="1800">
                <a:solidFill>
                  <a:srgbClr val="0000ff"/>
                </a:solidFill>
              </a:rPr>
              <a:t>주소 </a:t>
            </a:r>
            <a:r>
              <a:rPr lang="en-US" altLang="ko-KR" sz="1800">
                <a:solidFill>
                  <a:srgbClr val="0000ff"/>
                </a:solidFill>
              </a:rPr>
              <a:t>4byte</a:t>
            </a:r>
            <a:r>
              <a:rPr lang="ko-KR" altLang="en-US" sz="1800">
                <a:solidFill>
                  <a:srgbClr val="0000ff"/>
                </a:solidFill>
              </a:rPr>
              <a:t>로 구성되어있다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r>
              <a:rPr lang="ko-KR" altLang="en-US" sz="1800">
                <a:solidFill>
                  <a:srgbClr val="0000ff"/>
                </a:solidFill>
              </a:rPr>
              <a:t> </a:t>
            </a:r>
            <a:r>
              <a:rPr lang="en-US" altLang="ko-KR" sz="1800">
                <a:solidFill>
                  <a:srgbClr val="0000ff"/>
                </a:solidFill>
              </a:rPr>
              <a:t>=&gt;</a:t>
            </a:r>
            <a:r>
              <a:rPr lang="ko-KR" altLang="en-US" sz="1800">
                <a:solidFill>
                  <a:srgbClr val="0000ff"/>
                </a:solidFill>
              </a:rPr>
              <a:t> 멀티 바이트 데이터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port </a:t>
            </a:r>
            <a:r>
              <a:rPr lang="ko-KR" altLang="en-US" sz="1800">
                <a:solidFill>
                  <a:srgbClr val="0000ff"/>
                </a:solidFill>
              </a:rPr>
              <a:t>번호 </a:t>
            </a:r>
            <a:r>
              <a:rPr lang="en-US" altLang="ko-KR" sz="1800">
                <a:solidFill>
                  <a:srgbClr val="0000ff"/>
                </a:solidFill>
              </a:rPr>
              <a:t>16bit(2byte) =&gt; </a:t>
            </a:r>
            <a:r>
              <a:rPr lang="ko-KR" altLang="en-US" sz="1800">
                <a:solidFill>
                  <a:srgbClr val="0000ff"/>
                </a:solidFill>
              </a:rPr>
              <a:t>멀티 바이트 데이터</a:t>
            </a:r>
            <a:endParaRPr lang="ko-KR" altLang="en-US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sz="1800">
                <a:solidFill>
                  <a:srgbClr val="0000ff"/>
                </a:solidFill>
              </a:rPr>
              <a:t>이렇게 </a:t>
            </a:r>
            <a:r>
              <a:rPr lang="en-US" altLang="ko-KR" sz="1800">
                <a:solidFill>
                  <a:srgbClr val="0000ff"/>
                </a:solidFill>
              </a:rPr>
              <a:t>header</a:t>
            </a:r>
            <a:r>
              <a:rPr lang="ko-KR" altLang="en-US" sz="1800">
                <a:solidFill>
                  <a:srgbClr val="0000ff"/>
                </a:solidFill>
              </a:rPr>
              <a:t> 에는 멀티 바이트 데이터가 있고 응용프로그램이 </a:t>
            </a:r>
            <a:r>
              <a:rPr lang="en-US" altLang="ko-KR" sz="1800">
                <a:solidFill>
                  <a:srgbClr val="0000ff"/>
                </a:solidFill>
              </a:rPr>
              <a:t>single </a:t>
            </a:r>
            <a:r>
              <a:rPr lang="ko-KR" altLang="en-US" sz="1800">
                <a:solidFill>
                  <a:srgbClr val="0000ff"/>
                </a:solidFill>
              </a:rPr>
              <a:t>바이트 데이터로 바꿀 수 없다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endParaRPr lang="en-US" altLang="ko-KR" sz="180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ko-KR" sz="1800">
                <a:solidFill>
                  <a:srgbClr val="0000ff"/>
                </a:solidFill>
              </a:rPr>
              <a:t>header data </a:t>
            </a:r>
            <a:r>
              <a:rPr lang="ko-KR" altLang="en-US" sz="1800">
                <a:solidFill>
                  <a:srgbClr val="0000ff"/>
                </a:solidFill>
              </a:rPr>
              <a:t>에 담을 정보가 멀티 바이트 데이터이면 </a:t>
            </a:r>
            <a:r>
              <a:rPr lang="en-US" altLang="ko-KR" sz="1800">
                <a:solidFill>
                  <a:srgbClr val="0000ff"/>
                </a:solidFill>
              </a:rPr>
              <a:t>big endian </a:t>
            </a:r>
            <a:r>
              <a:rPr lang="ko-KR" altLang="en-US" sz="1800">
                <a:solidFill>
                  <a:srgbClr val="0000ff"/>
                </a:solidFill>
              </a:rPr>
              <a:t>으로 하기로 정했다</a:t>
            </a:r>
            <a:r>
              <a:rPr lang="en-US" altLang="ko-KR" sz="1800">
                <a:solidFill>
                  <a:srgbClr val="0000ff"/>
                </a:solidFill>
              </a:rPr>
              <a:t>.</a:t>
            </a:r>
            <a:r>
              <a:rPr lang="ko-KR" altLang="en-US" sz="1800">
                <a:solidFill>
                  <a:srgbClr val="0000ff"/>
                </a:solidFill>
              </a:rPr>
              <a:t> </a:t>
            </a:r>
            <a:r>
              <a:rPr lang="en-US" altLang="ko-KR" sz="1800">
                <a:solidFill>
                  <a:srgbClr val="0000ff"/>
                </a:solidFill>
              </a:rPr>
              <a:t>(</a:t>
            </a:r>
            <a:r>
              <a:rPr lang="ko-KR" altLang="en-US" sz="1800">
                <a:solidFill>
                  <a:srgbClr val="0000ff"/>
                </a:solidFill>
              </a:rPr>
              <a:t>약속</a:t>
            </a:r>
            <a:r>
              <a:rPr lang="en-US" altLang="ko-KR" sz="1800">
                <a:solidFill>
                  <a:srgbClr val="0000ff"/>
                </a:solidFill>
              </a:rPr>
              <a:t>)</a:t>
            </a:r>
            <a:endParaRPr lang="en-US" altLang="ko-KR" sz="1800">
              <a:solidFill>
                <a:srgbClr val="0000ff"/>
              </a:solidFill>
            </a:endParaRPr>
          </a:p>
          <a:p>
            <a:pPr lvl="1">
              <a:defRPr/>
            </a:pPr>
            <a:endParaRPr lang="ko-KR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300">
                <a:solidFill>
                  <a:srgbClr val="0000ff"/>
                </a:solidFill>
              </a:rPr>
              <a:t>응용프로그램을 짤 때 </a:t>
            </a:r>
            <a:r>
              <a:rPr lang="en-US" altLang="ko-KR" sz="2300">
                <a:solidFill>
                  <a:srgbClr val="0000ff"/>
                </a:solidFill>
              </a:rPr>
              <a:t>ip</a:t>
            </a:r>
            <a:r>
              <a:rPr lang="ko-KR" altLang="en-US" sz="2300">
                <a:solidFill>
                  <a:srgbClr val="0000ff"/>
                </a:solidFill>
              </a:rPr>
              <a:t>주소</a:t>
            </a:r>
            <a:r>
              <a:rPr lang="en-US" altLang="ko-KR" sz="2300">
                <a:solidFill>
                  <a:srgbClr val="0000ff"/>
                </a:solidFill>
              </a:rPr>
              <a:t>,</a:t>
            </a:r>
            <a:r>
              <a:rPr lang="ko-KR" altLang="en-US" sz="2300">
                <a:solidFill>
                  <a:srgbClr val="0000ff"/>
                </a:solidFill>
              </a:rPr>
              <a:t> </a:t>
            </a:r>
            <a:r>
              <a:rPr lang="en-US" altLang="ko-KR" sz="2300">
                <a:solidFill>
                  <a:srgbClr val="0000ff"/>
                </a:solidFill>
              </a:rPr>
              <a:t>port</a:t>
            </a:r>
            <a:r>
              <a:rPr lang="ko-KR" altLang="en-US" sz="2300">
                <a:solidFill>
                  <a:srgbClr val="0000ff"/>
                </a:solidFill>
              </a:rPr>
              <a:t> 번호 만은 </a:t>
            </a:r>
            <a:r>
              <a:rPr lang="en-US" altLang="ko-KR" sz="2300">
                <a:solidFill>
                  <a:srgbClr val="0000ff"/>
                </a:solidFill>
              </a:rPr>
              <a:t>byte ordering</a:t>
            </a:r>
            <a:r>
              <a:rPr lang="ko-KR" altLang="en-US" sz="2300">
                <a:solidFill>
                  <a:srgbClr val="0000ff"/>
                </a:solidFill>
              </a:rPr>
              <a:t>에 신경을 써야한다</a:t>
            </a:r>
            <a:r>
              <a:rPr lang="en-US" altLang="ko-KR" sz="2300">
                <a:solidFill>
                  <a:srgbClr val="0000ff"/>
                </a:solidFill>
              </a:rPr>
              <a:t>.</a:t>
            </a:r>
            <a:endParaRPr lang="en-US" altLang="ko-KR" sz="230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rgbClr val="0000ff"/>
                </a:solidFill>
              </a:rPr>
              <a:t>바이트 오더링 변환 함수를 써라</a:t>
            </a:r>
            <a:endParaRPr lang="ko-KR" altLang="en-US" sz="23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바이트 오더링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/>
              <a:t>바이트 오더링 변환 함수</a:t>
            </a:r>
            <a:endParaRPr lang="ko-KR" altLang="en-US" sz="2800"/>
          </a:p>
          <a:p>
            <a:pPr lvl="1">
              <a:defRPr/>
            </a:pPr>
            <a:r>
              <a:rPr lang="en-US" altLang="ko-KR" sz="2400"/>
              <a:t>u_short </a:t>
            </a:r>
            <a:r>
              <a:rPr lang="en-US" altLang="ko-KR" sz="2400">
                <a:solidFill>
                  <a:srgbClr val="ff0000"/>
                </a:solidFill>
              </a:rPr>
              <a:t>h</a:t>
            </a:r>
            <a:r>
              <a:rPr lang="en-US" altLang="ko-KR" sz="2400"/>
              <a:t>to</a:t>
            </a:r>
            <a:r>
              <a:rPr lang="en-US" altLang="ko-KR" sz="2400">
                <a:solidFill>
                  <a:srgbClr val="ff0000"/>
                </a:solidFill>
              </a:rPr>
              <a:t>n</a:t>
            </a:r>
            <a:r>
              <a:rPr lang="en-US" altLang="ko-KR" sz="2400"/>
              <a:t>s (u_short host): 2 bytes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u_short </a:t>
            </a:r>
            <a:r>
              <a:rPr lang="en-US" altLang="ko-KR" sz="2400">
                <a:solidFill>
                  <a:srgbClr val="ff0000"/>
                </a:solidFill>
              </a:rPr>
              <a:t>n</a:t>
            </a:r>
            <a:r>
              <a:rPr lang="en-US" altLang="ko-KR" sz="2400"/>
              <a:t>to</a:t>
            </a:r>
            <a:r>
              <a:rPr lang="en-US" altLang="ko-KR" sz="2400">
                <a:solidFill>
                  <a:srgbClr val="ff0000"/>
                </a:solidFill>
              </a:rPr>
              <a:t>h</a:t>
            </a:r>
            <a:r>
              <a:rPr lang="en-US" altLang="ko-KR" sz="2400"/>
              <a:t>s (u_short net): 2 bytes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r>
              <a:rPr lang="en-US" altLang="ko-KR" sz="2400"/>
              <a:t>u_long </a:t>
            </a:r>
            <a:r>
              <a:rPr lang="en-US" altLang="ko-KR" sz="2400">
                <a:solidFill>
                  <a:srgbClr val="ff0000"/>
                </a:solidFill>
              </a:rPr>
              <a:t>h</a:t>
            </a:r>
            <a:r>
              <a:rPr lang="en-US" altLang="ko-KR" sz="2400"/>
              <a:t>to</a:t>
            </a:r>
            <a:r>
              <a:rPr lang="en-US" altLang="ko-KR" sz="2400">
                <a:solidFill>
                  <a:srgbClr val="ff0000"/>
                </a:solidFill>
              </a:rPr>
              <a:t>n</a:t>
            </a:r>
            <a:r>
              <a:rPr lang="en-US" altLang="ko-KR" sz="2400"/>
              <a:t>l (u_long host): 4 bytes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u_long </a:t>
            </a:r>
            <a:r>
              <a:rPr lang="en-US" altLang="ko-KR" sz="2400">
                <a:solidFill>
                  <a:srgbClr val="ff0000"/>
                </a:solidFill>
              </a:rPr>
              <a:t>n</a:t>
            </a:r>
            <a:r>
              <a:rPr lang="en-US" altLang="ko-KR" sz="2400"/>
              <a:t>to</a:t>
            </a:r>
            <a:r>
              <a:rPr lang="en-US" altLang="ko-KR" sz="2400">
                <a:solidFill>
                  <a:srgbClr val="ff0000"/>
                </a:solidFill>
              </a:rPr>
              <a:t>h</a:t>
            </a:r>
            <a:r>
              <a:rPr lang="en-US" altLang="ko-KR" sz="2400"/>
              <a:t>l (u_long net): 4 bytes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800"/>
              <a:t>내 </a:t>
            </a:r>
            <a:r>
              <a:rPr lang="en-US" altLang="ko-KR" sz="2800"/>
              <a:t>PC</a:t>
            </a:r>
            <a:r>
              <a:rPr lang="ko-KR" altLang="en-US" sz="2800"/>
              <a:t>가 </a:t>
            </a:r>
            <a:r>
              <a:rPr lang="en-US" altLang="ko-KR" sz="2800"/>
              <a:t>Little endian</a:t>
            </a:r>
            <a:r>
              <a:rPr lang="ko-KR" altLang="en-US" sz="2800"/>
              <a:t>인지 </a:t>
            </a:r>
            <a:r>
              <a:rPr lang="en-US" altLang="ko-KR" sz="2800"/>
              <a:t>Big endian</a:t>
            </a:r>
            <a:r>
              <a:rPr lang="ko-KR" altLang="en-US" sz="2800"/>
              <a:t>인지 확실하지 않다면</a:t>
            </a:r>
            <a:endParaRPr lang="ko-KR" altLang="en-US" sz="2800"/>
          </a:p>
          <a:p>
            <a:pPr lvl="1">
              <a:defRPr/>
            </a:pPr>
            <a:r>
              <a:rPr lang="ko-KR" altLang="en-US" sz="2400">
                <a:solidFill>
                  <a:srgbClr val="ff0000"/>
                </a:solidFill>
              </a:rPr>
              <a:t>변환함수 사용 권장</a:t>
            </a:r>
            <a:r>
              <a:rPr lang="en-US" altLang="ko-KR" sz="2400">
                <a:solidFill>
                  <a:srgbClr val="ff0000"/>
                </a:solidFill>
              </a:rPr>
              <a:t>!</a:t>
            </a:r>
            <a:endParaRPr lang="en-US" altLang="ko-KR" sz="24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2800"/>
          </a:p>
        </p:txBody>
      </p:sp>
      <p:sp>
        <p:nvSpPr>
          <p:cNvPr id="4" name="사각형 설명선 3"/>
          <p:cNvSpPr/>
          <p:nvPr/>
        </p:nvSpPr>
        <p:spPr>
          <a:xfrm>
            <a:off x="6876256" y="1556792"/>
            <a:ext cx="1512168" cy="792088"/>
          </a:xfrm>
          <a:prstGeom prst="wedgeRectCallout">
            <a:avLst>
              <a:gd name="adj1" fmla="val -78884"/>
              <a:gd name="adj2" fmla="val 4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H:</a:t>
            </a:r>
            <a:r>
              <a:rPr lang="ko-KR" altLang="en-US"/>
              <a:t> </a:t>
            </a:r>
            <a:r>
              <a:rPr lang="en-US" altLang="ko-KR"/>
              <a:t>“host”,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N:</a:t>
            </a:r>
            <a:r>
              <a:rPr lang="ko-KR" altLang="en-US"/>
              <a:t> </a:t>
            </a:r>
            <a:r>
              <a:rPr lang="en-US" altLang="ko-KR"/>
              <a:t>“network”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5805264"/>
            <a:ext cx="5428730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요즘 </a:t>
            </a:r>
            <a:r>
              <a:rPr lang="en-US" altLang="ko-KR" sz="1400"/>
              <a:t>C </a:t>
            </a:r>
            <a:r>
              <a:rPr lang="ko-KR" altLang="en-US" sz="1400"/>
              <a:t>언어의 </a:t>
            </a:r>
            <a:r>
              <a:rPr lang="en-US" altLang="ko-KR" sz="1400"/>
              <a:t>double </a:t>
            </a:r>
            <a:r>
              <a:rPr lang="ko-KR" altLang="en-US" sz="1400"/>
              <a:t>타입 변수는 </a:t>
            </a:r>
            <a:r>
              <a:rPr lang="en-US" altLang="ko-KR" sz="1400"/>
              <a:t>8 bytes</a:t>
            </a:r>
            <a:r>
              <a:rPr lang="ko-KR" altLang="en-US" sz="1400"/>
              <a:t>인 시스템이 많음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8 bytes</a:t>
            </a:r>
            <a:r>
              <a:rPr lang="ko-KR" altLang="en-US" sz="1400"/>
              <a:t>짜리 데이터의 바이트 오더링을 변환하는 함수는 없는가</a:t>
            </a:r>
            <a:r>
              <a:rPr lang="en-US" altLang="ko-KR" sz="1400"/>
              <a:t>?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예전엔 필요 없었으나 요즘엔 </a:t>
            </a:r>
            <a:r>
              <a:rPr lang="en-US" altLang="ko-KR" sz="1400"/>
              <a:t>htonll(), ntohll() </a:t>
            </a:r>
            <a:r>
              <a:rPr lang="ko-KR" altLang="en-US" sz="1400"/>
              <a:t>제공됨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오더링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주의 사항</a:t>
            </a:r>
            <a:endParaRPr lang="en-US" altLang="ko-KR" sz="2800" dirty="0" smtClean="0"/>
          </a:p>
          <a:p>
            <a:pPr lvl="1"/>
            <a:r>
              <a:rPr lang="ko-KR" altLang="en-US" sz="2400" dirty="0" smtClean="0">
                <a:solidFill>
                  <a:srgbClr val="FF0000"/>
                </a:solidFill>
              </a:rPr>
              <a:t>바이트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오더링은</a:t>
            </a:r>
            <a:r>
              <a:rPr lang="ko-KR" altLang="en-US" sz="2400" dirty="0" smtClean="0">
                <a:solidFill>
                  <a:srgbClr val="FF0000"/>
                </a:solidFill>
              </a:rPr>
              <a:t> 멀티바이트 데이터에 대한 이슈이며</a:t>
            </a:r>
            <a:r>
              <a:rPr lang="en-US" altLang="ko-KR" sz="2400" dirty="0" smtClean="0">
                <a:solidFill>
                  <a:srgbClr val="FF0000"/>
                </a:solidFill>
              </a:rPr>
              <a:t>, 1 </a:t>
            </a:r>
            <a:r>
              <a:rPr lang="ko-KR" altLang="en-US" sz="2400" dirty="0" smtClean="0">
                <a:solidFill>
                  <a:srgbClr val="FF0000"/>
                </a:solidFill>
              </a:rPr>
              <a:t>바이트짜리 데이터와는 무관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네트워크 프로그램에서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전달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바이트 </a:t>
            </a:r>
            <a:r>
              <a:rPr lang="ko-KR" altLang="en-US" sz="2000" dirty="0" err="1" smtClean="0"/>
              <a:t>오더링</a:t>
            </a:r>
            <a:r>
              <a:rPr lang="ko-KR" altLang="en-US" sz="2000" dirty="0" smtClean="0"/>
              <a:t> 변환 필요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Char 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전달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바이트 </a:t>
            </a:r>
            <a:r>
              <a:rPr lang="ko-KR" altLang="en-US" sz="2000" dirty="0" err="1" smtClean="0"/>
              <a:t>오더링</a:t>
            </a:r>
            <a:r>
              <a:rPr lang="ko-KR" altLang="en-US" sz="2000" dirty="0" smtClean="0"/>
              <a:t> 변환 불필요</a:t>
            </a:r>
            <a:endParaRPr lang="en-US" altLang="ko-KR" sz="2400" dirty="0" smtClean="0"/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/>
              <a:t>SOCKADDR_IN </a:t>
            </a:r>
            <a:r>
              <a:rPr lang="ko-KR" altLang="en-US" sz="2800" dirty="0" smtClean="0"/>
              <a:t>구조체에서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sin_family</a:t>
            </a:r>
            <a:r>
              <a:rPr lang="ko-KR" altLang="en-US" sz="2400" dirty="0" smtClean="0"/>
              <a:t>는 호스트 </a:t>
            </a:r>
            <a:r>
              <a:rPr lang="ko-KR" altLang="en-US" sz="2400" dirty="0" err="1" smtClean="0"/>
              <a:t>오더링</a:t>
            </a:r>
            <a:endParaRPr lang="en-US" altLang="ko-KR" sz="2400" dirty="0"/>
          </a:p>
          <a:p>
            <a:pPr lvl="2"/>
            <a:r>
              <a:rPr lang="ko-KR" altLang="en-US" sz="2000" dirty="0" err="1" smtClean="0"/>
              <a:t>패킷에</a:t>
            </a:r>
            <a:r>
              <a:rPr lang="ko-KR" altLang="en-US" sz="2000" dirty="0" smtClean="0"/>
              <a:t> 기록되는 정보 아님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>
                <a:solidFill>
                  <a:srgbClr val="FF0000"/>
                </a:solidFill>
              </a:rPr>
              <a:t>sin_port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sin_addr</a:t>
            </a:r>
            <a:r>
              <a:rPr lang="ko-KR" altLang="en-US" sz="2400" dirty="0" smtClean="0">
                <a:solidFill>
                  <a:srgbClr val="FF0000"/>
                </a:solidFill>
              </a:rPr>
              <a:t>는 </a:t>
            </a:r>
            <a:r>
              <a:rPr lang="en-US" altLang="ko-KR" sz="2400" dirty="0" smtClean="0">
                <a:solidFill>
                  <a:srgbClr val="FF0000"/>
                </a:solidFill>
              </a:rPr>
              <a:t>Big endian</a:t>
            </a:r>
            <a:r>
              <a:rPr lang="ko-KR" altLang="en-US" sz="2400" dirty="0" smtClean="0"/>
              <a:t>으로 해석됨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메모리를 그대로 복사해서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헤더에 기록되는 정보임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9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</a:t>
            </a:r>
            <a:r>
              <a:rPr lang="ko-KR" altLang="en-US" dirty="0"/>
              <a:t>트 </a:t>
            </a:r>
            <a:r>
              <a:rPr lang="ko-KR" altLang="en-US" dirty="0" err="1" smtClean="0"/>
              <a:t>오더링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소켓 이름 붙이기 예제 </a:t>
            </a:r>
            <a:r>
              <a:rPr lang="en-US" altLang="ko-KR" dirty="0" smtClean="0"/>
              <a:t>(revisited)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8" y="2636912"/>
            <a:ext cx="7659150" cy="275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5877543" y="2823335"/>
            <a:ext cx="2592288" cy="864096"/>
          </a:xfrm>
          <a:prstGeom prst="wedgeRectCallout">
            <a:avLst>
              <a:gd name="adj1" fmla="val -88911"/>
              <a:gd name="adj2" fmla="val 13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sin_port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Big </a:t>
            </a:r>
            <a:r>
              <a:rPr lang="en-US" altLang="ko-KR" dirty="0" err="1" smtClean="0"/>
              <a:t>endian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변환해야 함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084168" y="5589240"/>
            <a:ext cx="2736304" cy="864096"/>
          </a:xfrm>
          <a:prstGeom prst="wedgeRectCallout">
            <a:avLst>
              <a:gd name="adj1" fmla="val -7329"/>
              <a:gd name="adj2" fmla="val -145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inet_pton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Big </a:t>
            </a:r>
            <a:r>
              <a:rPr lang="en-US" altLang="ko-KR" dirty="0" err="1" smtClean="0"/>
              <a:t>endian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28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936</ep:Words>
  <ep:PresentationFormat>화면 슬라이드 쇼(4:3)</ep:PresentationFormat>
  <ep:Paragraphs>217</ep:Paragraphs>
  <ep:Slides>23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Socket programming</vt:lpstr>
      <vt:lpstr>주제</vt:lpstr>
      <vt:lpstr>바이트 오더링</vt:lpstr>
      <vt:lpstr>바이트 오더링</vt:lpstr>
      <vt:lpstr>슬라이드 5</vt:lpstr>
      <vt:lpstr>슬라이드 6</vt:lpstr>
      <vt:lpstr>바이트 오더링</vt:lpstr>
      <vt:lpstr>바이트 오더링</vt:lpstr>
      <vt:lpstr>바이트 오더링</vt:lpstr>
      <vt:lpstr>에러 처리</vt:lpstr>
      <vt:lpstr>에러 처리</vt:lpstr>
      <vt:lpstr>에러 처리</vt:lpstr>
      <vt:lpstr>Soc3</vt:lpstr>
      <vt:lpstr>네트워크 프로그램 모델</vt:lpstr>
      <vt:lpstr>UDP 클라이언트-서버</vt:lpstr>
      <vt:lpstr>UDP 클라이언트-서버</vt:lpstr>
      <vt:lpstr>UDP 소켓 함수</vt:lpstr>
      <vt:lpstr>UDP 소켓 함수</vt:lpstr>
      <vt:lpstr>UDP 소켓 함수</vt:lpstr>
      <vt:lpstr>UDP 소켓 함수</vt:lpstr>
      <vt:lpstr>UDP 소켓 함수</vt:lpstr>
      <vt:lpstr>Soc4_1</vt:lpstr>
      <vt:lpstr>Soc4_2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2011-08-22T10:12:20.000</dcterms:created>
  <dc:creator>sw</dc:creator>
  <cp:lastModifiedBy>3110c</cp:lastModifiedBy>
  <dcterms:modified xsi:type="dcterms:W3CDTF">2022-09-28T04:02:09.660</dcterms:modified>
  <cp:revision>306</cp:revision>
  <dc:title>Socket programming (1)</dc:title>
  <cp:version/>
</cp:coreProperties>
</file>