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w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4473" autoAdjust="0"/>
  </p:normalViewPr>
  <p:slideViewPr>
    <p:cSldViewPr>
      <p:cViewPr varScale="1">
        <p:scale>
          <a:sx n="100" d="100"/>
          <a:sy n="100" d="100"/>
        </p:scale>
        <p:origin x="-462" y="-11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CA26DE-71CE-43F8-BDA9-7F90AC3F57B1}" type="datetime1">
              <a:rPr lang="ko-KR" altLang="en-US"/>
              <a:pPr lvl="0">
                <a:defRPr/>
              </a:pPr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A70460C-ADBB-4614-90A6-15C7296088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HANDLE WINAPI CreateThread(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LPSECURITY_ATTRIBUTES lpThreadAttributes, // NULL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SIZE_T dwStackSize, // 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LPTHREAD_START_ROUTINE </a:t>
            </a:r>
            <a:r>
              <a:rPr lang="en-US" altLang="ko-KR">
                <a:solidFill>
                  <a:srgbClr val="ff0000"/>
                </a:solidFill>
              </a:rPr>
              <a:t>lpStartAddress</a:t>
            </a:r>
            <a:r>
              <a:rPr lang="en-US" altLang="ko-KR"/>
              <a:t>, // </a:t>
            </a:r>
            <a:r>
              <a:rPr lang="ko-KR" altLang="en-US"/>
              <a:t>함수 이름</a:t>
            </a:r>
            <a:r>
              <a:rPr lang="en-US" altLang="ko-KR"/>
              <a:t>,  </a:t>
            </a:r>
            <a:r>
              <a:rPr lang="ko-KR" altLang="en-US"/>
              <a:t>우리에게 중요한 것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LPVOID </a:t>
            </a:r>
            <a:r>
              <a:rPr lang="en-US" altLang="ko-KR">
                <a:solidFill>
                  <a:srgbClr val="ff0000"/>
                </a:solidFill>
              </a:rPr>
              <a:t>lpParameter</a:t>
            </a:r>
            <a:r>
              <a:rPr lang="en-US" altLang="ko-KR"/>
              <a:t>, // </a:t>
            </a:r>
            <a:r>
              <a:rPr lang="ko-KR" altLang="en-US"/>
              <a:t>함수 인자</a:t>
            </a:r>
            <a:r>
              <a:rPr lang="en-US" altLang="ko-KR"/>
              <a:t>,</a:t>
            </a:r>
            <a:r>
              <a:rPr lang="ko-KR" altLang="en-US"/>
              <a:t> 우리에게 중요한 것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DWORD dwCreationFlag, // 0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LPDWORD lpThreadId     // thread id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채팅서버의 문제점 </a:t>
            </a:r>
            <a:r>
              <a:rPr lang="en-US" altLang="ko-KR"/>
              <a:t>:</a:t>
            </a:r>
            <a:r>
              <a:rPr lang="ko-KR" altLang="en-US"/>
              <a:t> 한 빨간 소켓이 다른 빨간 소켓에 접근해야한다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전역변수 형태로 소켓를 보관하자 </a:t>
            </a:r>
            <a:r>
              <a:rPr lang="en-US" altLang="ko-KR"/>
              <a:t>!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자원공유가 가능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2F86-CF79-4AB4-A4E2-BF45DD77D014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Socket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Network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서버의 구조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11517" y="1772816"/>
            <a:ext cx="47525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2612" y="2312876"/>
            <a:ext cx="1872208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 쓰레드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5773" y="2312876"/>
            <a:ext cx="648072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7861" y="2312876"/>
            <a:ext cx="648072" cy="9361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47421" y="4797152"/>
            <a:ext cx="1872208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26707" y="4768065"/>
            <a:ext cx="1872208" cy="9361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0192" y="4763934"/>
            <a:ext cx="1872208" cy="9361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39509" y="46531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95793" y="465283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92280" y="461991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76156" y="2312876"/>
            <a:ext cx="648072" cy="9361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56176" y="31049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92804" y="31049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18795" y="31049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24700" y="3104964"/>
            <a:ext cx="288032" cy="2880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 rot="0">
            <a:off x="3779912" y="1844824"/>
            <a:ext cx="1512168" cy="288032"/>
            <a:chOff x="2903605" y="1916832"/>
            <a:chExt cx="1512168" cy="288032"/>
          </a:xfrm>
        </p:grpSpPr>
        <p:sp>
          <p:nvSpPr>
            <p:cNvPr id="7" name="직사각형 6"/>
            <p:cNvSpPr/>
            <p:nvPr/>
          </p:nvSpPr>
          <p:spPr>
            <a:xfrm>
              <a:off x="2903605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19629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28648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49743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70838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3725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94678" y="1916832"/>
              <a:ext cx="22109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39029" y="1340768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37968" y="5877272"/>
            <a:ext cx="14911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클라이언트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040783" y="5877272"/>
            <a:ext cx="14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클라이언트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43682" y="5877272"/>
            <a:ext cx="14847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클라이언트</a:t>
            </a:r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32" name="직선 화살표 연결선 31"/>
          <p:cNvCxnSpPr>
            <a:stCxn id="12" idx="7"/>
            <a:endCxn id="18" idx="3"/>
          </p:cNvCxnSpPr>
          <p:nvPr/>
        </p:nvCxnSpPr>
        <p:spPr>
          <a:xfrm flipV="1">
            <a:off x="2285360" y="3350815"/>
            <a:ext cx="2375616" cy="1344502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7"/>
          </p:cNvCxnSpPr>
          <p:nvPr/>
        </p:nvCxnSpPr>
        <p:spPr>
          <a:xfrm flipV="1">
            <a:off x="4841644" y="3392996"/>
            <a:ext cx="690253" cy="1302017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1"/>
            <a:endCxn id="16" idx="5"/>
          </p:cNvCxnSpPr>
          <p:nvPr/>
        </p:nvCxnSpPr>
        <p:spPr>
          <a:xfrm flipH="1" flipV="1">
            <a:off x="6402027" y="3350815"/>
            <a:ext cx="732434" cy="131128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0574" y="1804174"/>
            <a:ext cx="1555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SOCKET </a:t>
            </a:r>
            <a:r>
              <a:rPr lang="ko-KR" altLang="en-US"/>
              <a:t>배열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 시스템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서버</a:t>
            </a:r>
            <a:endParaRPr lang="ko-KR" altLang="en-US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53021"/>
            <a:ext cx="5400600" cy="528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 시스템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앞 슬라이드로부터 계속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3"/>
            <a:ext cx="5976664" cy="526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Soc6_1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채팅 클라이언트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소켓을 하나 생성</a:t>
            </a:r>
            <a:r>
              <a:rPr lang="en-US" altLang="ko-KR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ko-KR" altLang="en-US" dirty="0" smtClean="0"/>
              <a:t>키보드로부터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문자열을 서버에게 송신할 수 있으며</a:t>
            </a:r>
            <a:r>
              <a:rPr lang="en-US" altLang="ko-KR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ko-KR" altLang="en-US" dirty="0" smtClean="0"/>
              <a:t>서버로부터 불시에 도착하는 문자열을 화면에 출력할 수 있어야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Soc6_2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채팅 서버 프로그램</a:t>
            </a:r>
            <a:endParaRPr lang="en-US" altLang="ko-KR" sz="2800" dirty="0" smtClean="0"/>
          </a:p>
          <a:p>
            <a:pPr marL="971550" lvl="1" indent="-514350">
              <a:buAutoNum type="arabicParenR"/>
            </a:pPr>
            <a:r>
              <a:rPr lang="en-US" altLang="ko-KR" sz="2400" dirty="0" smtClean="0"/>
              <a:t>TCP </a:t>
            </a:r>
            <a:r>
              <a:rPr lang="ko-KR" altLang="en-US" sz="2400" dirty="0" smtClean="0"/>
              <a:t>소켓을 하나 생성하고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다음과 같이 이름 붙임</a:t>
            </a:r>
            <a:endParaRPr lang="en-US" altLang="ko-KR" sz="2400" dirty="0" smtClean="0"/>
          </a:p>
          <a:p>
            <a:pPr marL="1371600" lvl="2" indent="-514350">
              <a:buNone/>
            </a:pPr>
            <a:r>
              <a:rPr lang="en-US" altLang="ko-KR" sz="2000" dirty="0" smtClean="0"/>
              <a:t>- IP address = INADDR_ANY, port number = 50000</a:t>
            </a:r>
          </a:p>
          <a:p>
            <a:pPr marL="971550" lvl="1" indent="-514350">
              <a:buAutoNum type="arabicParenR"/>
            </a:pPr>
            <a:r>
              <a:rPr lang="ko-KR" altLang="en-US" sz="2400" dirty="0" smtClean="0"/>
              <a:t>클라이언트로부터의 접속을 기다림</a:t>
            </a:r>
            <a:endParaRPr lang="en-US" altLang="ko-KR" sz="2400" dirty="0" smtClean="0"/>
          </a:p>
          <a:p>
            <a:pPr marL="971550" lvl="1" indent="-514350">
              <a:buAutoNum type="arabicParenR"/>
            </a:pPr>
            <a:r>
              <a:rPr lang="ko-KR" altLang="en-US" sz="2400" dirty="0" smtClean="0"/>
              <a:t>접속된 클라이언트로부터 메시지를 수신하면</a:t>
            </a:r>
            <a:r>
              <a:rPr lang="en-US" altLang="ko-KR" sz="2400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ko-KR" altLang="en-US" sz="2400" dirty="0" smtClean="0"/>
              <a:t>자신을 제외한 모든 클라이언트에게 그 메시지를 복사하여 전달</a:t>
            </a:r>
            <a:endParaRPr lang="en-US" altLang="ko-KR" sz="2400" dirty="0" smtClean="0"/>
          </a:p>
          <a:p>
            <a:pPr marL="971550" lvl="1" indent="-514350">
              <a:buAutoNum type="arabicParenR"/>
            </a:pPr>
            <a:r>
              <a:rPr lang="ko-KR" altLang="en-US" sz="2400" dirty="0" smtClean="0"/>
              <a:t>여러 클라이언트를 동시에 서비스 할 수 있어야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동시 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서버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 순간에 하나의 클라이언트만 접속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accept()</a:t>
            </a:r>
            <a:r>
              <a:rPr lang="ko-KR" altLang="en-US"/>
              <a:t>를 호출하여 새로운 소켓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해당 소켓이 소멸해야 다시 </a:t>
            </a:r>
            <a:r>
              <a:rPr lang="en-US" altLang="ko-KR"/>
              <a:t>accept() </a:t>
            </a:r>
            <a:r>
              <a:rPr lang="ko-KR" altLang="en-US"/>
              <a:t>호출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클라이언트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서버로부터 수신하면서</a:t>
            </a:r>
            <a:r>
              <a:rPr lang="en-US" altLang="ko-KR"/>
              <a:t>, </a:t>
            </a:r>
            <a:r>
              <a:rPr lang="ko-KR" altLang="en-US"/>
              <a:t>동시에 키보드 입력을 받을 수 없음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해결 방법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multi-thread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동시 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/>
              <a:t>Multi-thread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새로 생성될 </a:t>
            </a:r>
            <a:r>
              <a:rPr lang="en-US" altLang="ko-KR"/>
              <a:t>thread</a:t>
            </a:r>
            <a:r>
              <a:rPr lang="ko-KR" altLang="en-US"/>
              <a:t>가 수행할 함수 정의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DWORD WINAPI proc_name(LPVOID)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#include &lt;windows.h&gt;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해당 함수를 수행할 </a:t>
            </a:r>
            <a:r>
              <a:rPr lang="en-US" altLang="ko-KR"/>
              <a:t>thread</a:t>
            </a:r>
            <a:r>
              <a:rPr lang="ko-KR" altLang="en-US"/>
              <a:t>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HANDLE WINAPI CreateThread(</a:t>
            </a:r>
            <a:endParaRPr lang="en-US" altLang="ko-KR"/>
          </a:p>
          <a:p>
            <a:pPr lvl="3">
              <a:buNone/>
              <a:defRPr/>
            </a:pPr>
            <a:r>
              <a:rPr lang="en-US" altLang="ko-KR"/>
              <a:t>LPSECURITY_ATTRIBUTES lpThreadAttributes, // NULL</a:t>
            </a:r>
            <a:endParaRPr lang="en-US" altLang="ko-KR"/>
          </a:p>
          <a:p>
            <a:pPr lvl="3">
              <a:buNone/>
              <a:defRPr/>
            </a:pPr>
            <a:r>
              <a:rPr lang="en-US" altLang="ko-KR"/>
              <a:t>SIZE_T dwStackSize, // 0</a:t>
            </a:r>
            <a:endParaRPr lang="en-US" altLang="ko-KR"/>
          </a:p>
          <a:p>
            <a:pPr lvl="3">
              <a:buNone/>
              <a:defRPr/>
            </a:pPr>
            <a:r>
              <a:rPr lang="en-US" altLang="ko-KR"/>
              <a:t>LPTHREAD_START_ROUTINE </a:t>
            </a:r>
            <a:r>
              <a:rPr lang="en-US" altLang="ko-KR">
                <a:solidFill>
                  <a:srgbClr val="ff0000"/>
                </a:solidFill>
              </a:rPr>
              <a:t>lpStartAddress</a:t>
            </a:r>
            <a:r>
              <a:rPr lang="en-US" altLang="ko-KR"/>
              <a:t>, // </a:t>
            </a:r>
            <a:r>
              <a:rPr lang="ko-KR" altLang="en-US"/>
              <a:t>함수 이름</a:t>
            </a:r>
            <a:endParaRPr lang="ko-KR" altLang="en-US"/>
          </a:p>
          <a:p>
            <a:pPr lvl="3">
              <a:buNone/>
              <a:defRPr/>
            </a:pPr>
            <a:r>
              <a:rPr lang="en-US" altLang="ko-KR"/>
              <a:t>LPVOID </a:t>
            </a:r>
            <a:r>
              <a:rPr lang="en-US" altLang="ko-KR">
                <a:solidFill>
                  <a:srgbClr val="ff0000"/>
                </a:solidFill>
              </a:rPr>
              <a:t>lpParameter</a:t>
            </a:r>
            <a:r>
              <a:rPr lang="en-US" altLang="ko-KR"/>
              <a:t>, // </a:t>
            </a:r>
            <a:r>
              <a:rPr lang="ko-KR" altLang="en-US"/>
              <a:t>함수 인자</a:t>
            </a:r>
            <a:endParaRPr lang="ko-KR" altLang="en-US"/>
          </a:p>
          <a:p>
            <a:pPr lvl="3">
              <a:buNone/>
              <a:defRPr/>
            </a:pPr>
            <a:r>
              <a:rPr lang="en-US" altLang="ko-KR"/>
              <a:t>DWORD dwCreationFlag, // 0</a:t>
            </a:r>
            <a:endParaRPr lang="en-US" altLang="ko-KR"/>
          </a:p>
          <a:p>
            <a:pPr lvl="3">
              <a:buNone/>
              <a:defRPr/>
            </a:pPr>
            <a:r>
              <a:rPr lang="en-US" altLang="ko-KR"/>
              <a:t>LPDWORD lpThreadId     // thread id</a:t>
            </a:r>
            <a:endParaRPr lang="en-US" altLang="ko-KR"/>
          </a:p>
          <a:p>
            <a:pPr lvl="3">
              <a:buNone/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79512" y="6237312"/>
            <a:ext cx="86850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함수의 </a:t>
            </a:r>
            <a:r>
              <a:rPr lang="en-US" altLang="ko-KR" sz="1400" b="1">
                <a:solidFill>
                  <a:srgbClr val="ff0000"/>
                </a:solidFill>
              </a:rPr>
              <a:t>calling convention:</a:t>
            </a:r>
            <a:r>
              <a:rPr lang="en-US" altLang="ko-KR" sz="1400"/>
              <a:t> </a:t>
            </a:r>
            <a:r>
              <a:rPr lang="ko-KR" altLang="en-US" sz="1400"/>
              <a:t>함수를 호출할 때 매개변수를 스택에 쌓는 순서</a:t>
            </a:r>
            <a:r>
              <a:rPr lang="en-US" altLang="ko-KR" sz="1400"/>
              <a:t>, </a:t>
            </a:r>
            <a:r>
              <a:rPr lang="ko-KR" altLang="en-US" sz="1400"/>
              <a:t>리턴값을 넘겨주는 방법</a:t>
            </a:r>
            <a:r>
              <a:rPr lang="en-US" altLang="ko-KR" sz="1400"/>
              <a:t>(</a:t>
            </a:r>
            <a:r>
              <a:rPr lang="ko-KR" altLang="en-US" sz="1400"/>
              <a:t>스택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       혹은 레지스터</a:t>
            </a:r>
            <a:r>
              <a:rPr lang="en-US" altLang="ko-KR" sz="1400"/>
              <a:t>) </a:t>
            </a:r>
            <a:r>
              <a:rPr lang="ko-KR" altLang="en-US" sz="1400"/>
              <a:t>등에 대한 선택</a:t>
            </a:r>
            <a:r>
              <a:rPr lang="en-US" altLang="ko-KR" sz="1400"/>
              <a:t>. WINAPI </a:t>
            </a:r>
            <a:r>
              <a:rPr lang="ko-KR" altLang="en-US" sz="1400"/>
              <a:t>키워드는 </a:t>
            </a:r>
            <a:r>
              <a:rPr lang="en-US" altLang="ko-KR" sz="1400"/>
              <a:t>CreateThread() </a:t>
            </a:r>
            <a:r>
              <a:rPr lang="ko-KR" altLang="en-US" sz="1400"/>
              <a:t>함수의 </a:t>
            </a:r>
            <a:r>
              <a:rPr lang="en-US" altLang="ko-KR" sz="1400"/>
              <a:t>calling convention </a:t>
            </a:r>
            <a:r>
              <a:rPr lang="ko-KR" altLang="en-US" sz="1400"/>
              <a:t>명시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 작업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11967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여러 클라이언트의 동시 접속 지원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558002" cy="412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사각형 설명선 6"/>
          <p:cNvSpPr/>
          <p:nvPr/>
        </p:nvSpPr>
        <p:spPr>
          <a:xfrm>
            <a:off x="5480018" y="2060848"/>
            <a:ext cx="3497330" cy="900971"/>
          </a:xfrm>
          <a:prstGeom prst="wedgeRectCallout">
            <a:avLst>
              <a:gd name="adj1" fmla="val -74516"/>
              <a:gd name="adj2" fmla="val -36092"/>
            </a:avLst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실제로는 포인터가 와야 하지만</a:t>
            </a:r>
            <a:r>
              <a:rPr lang="en-US" altLang="ko-KR" sz="1600" dirty="0" smtClean="0"/>
              <a:t>,</a:t>
            </a:r>
          </a:p>
          <a:p>
            <a:pPr algn="ctr"/>
            <a:r>
              <a:rPr lang="ko-KR" altLang="en-US" sz="1600" dirty="0" smtClean="0"/>
              <a:t>이 프로그램에서는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SOCKET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담아 넘김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 작업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앞 슬라이드로부터 계속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00" y="1487982"/>
            <a:ext cx="6706492" cy="40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5292080" y="5589239"/>
            <a:ext cx="3528392" cy="900971"/>
          </a:xfrm>
          <a:prstGeom prst="wedgeRectCallout">
            <a:avLst>
              <a:gd name="adj1" fmla="val -76037"/>
              <a:gd name="adj2" fmla="val -191710"/>
            </a:avLst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SOCKET</a:t>
            </a:r>
            <a:r>
              <a:rPr lang="ko-KR" altLang="en-US" sz="1600" dirty="0" smtClean="0"/>
              <a:t>의 크기는 </a:t>
            </a:r>
            <a:r>
              <a:rPr lang="en-US" altLang="ko-KR" sz="1600" dirty="0" smtClean="0"/>
              <a:t>LPVOID </a:t>
            </a:r>
            <a:r>
              <a:rPr lang="ko-KR" altLang="en-US" sz="1600" dirty="0" smtClean="0"/>
              <a:t>크기와 동일하므로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직접 값을 넘겨도 무방함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동시 작업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187460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클라이언트 </a:t>
            </a:r>
            <a:r>
              <a:rPr lang="en-US" altLang="ko-KR" b="1"/>
              <a:t>(</a:t>
            </a:r>
            <a:r>
              <a:rPr lang="ko-KR" altLang="en-US" b="1"/>
              <a:t>서버로부터의 수신과 키보드 입력 동시 처리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0461" y="1988840"/>
            <a:ext cx="5207843" cy="331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 작업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11967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앞 슬라이드로부터 계속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760640" cy="403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채팅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클라이언트와 서버로 구성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TCP </a:t>
            </a:r>
            <a:r>
              <a:rPr lang="ko-KR" altLang="en-US" sz="2800" dirty="0" smtClean="0"/>
              <a:t>소켓을 사용하여 신뢰성 있는 메시지 전달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단일 채팅방만 지원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 클라이언트가 보낸 메시지는 접속한 모든 클라이언트에게 전달됨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Multi-thread</a:t>
            </a:r>
            <a:r>
              <a:rPr lang="ko-KR" altLang="en-US" sz="2800" dirty="0" smtClean="0"/>
              <a:t>로 여러 클라이언트 동시 지원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클라이언트와 통신하는 소켓들은 전역변수 배열에 저장</a:t>
            </a:r>
            <a:endParaRPr lang="en-US" altLang="ko-KR" sz="2800" dirty="0" smtClean="0"/>
          </a:p>
          <a:p>
            <a:pPr lvl="1"/>
            <a:r>
              <a:rPr lang="ko-KR" altLang="en-US" sz="2400" b="1" dirty="0" smtClean="0">
                <a:solidFill>
                  <a:srgbClr val="FF0000"/>
                </a:solidFill>
              </a:rPr>
              <a:t>여러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쓰레드가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하나의 전역변수 배열을 공유하므로 동기화 문제 발생하나 본 실습에서는 동기화 문제 무시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메시지를 수신할 때마다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모든 클라이언트 소켓으로 해당 메시지를 복사하여 전달</a:t>
            </a:r>
            <a:endParaRPr lang="en-US" altLang="ko-KR" sz="2800" dirty="0" smtClean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화면 슬라이드 쇼(4:3)</ep:PresentationFormat>
  <ep:Paragraphs>71</ep:Paragraphs>
  <ep:Slides>14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Socket programming</vt:lpstr>
      <vt:lpstr>동시 작업</vt:lpstr>
      <vt:lpstr>동시 작업</vt:lpstr>
      <vt:lpstr>동시 작업</vt:lpstr>
      <vt:lpstr>동시 작업</vt:lpstr>
      <vt:lpstr>동시 작업</vt:lpstr>
      <vt:lpstr>동시 작업</vt:lpstr>
      <vt:lpstr>간단한 채팅 시스템</vt:lpstr>
      <vt:lpstr>서버의 구조</vt:lpstr>
      <vt:lpstr>서버의 구조</vt:lpstr>
      <vt:lpstr>채팅 시스템</vt:lpstr>
      <vt:lpstr>채팅 시스템</vt:lpstr>
      <vt:lpstr>Soc6_1</vt:lpstr>
      <vt:lpstr>Soc6_2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2011-08-22T10:12:20.000</dcterms:created>
  <dc:creator>sw</dc:creator>
  <cp:lastModifiedBy>3110c</cp:lastModifiedBy>
  <dcterms:modified xsi:type="dcterms:W3CDTF">2022-11-02T03:21:15.738</dcterms:modified>
  <cp:revision>297</cp:revision>
  <dc:title>Socket programming (1)</dc:title>
  <cp:version/>
</cp:coreProperties>
</file>