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Nanum Square" charset="1" panose="020B0600000101010101"/>
      <p:regular r:id="rId22"/>
    </p:embeddedFont>
    <p:embeddedFont>
      <p:font typeface="Nanum Square Bold" charset="1" panose="020B0600000101010101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Relationship Id="rId4" Target="../media/image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1182" y="703794"/>
            <a:ext cx="17005635" cy="8879412"/>
            <a:chOff x="0" y="0"/>
            <a:chExt cx="4478850" cy="23386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78850" cy="2338611"/>
            </a:xfrm>
            <a:custGeom>
              <a:avLst/>
              <a:gdLst/>
              <a:ahLst/>
              <a:cxnLst/>
              <a:rect r="r" b="b" t="t" l="l"/>
              <a:pathLst>
                <a:path h="2338611" w="4478850">
                  <a:moveTo>
                    <a:pt x="9105" y="0"/>
                  </a:moveTo>
                  <a:lnTo>
                    <a:pt x="4469745" y="0"/>
                  </a:lnTo>
                  <a:cubicBezTo>
                    <a:pt x="4472160" y="0"/>
                    <a:pt x="4474476" y="959"/>
                    <a:pt x="4476183" y="2667"/>
                  </a:cubicBezTo>
                  <a:cubicBezTo>
                    <a:pt x="4477891" y="4374"/>
                    <a:pt x="4478850" y="6690"/>
                    <a:pt x="4478850" y="9105"/>
                  </a:cubicBezTo>
                  <a:lnTo>
                    <a:pt x="4478850" y="2329505"/>
                  </a:lnTo>
                  <a:cubicBezTo>
                    <a:pt x="4478850" y="2334534"/>
                    <a:pt x="4474774" y="2338611"/>
                    <a:pt x="4469745" y="2338611"/>
                  </a:cubicBezTo>
                  <a:lnTo>
                    <a:pt x="9105" y="2338611"/>
                  </a:lnTo>
                  <a:cubicBezTo>
                    <a:pt x="4077" y="2338611"/>
                    <a:pt x="0" y="2334534"/>
                    <a:pt x="0" y="2329505"/>
                  </a:cubicBezTo>
                  <a:lnTo>
                    <a:pt x="0" y="9105"/>
                  </a:lnTo>
                  <a:cubicBezTo>
                    <a:pt x="0" y="4077"/>
                    <a:pt x="4077" y="0"/>
                    <a:pt x="9105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4478850" cy="23481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4562009" y="2268154"/>
            <a:ext cx="10913625" cy="1546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892"/>
              </a:lnSpc>
              <a:spcBef>
                <a:spcPct val="0"/>
              </a:spcBef>
            </a:pPr>
            <a:r>
              <a:rPr lang="en-US" sz="9993" spc="-35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게임프로그래밍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962231" y="7299987"/>
            <a:ext cx="5317153" cy="460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517"/>
              </a:lnSpc>
              <a:spcBef>
                <a:spcPct val="0"/>
              </a:spcBef>
            </a:pPr>
            <a:r>
              <a:rPr lang="en-US" b="true" sz="2955" spc="-10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경성대학교 소프트웨어학과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962231" y="7741891"/>
            <a:ext cx="5317153" cy="34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617"/>
              </a:lnSpc>
              <a:spcBef>
                <a:spcPct val="0"/>
              </a:spcBef>
            </a:pPr>
            <a:r>
              <a:rPr lang="en-US" sz="2199" spc="-79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학번/이름 : 2021963052 / 이재협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962231" y="3795321"/>
            <a:ext cx="5317153" cy="89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7"/>
              </a:lnSpc>
            </a:pPr>
            <a:r>
              <a:rPr lang="en-US" b="true" sz="2955" spc="-106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응용8_1_3.cpp</a:t>
            </a:r>
          </a:p>
          <a:p>
            <a:pPr algn="ctr" marL="0" indent="0" lvl="0">
              <a:lnSpc>
                <a:spcPts val="351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987429" y="4266943"/>
            <a:ext cx="3278859" cy="3255185"/>
          </a:xfrm>
          <a:custGeom>
            <a:avLst/>
            <a:gdLst/>
            <a:ahLst/>
            <a:cxnLst/>
            <a:rect r="r" b="b" t="t" l="l"/>
            <a:pathLst>
              <a:path h="3255185" w="3278859">
                <a:moveTo>
                  <a:pt x="0" y="0"/>
                </a:moveTo>
                <a:lnTo>
                  <a:pt x="3278859" y="0"/>
                </a:lnTo>
                <a:lnTo>
                  <a:pt x="3278859" y="3255185"/>
                </a:lnTo>
                <a:lnTo>
                  <a:pt x="0" y="32551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829" r="0" b="-82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23998" y="8181022"/>
            <a:ext cx="189548" cy="184785"/>
            <a:chOff x="0" y="0"/>
            <a:chExt cx="252730" cy="24638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49530" y="4953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762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9313545" y="4047145"/>
            <a:ext cx="8787440" cy="3474983"/>
          </a:xfrm>
          <a:custGeom>
            <a:avLst/>
            <a:gdLst/>
            <a:ahLst/>
            <a:cxnLst/>
            <a:rect r="r" b="b" t="t" l="l"/>
            <a:pathLst>
              <a:path h="3474983" w="8787440">
                <a:moveTo>
                  <a:pt x="0" y="0"/>
                </a:moveTo>
                <a:lnTo>
                  <a:pt x="8787440" y="0"/>
                </a:lnTo>
                <a:lnTo>
                  <a:pt x="8787440" y="3474983"/>
                </a:lnTo>
                <a:lnTo>
                  <a:pt x="0" y="347498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2344" r="0" b="-2344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412843" y="5619433"/>
            <a:ext cx="2155973" cy="1905097"/>
          </a:xfrm>
          <a:custGeom>
            <a:avLst/>
            <a:gdLst/>
            <a:ahLst/>
            <a:cxnLst/>
            <a:rect r="r" b="b" t="t" l="l"/>
            <a:pathLst>
              <a:path h="1905097" w="2155973">
                <a:moveTo>
                  <a:pt x="0" y="0"/>
                </a:moveTo>
                <a:lnTo>
                  <a:pt x="2155973" y="0"/>
                </a:lnTo>
                <a:lnTo>
                  <a:pt x="2155973" y="1905096"/>
                </a:lnTo>
                <a:lnTo>
                  <a:pt x="0" y="190509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71625" y="4266943"/>
            <a:ext cx="3125625" cy="3255185"/>
          </a:xfrm>
          <a:custGeom>
            <a:avLst/>
            <a:gdLst/>
            <a:ahLst/>
            <a:cxnLst/>
            <a:rect r="r" b="b" t="t" l="l"/>
            <a:pathLst>
              <a:path h="3255185" w="3125625">
                <a:moveTo>
                  <a:pt x="0" y="0"/>
                </a:moveTo>
                <a:lnTo>
                  <a:pt x="3125626" y="0"/>
                </a:lnTo>
                <a:lnTo>
                  <a:pt x="3125626" y="3255185"/>
                </a:lnTo>
                <a:lnTo>
                  <a:pt x="0" y="32551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-1108112" y="1000125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타이머 초과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435128" y="3318356"/>
            <a:ext cx="6708872" cy="5256436"/>
          </a:xfrm>
          <a:custGeom>
            <a:avLst/>
            <a:gdLst/>
            <a:ahLst/>
            <a:cxnLst/>
            <a:rect r="r" b="b" t="t" l="l"/>
            <a:pathLst>
              <a:path h="5256436" w="6708872">
                <a:moveTo>
                  <a:pt x="0" y="0"/>
                </a:moveTo>
                <a:lnTo>
                  <a:pt x="6708872" y="0"/>
                </a:lnTo>
                <a:lnTo>
                  <a:pt x="6708872" y="5256436"/>
                </a:lnTo>
                <a:lnTo>
                  <a:pt x="0" y="52564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866724" y="1000125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sz="7500" spc="-27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승리시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23998" y="8181022"/>
            <a:ext cx="189548" cy="184785"/>
            <a:chOff x="0" y="0"/>
            <a:chExt cx="252730" cy="24638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49530" y="49530"/>
              <a:ext cx="149860" cy="154940"/>
            </a:xfrm>
            <a:custGeom>
              <a:avLst/>
              <a:gdLst/>
              <a:ahLst/>
              <a:cxnLst/>
              <a:rect r="r" b="b" t="t" l="l"/>
              <a:pathLst>
                <a:path h="154940" w="149860">
                  <a:moveTo>
                    <a:pt x="149860" y="54610"/>
                  </a:moveTo>
                  <a:cubicBezTo>
                    <a:pt x="146050" y="107950"/>
                    <a:pt x="127000" y="137160"/>
                    <a:pt x="107950" y="146050"/>
                  </a:cubicBezTo>
                  <a:cubicBezTo>
                    <a:pt x="88900" y="154940"/>
                    <a:pt x="54610" y="149860"/>
                    <a:pt x="38100" y="142240"/>
                  </a:cubicBezTo>
                  <a:cubicBezTo>
                    <a:pt x="25400" y="135890"/>
                    <a:pt x="17780" y="125730"/>
                    <a:pt x="11430" y="115570"/>
                  </a:cubicBezTo>
                  <a:cubicBezTo>
                    <a:pt x="6350" y="105410"/>
                    <a:pt x="0" y="93980"/>
                    <a:pt x="1270" y="81280"/>
                  </a:cubicBezTo>
                  <a:cubicBezTo>
                    <a:pt x="2540" y="62230"/>
                    <a:pt x="16510" y="29210"/>
                    <a:pt x="30480" y="16510"/>
                  </a:cubicBezTo>
                  <a:cubicBezTo>
                    <a:pt x="39370" y="7620"/>
                    <a:pt x="49530" y="2540"/>
                    <a:pt x="63500" y="1270"/>
                  </a:cubicBezTo>
                  <a:cubicBezTo>
                    <a:pt x="81280" y="0"/>
                    <a:pt x="130810" y="22860"/>
                    <a:pt x="130810" y="22860"/>
                  </a:cubicBezTo>
                </a:path>
              </a:pathLst>
            </a:custGeom>
            <a:solidFill>
              <a:srgbClr val="E7191F"/>
            </a:solidFill>
            <a:ln cap="sq">
              <a:noFill/>
              <a:prstDash val="solid"/>
              <a:miter/>
            </a:ln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2399892" y="3462282"/>
            <a:ext cx="8443001" cy="4903526"/>
          </a:xfrm>
          <a:custGeom>
            <a:avLst/>
            <a:gdLst/>
            <a:ahLst/>
            <a:cxnLst/>
            <a:rect r="r" b="b" t="t" l="l"/>
            <a:pathLst>
              <a:path h="4903526" w="8443001">
                <a:moveTo>
                  <a:pt x="0" y="0"/>
                </a:moveTo>
                <a:lnTo>
                  <a:pt x="8443001" y="0"/>
                </a:lnTo>
                <a:lnTo>
                  <a:pt x="8443001" y="4903525"/>
                </a:lnTo>
                <a:lnTo>
                  <a:pt x="0" y="49035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1108112" y="1000125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패배시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397672" y="1755784"/>
            <a:ext cx="8027009" cy="7678615"/>
          </a:xfrm>
          <a:custGeom>
            <a:avLst/>
            <a:gdLst/>
            <a:ahLst/>
            <a:cxnLst/>
            <a:rect r="r" b="b" t="t" l="l"/>
            <a:pathLst>
              <a:path h="7678615" w="8027009">
                <a:moveTo>
                  <a:pt x="0" y="0"/>
                </a:moveTo>
                <a:lnTo>
                  <a:pt x="8027009" y="0"/>
                </a:lnTo>
                <a:lnTo>
                  <a:pt x="8027009" y="7678615"/>
                </a:lnTo>
                <a:lnTo>
                  <a:pt x="0" y="76786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739640" y="3988445"/>
            <a:ext cx="6563828" cy="5683020"/>
          </a:xfrm>
          <a:custGeom>
            <a:avLst/>
            <a:gdLst/>
            <a:ahLst/>
            <a:cxnLst/>
            <a:rect r="r" b="b" t="t" l="l"/>
            <a:pathLst>
              <a:path h="5683020" w="6563828">
                <a:moveTo>
                  <a:pt x="0" y="0"/>
                </a:moveTo>
                <a:lnTo>
                  <a:pt x="6563828" y="0"/>
                </a:lnTo>
                <a:lnTo>
                  <a:pt x="6563828" y="5683020"/>
                </a:lnTo>
                <a:lnTo>
                  <a:pt x="0" y="568302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866724" y="1155709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백돌 승리시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29568" y="2546175"/>
            <a:ext cx="5877922" cy="6712125"/>
          </a:xfrm>
          <a:custGeom>
            <a:avLst/>
            <a:gdLst/>
            <a:ahLst/>
            <a:cxnLst/>
            <a:rect r="r" b="b" t="t" l="l"/>
            <a:pathLst>
              <a:path h="6712125" w="5877922">
                <a:moveTo>
                  <a:pt x="0" y="0"/>
                </a:moveTo>
                <a:lnTo>
                  <a:pt x="5877923" y="0"/>
                </a:lnTo>
                <a:lnTo>
                  <a:pt x="5877923" y="6712125"/>
                </a:lnTo>
                <a:lnTo>
                  <a:pt x="0" y="67121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39953" y="3167611"/>
            <a:ext cx="8019815" cy="5469253"/>
          </a:xfrm>
          <a:custGeom>
            <a:avLst/>
            <a:gdLst/>
            <a:ahLst/>
            <a:cxnLst/>
            <a:rect r="r" b="b" t="t" l="l"/>
            <a:pathLst>
              <a:path h="5469253" w="8019815">
                <a:moveTo>
                  <a:pt x="0" y="0"/>
                </a:moveTo>
                <a:lnTo>
                  <a:pt x="8019815" y="0"/>
                </a:lnTo>
                <a:lnTo>
                  <a:pt x="8019815" y="5469253"/>
                </a:lnTo>
                <a:lnTo>
                  <a:pt x="0" y="546925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998" t="0" r="-998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374600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흑돌 승리시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23518" y="2702842"/>
            <a:ext cx="7079057" cy="6555458"/>
          </a:xfrm>
          <a:custGeom>
            <a:avLst/>
            <a:gdLst/>
            <a:ahLst/>
            <a:cxnLst/>
            <a:rect r="r" b="b" t="t" l="l"/>
            <a:pathLst>
              <a:path h="6555458" w="7079057">
                <a:moveTo>
                  <a:pt x="0" y="0"/>
                </a:moveTo>
                <a:lnTo>
                  <a:pt x="7079057" y="0"/>
                </a:lnTo>
                <a:lnTo>
                  <a:pt x="7079057" y="6555458"/>
                </a:lnTo>
                <a:lnTo>
                  <a:pt x="0" y="65554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481844" y="1000125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설정 음향 조절기능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574276" y="598588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Reference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H="true">
            <a:off x="1789995" y="2334458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564894" y="2334458"/>
            <a:ext cx="6745134" cy="6683110"/>
          </a:xfrm>
          <a:custGeom>
            <a:avLst/>
            <a:gdLst/>
            <a:ahLst/>
            <a:cxnLst/>
            <a:rect r="r" b="b" t="t" l="l"/>
            <a:pathLst>
              <a:path h="6683110" w="6745134">
                <a:moveTo>
                  <a:pt x="0" y="0"/>
                </a:moveTo>
                <a:lnTo>
                  <a:pt x="6745134" y="0"/>
                </a:lnTo>
                <a:lnTo>
                  <a:pt x="6745134" y="6683110"/>
                </a:lnTo>
                <a:lnTo>
                  <a:pt x="0" y="668311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564894" y="1143833"/>
            <a:ext cx="847700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8_1_3 초기화면/기능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9306072" y="2894506"/>
            <a:ext cx="7779245" cy="1542588"/>
            <a:chOff x="0" y="0"/>
            <a:chExt cx="4991239" cy="98974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91239" cy="989739"/>
            </a:xfrm>
            <a:custGeom>
              <a:avLst/>
              <a:gdLst/>
              <a:ahLst/>
              <a:cxnLst/>
              <a:rect r="r" b="b" t="t" l="l"/>
              <a:pathLst>
                <a:path h="989739" w="4991239">
                  <a:moveTo>
                    <a:pt x="19904" y="0"/>
                  </a:moveTo>
                  <a:lnTo>
                    <a:pt x="4971335" y="0"/>
                  </a:lnTo>
                  <a:cubicBezTo>
                    <a:pt x="4976614" y="0"/>
                    <a:pt x="4981677" y="2097"/>
                    <a:pt x="4985409" y="5830"/>
                  </a:cubicBezTo>
                  <a:cubicBezTo>
                    <a:pt x="4989142" y="9562"/>
                    <a:pt x="4991239" y="14625"/>
                    <a:pt x="4991239" y="19904"/>
                  </a:cubicBezTo>
                  <a:lnTo>
                    <a:pt x="4991239" y="969835"/>
                  </a:lnTo>
                  <a:cubicBezTo>
                    <a:pt x="4991239" y="975114"/>
                    <a:pt x="4989142" y="980177"/>
                    <a:pt x="4985409" y="983910"/>
                  </a:cubicBezTo>
                  <a:cubicBezTo>
                    <a:pt x="4981677" y="987642"/>
                    <a:pt x="4976614" y="989739"/>
                    <a:pt x="4971335" y="989739"/>
                  </a:cubicBezTo>
                  <a:lnTo>
                    <a:pt x="19904" y="989739"/>
                  </a:lnTo>
                  <a:cubicBezTo>
                    <a:pt x="14625" y="989739"/>
                    <a:pt x="9562" y="987642"/>
                    <a:pt x="5830" y="983910"/>
                  </a:cubicBezTo>
                  <a:cubicBezTo>
                    <a:pt x="2097" y="980177"/>
                    <a:pt x="0" y="975114"/>
                    <a:pt x="0" y="969835"/>
                  </a:cubicBezTo>
                  <a:lnTo>
                    <a:pt x="0" y="19904"/>
                  </a:lnTo>
                  <a:cubicBezTo>
                    <a:pt x="0" y="14625"/>
                    <a:pt x="2097" y="9562"/>
                    <a:pt x="5830" y="5830"/>
                  </a:cubicBezTo>
                  <a:cubicBezTo>
                    <a:pt x="9562" y="2097"/>
                    <a:pt x="14625" y="0"/>
                    <a:pt x="1990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4991239" cy="9992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707590" y="3081320"/>
            <a:ext cx="6997793" cy="15133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44"/>
              </a:lnSpc>
            </a:pPr>
            <a:r>
              <a:rPr lang="en-US" sz="2029" spc="-73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바둑판 그림이 있다.</a:t>
            </a:r>
          </a:p>
          <a:p>
            <a:pPr algn="ctr">
              <a:lnSpc>
                <a:spcPts val="3044"/>
              </a:lnSpc>
            </a:pPr>
            <a:r>
              <a:rPr lang="en-US" sz="2029" spc="-73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흰색과 검은색의 말이 번갈아서 나온다.</a:t>
            </a:r>
          </a:p>
          <a:p>
            <a:pPr algn="ctr">
              <a:lnSpc>
                <a:spcPts val="3044"/>
              </a:lnSpc>
            </a:pPr>
            <a:r>
              <a:rPr lang="en-US" sz="2029" spc="-73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화살표로 판을 이동하고 스페이스바로 말을 이동할 수 있다. </a:t>
            </a:r>
          </a:p>
          <a:p>
            <a:pPr algn="ctr" marL="0" indent="0" lvl="0">
              <a:lnSpc>
                <a:spcPts val="3044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9306072" y="4757669"/>
            <a:ext cx="7800828" cy="3951162"/>
            <a:chOff x="0" y="0"/>
            <a:chExt cx="5005087" cy="253510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005087" cy="2535104"/>
            </a:xfrm>
            <a:custGeom>
              <a:avLst/>
              <a:gdLst/>
              <a:ahLst/>
              <a:cxnLst/>
              <a:rect r="r" b="b" t="t" l="l"/>
              <a:pathLst>
                <a:path h="2535104" w="5005087">
                  <a:moveTo>
                    <a:pt x="19849" y="0"/>
                  </a:moveTo>
                  <a:lnTo>
                    <a:pt x="4985238" y="0"/>
                  </a:lnTo>
                  <a:cubicBezTo>
                    <a:pt x="4990502" y="0"/>
                    <a:pt x="4995551" y="2091"/>
                    <a:pt x="4999273" y="5814"/>
                  </a:cubicBezTo>
                  <a:cubicBezTo>
                    <a:pt x="5002995" y="9536"/>
                    <a:pt x="5005087" y="14585"/>
                    <a:pt x="5005087" y="19849"/>
                  </a:cubicBezTo>
                  <a:lnTo>
                    <a:pt x="5005087" y="2515255"/>
                  </a:lnTo>
                  <a:cubicBezTo>
                    <a:pt x="5005087" y="2520519"/>
                    <a:pt x="5002995" y="2525568"/>
                    <a:pt x="4999273" y="2529291"/>
                  </a:cubicBezTo>
                  <a:cubicBezTo>
                    <a:pt x="4995551" y="2533013"/>
                    <a:pt x="4990502" y="2535104"/>
                    <a:pt x="4985238" y="2535104"/>
                  </a:cubicBezTo>
                  <a:lnTo>
                    <a:pt x="19849" y="2535104"/>
                  </a:lnTo>
                  <a:cubicBezTo>
                    <a:pt x="14585" y="2535104"/>
                    <a:pt x="9536" y="2533013"/>
                    <a:pt x="5814" y="2529291"/>
                  </a:cubicBezTo>
                  <a:cubicBezTo>
                    <a:pt x="2091" y="2525568"/>
                    <a:pt x="0" y="2520519"/>
                    <a:pt x="0" y="2515255"/>
                  </a:cubicBezTo>
                  <a:lnTo>
                    <a:pt x="0" y="19849"/>
                  </a:lnTo>
                  <a:cubicBezTo>
                    <a:pt x="0" y="14585"/>
                    <a:pt x="2091" y="9536"/>
                    <a:pt x="5814" y="5814"/>
                  </a:cubicBezTo>
                  <a:cubicBezTo>
                    <a:pt x="9536" y="2091"/>
                    <a:pt x="14585" y="0"/>
                    <a:pt x="1984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5005087" cy="25446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696798" y="5233030"/>
            <a:ext cx="6997793" cy="2924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72"/>
              </a:lnSpc>
            </a:pPr>
          </a:p>
          <a:p>
            <a:pPr algn="ctr">
              <a:lnSpc>
                <a:spcPts val="3372"/>
              </a:lnSpc>
            </a:pPr>
            <a:r>
              <a:rPr lang="en-US" sz="2248" spc="-8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인트로 화면이 없다</a:t>
            </a:r>
          </a:p>
          <a:p>
            <a:pPr algn="ctr">
              <a:lnSpc>
                <a:spcPts val="3372"/>
              </a:lnSpc>
            </a:pPr>
            <a:r>
              <a:rPr lang="en-US" sz="2248" spc="-8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사운드가 없다.</a:t>
            </a:r>
          </a:p>
          <a:p>
            <a:pPr algn="ctr">
              <a:lnSpc>
                <a:spcPts val="3372"/>
              </a:lnSpc>
            </a:pPr>
            <a:r>
              <a:rPr lang="en-US" sz="2248" spc="-8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말이 겹쳐지게 배치게 된다.</a:t>
            </a:r>
          </a:p>
          <a:p>
            <a:pPr algn="ctr">
              <a:lnSpc>
                <a:spcPts val="3372"/>
              </a:lnSpc>
            </a:pPr>
            <a:r>
              <a:rPr lang="en-US" sz="2248" spc="-8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게임에 규칙이 없다. ( 오목인지 바둑인지 어떤게임인지 모름)</a:t>
            </a:r>
          </a:p>
          <a:p>
            <a:pPr algn="l">
              <a:lnSpc>
                <a:spcPts val="3372"/>
              </a:lnSpc>
            </a:pPr>
          </a:p>
          <a:p>
            <a:pPr algn="l" marL="0" indent="0" lvl="0">
              <a:lnSpc>
                <a:spcPts val="3372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9696798" y="4803630"/>
            <a:ext cx="6997793" cy="505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94"/>
              </a:lnSpc>
            </a:pPr>
            <a:r>
              <a:rPr lang="en-US" b="true" sz="2729" spc="-9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문제점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94275" y="366143"/>
            <a:ext cx="9389480" cy="2459597"/>
            <a:chOff x="0" y="0"/>
            <a:chExt cx="2472950" cy="647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2950" cy="647795"/>
            </a:xfrm>
            <a:custGeom>
              <a:avLst/>
              <a:gdLst/>
              <a:ahLst/>
              <a:cxnLst/>
              <a:rect r="r" b="b" t="t" l="l"/>
              <a:pathLst>
                <a:path h="647795" w="2472950">
                  <a:moveTo>
                    <a:pt x="16491" y="0"/>
                  </a:moveTo>
                  <a:lnTo>
                    <a:pt x="2456459" y="0"/>
                  </a:lnTo>
                  <a:cubicBezTo>
                    <a:pt x="2460833" y="0"/>
                    <a:pt x="2465027" y="1737"/>
                    <a:pt x="2468120" y="4830"/>
                  </a:cubicBezTo>
                  <a:cubicBezTo>
                    <a:pt x="2471212" y="7923"/>
                    <a:pt x="2472950" y="12117"/>
                    <a:pt x="2472950" y="16491"/>
                  </a:cubicBezTo>
                  <a:lnTo>
                    <a:pt x="2472950" y="631304"/>
                  </a:lnTo>
                  <a:cubicBezTo>
                    <a:pt x="2472950" y="640412"/>
                    <a:pt x="2465567" y="647795"/>
                    <a:pt x="2456459" y="647795"/>
                  </a:cubicBezTo>
                  <a:lnTo>
                    <a:pt x="16491" y="647795"/>
                  </a:lnTo>
                  <a:cubicBezTo>
                    <a:pt x="7383" y="647795"/>
                    <a:pt x="0" y="640412"/>
                    <a:pt x="0" y="631304"/>
                  </a:cubicBezTo>
                  <a:lnTo>
                    <a:pt x="0" y="16491"/>
                  </a:lnTo>
                  <a:cubicBezTo>
                    <a:pt x="0" y="7383"/>
                    <a:pt x="7383" y="0"/>
                    <a:pt x="1649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472950" cy="657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2458" y="4626422"/>
            <a:ext cx="4868911" cy="4508053"/>
            <a:chOff x="0" y="0"/>
            <a:chExt cx="1282347" cy="1187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18939" y="4626422"/>
            <a:ext cx="4868911" cy="4508053"/>
            <a:chOff x="0" y="0"/>
            <a:chExt cx="1282347" cy="11873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09544" y="4626422"/>
            <a:ext cx="4868911" cy="4508053"/>
            <a:chOff x="0" y="0"/>
            <a:chExt cx="1282347" cy="11873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89883" y="1006173"/>
            <a:ext cx="10010724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7500" spc="-270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업그레이드 리스트</a:t>
            </a:r>
          </a:p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 flipH="true">
            <a:off x="5573751" y="2172985"/>
            <a:ext cx="3882108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3079642" y="4025598"/>
            <a:ext cx="1114633" cy="11146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096123" y="4025598"/>
            <a:ext cx="1114633" cy="111463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86728" y="4025598"/>
            <a:ext cx="1114633" cy="111463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02548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19028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03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09634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02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5566" y="5216431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인트로 &amp; 메뉴 시스템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32047" y="5048250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사운드 시스템 (10종)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22608" y="5130706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그래픽 &amp; UI 개선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29282" y="5965096"/>
            <a:ext cx="4208713" cy="2962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799" indent="-215899" lvl="1">
              <a:lnSpc>
                <a:spcPts val="2999"/>
              </a:lnSpc>
              <a:buFont typeface="Arial"/>
              <a:buChar char="•"/>
            </a:pPr>
            <a:r>
              <a:rPr lang="en-US" b="true" sz="1999" spc="-71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게임 시작 전 인트로 화면 추가</a:t>
            </a:r>
          </a:p>
          <a:p>
            <a:pPr algn="l" marL="431799" indent="-215899" lvl="1">
              <a:lnSpc>
                <a:spcPts val="2999"/>
              </a:lnSpc>
              <a:buFont typeface="Arial"/>
              <a:buChar char="•"/>
            </a:pPr>
            <a:r>
              <a:rPr lang="en-US" b="true" sz="1999" spc="-71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메인 메뉴 / 난이도 선택 / 설정 / 종료 기능 구현</a:t>
            </a:r>
          </a:p>
          <a:p>
            <a:pPr algn="l" marL="431799" indent="-215899" lvl="1">
              <a:lnSpc>
                <a:spcPts val="2999"/>
              </a:lnSpc>
              <a:buFont typeface="Arial"/>
              <a:buChar char="•"/>
            </a:pPr>
            <a:r>
              <a:rPr lang="en-US" b="true" sz="1999" spc="-71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메뉴 선택 시 버튼 효과음(button.wav) 재생</a:t>
            </a:r>
          </a:p>
          <a:p>
            <a:pPr algn="l" marL="431799" indent="-215899" lvl="1">
              <a:lnSpc>
                <a:spcPts val="2999"/>
              </a:lnSpc>
              <a:buFont typeface="Arial"/>
              <a:buChar char="•"/>
            </a:pPr>
            <a:r>
              <a:rPr lang="en-US" b="true" sz="1999" spc="-71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시각 효과: 타이틀 애니메이션 + 중앙 정렬된 인터페이스</a:t>
            </a:r>
          </a:p>
          <a:p>
            <a:pPr algn="l" marL="0" indent="0" lvl="0">
              <a:lnSpc>
                <a:spcPts val="2999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2549038" y="5555521"/>
            <a:ext cx="4208713" cy="37699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intro.wav — 인트로 BGM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bgm_game.wav — 게임 중 루프 BGM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button.wav — 메뉴 선택음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place.wav — 돌 두는 소리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move.wav — 커서 이동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tick.wav — 10초 이하 경고음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timeup.wav — 시간 초과 알람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lose_bgm.wav — 패배 시 BGM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win_fireworks.wav — 승리 폭죽음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warning.wav — 잘못된 입력 경고음</a:t>
            </a:r>
          </a:p>
          <a:p>
            <a:pPr algn="l" marL="0" indent="0" lvl="0">
              <a:lnSpc>
                <a:spcPts val="270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040798" y="5641246"/>
            <a:ext cx="4208713" cy="3552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19×19 정식 오목판 (┏┬┼┓ 구조) 새로 구현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기존 콘솔 격자보다 정렬된 정사각형 형태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현재 턴, 타이머, 안내 문구가 오른쪽에 실시간 표시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커서 표시(□) / 흑돌(●) / 백돌(○) 구분 명확</a:t>
            </a:r>
          </a:p>
          <a:p>
            <a:pPr algn="l" marL="410209" indent="-205105" lvl="1">
              <a:lnSpc>
                <a:spcPts val="2849"/>
              </a:lnSpc>
              <a:buFont typeface="Arial"/>
              <a:buChar char="•"/>
            </a:pPr>
            <a:r>
              <a:rPr lang="en-US" b="true" sz="1899" spc="-68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테두리 색상, 경계, 교차점 표현 추가</a:t>
            </a:r>
          </a:p>
          <a:p>
            <a:pPr algn="l" marL="0" indent="0" lvl="0">
              <a:lnSpc>
                <a:spcPts val="3149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94275" y="366143"/>
            <a:ext cx="9389480" cy="2459597"/>
            <a:chOff x="0" y="0"/>
            <a:chExt cx="2472950" cy="647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2950" cy="647795"/>
            </a:xfrm>
            <a:custGeom>
              <a:avLst/>
              <a:gdLst/>
              <a:ahLst/>
              <a:cxnLst/>
              <a:rect r="r" b="b" t="t" l="l"/>
              <a:pathLst>
                <a:path h="647795" w="2472950">
                  <a:moveTo>
                    <a:pt x="16491" y="0"/>
                  </a:moveTo>
                  <a:lnTo>
                    <a:pt x="2456459" y="0"/>
                  </a:lnTo>
                  <a:cubicBezTo>
                    <a:pt x="2460833" y="0"/>
                    <a:pt x="2465027" y="1737"/>
                    <a:pt x="2468120" y="4830"/>
                  </a:cubicBezTo>
                  <a:cubicBezTo>
                    <a:pt x="2471212" y="7923"/>
                    <a:pt x="2472950" y="12117"/>
                    <a:pt x="2472950" y="16491"/>
                  </a:cubicBezTo>
                  <a:lnTo>
                    <a:pt x="2472950" y="631304"/>
                  </a:lnTo>
                  <a:cubicBezTo>
                    <a:pt x="2472950" y="640412"/>
                    <a:pt x="2465567" y="647795"/>
                    <a:pt x="2456459" y="647795"/>
                  </a:cubicBezTo>
                  <a:lnTo>
                    <a:pt x="16491" y="647795"/>
                  </a:lnTo>
                  <a:cubicBezTo>
                    <a:pt x="7383" y="647795"/>
                    <a:pt x="0" y="640412"/>
                    <a:pt x="0" y="631304"/>
                  </a:cubicBezTo>
                  <a:lnTo>
                    <a:pt x="0" y="16491"/>
                  </a:lnTo>
                  <a:cubicBezTo>
                    <a:pt x="0" y="7383"/>
                    <a:pt x="7383" y="0"/>
                    <a:pt x="1649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472950" cy="657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02458" y="4626422"/>
            <a:ext cx="4868911" cy="4508053"/>
            <a:chOff x="0" y="0"/>
            <a:chExt cx="1282347" cy="1187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2218939" y="4626422"/>
            <a:ext cx="4868911" cy="4508053"/>
            <a:chOff x="0" y="0"/>
            <a:chExt cx="1282347" cy="11873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09544" y="4626422"/>
            <a:ext cx="4868911" cy="4508053"/>
            <a:chOff x="0" y="0"/>
            <a:chExt cx="1282347" cy="118730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5389883" y="1006173"/>
            <a:ext cx="10010724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7500" spc="-270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업그레이드 리스트</a:t>
            </a:r>
          </a:p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</a:p>
        </p:txBody>
      </p:sp>
      <p:sp>
        <p:nvSpPr>
          <p:cNvPr name="AutoShape 15" id="15"/>
          <p:cNvSpPr/>
          <p:nvPr/>
        </p:nvSpPr>
        <p:spPr>
          <a:xfrm flipH="true">
            <a:off x="5573751" y="2172985"/>
            <a:ext cx="3882108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6" id="16"/>
          <p:cNvGrpSpPr/>
          <p:nvPr/>
        </p:nvGrpSpPr>
        <p:grpSpPr>
          <a:xfrm rot="0">
            <a:off x="3079642" y="4025598"/>
            <a:ext cx="1114633" cy="11146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4096123" y="4025598"/>
            <a:ext cx="1114633" cy="1114633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8586728" y="4025598"/>
            <a:ext cx="1114633" cy="1114633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1202548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04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219028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06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709634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05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315566" y="5216431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타이머 시스템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2332047" y="5048250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2인용 모드 개선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822608" y="5130706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AI 시스템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532602" y="5955571"/>
            <a:ext cx="4208713" cy="312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턴당 30초 제한 시간 추가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남은</a:t>
            </a: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시간이 10초 이하일 때 타이머의 색상 변경 + tick.wav추가 (삐빅거리는 소리)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0초가</a:t>
            </a: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되면 timeup.wav + 자동 패배 처리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턴 교체 시 타이머 즉시 리셋</a:t>
            </a:r>
          </a:p>
          <a:p>
            <a:pPr algn="l" marL="0" indent="0" lvl="0">
              <a:lnSpc>
                <a:spcPts val="3149"/>
              </a:lnSpc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12549038" y="5990813"/>
            <a:ext cx="4208713" cy="1712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돌 겹침 방지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시간 초과 시 상대방 자동 승리</a:t>
            </a:r>
          </a:p>
          <a:p>
            <a:pPr algn="l" marL="388620" indent="-194310" lvl="1">
              <a:lnSpc>
                <a:spcPts val="2700"/>
              </a:lnSpc>
              <a:buFont typeface="Arial"/>
              <a:buChar char="•"/>
            </a:pP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승리</a:t>
            </a:r>
            <a:r>
              <a:rPr lang="en-US" b="true" sz="1800" spc="-64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시 깃발 펄럭이는 애니메이션</a:t>
            </a:r>
          </a:p>
          <a:p>
            <a:pPr algn="l" marL="0" indent="0" lvl="0">
              <a:lnSpc>
                <a:spcPts val="2700"/>
              </a:lnSpc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7039644" y="5955571"/>
            <a:ext cx="4208713" cy="2764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3단계 난이도 추가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초급: 랜덤 인접 위치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중급:</a:t>
            </a: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수비 중심 (4목 방어)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고급:</a:t>
            </a: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공격+수비 혼합 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“컴퓨터가 생각 중입니다...” 문구 표시 + 딜레이 연출</a:t>
            </a:r>
          </a:p>
          <a:p>
            <a:pPr algn="l" marL="0" indent="0" lvl="0">
              <a:lnSpc>
                <a:spcPts val="344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94275" y="366143"/>
            <a:ext cx="9389480" cy="2459597"/>
            <a:chOff x="0" y="0"/>
            <a:chExt cx="2472950" cy="647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72950" cy="647795"/>
            </a:xfrm>
            <a:custGeom>
              <a:avLst/>
              <a:gdLst/>
              <a:ahLst/>
              <a:cxnLst/>
              <a:rect r="r" b="b" t="t" l="l"/>
              <a:pathLst>
                <a:path h="647795" w="2472950">
                  <a:moveTo>
                    <a:pt x="16491" y="0"/>
                  </a:moveTo>
                  <a:lnTo>
                    <a:pt x="2456459" y="0"/>
                  </a:lnTo>
                  <a:cubicBezTo>
                    <a:pt x="2460833" y="0"/>
                    <a:pt x="2465027" y="1737"/>
                    <a:pt x="2468120" y="4830"/>
                  </a:cubicBezTo>
                  <a:cubicBezTo>
                    <a:pt x="2471212" y="7923"/>
                    <a:pt x="2472950" y="12117"/>
                    <a:pt x="2472950" y="16491"/>
                  </a:cubicBezTo>
                  <a:lnTo>
                    <a:pt x="2472950" y="631304"/>
                  </a:lnTo>
                  <a:cubicBezTo>
                    <a:pt x="2472950" y="640412"/>
                    <a:pt x="2465567" y="647795"/>
                    <a:pt x="2456459" y="647795"/>
                  </a:cubicBezTo>
                  <a:lnTo>
                    <a:pt x="16491" y="647795"/>
                  </a:lnTo>
                  <a:cubicBezTo>
                    <a:pt x="7383" y="647795"/>
                    <a:pt x="0" y="640412"/>
                    <a:pt x="0" y="631304"/>
                  </a:cubicBezTo>
                  <a:lnTo>
                    <a:pt x="0" y="16491"/>
                  </a:lnTo>
                  <a:cubicBezTo>
                    <a:pt x="0" y="7383"/>
                    <a:pt x="7383" y="0"/>
                    <a:pt x="16491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2472950" cy="657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755651" y="4626422"/>
            <a:ext cx="4868911" cy="4508053"/>
            <a:chOff x="0" y="0"/>
            <a:chExt cx="1282347" cy="118730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395245" y="4626422"/>
            <a:ext cx="4868911" cy="4508053"/>
            <a:chOff x="0" y="0"/>
            <a:chExt cx="1282347" cy="118730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2347" cy="1187306"/>
            </a:xfrm>
            <a:custGeom>
              <a:avLst/>
              <a:gdLst/>
              <a:ahLst/>
              <a:cxnLst/>
              <a:rect r="r" b="b" t="t" l="l"/>
              <a:pathLst>
                <a:path h="1187306" w="1282347">
                  <a:moveTo>
                    <a:pt x="31801" y="0"/>
                  </a:moveTo>
                  <a:lnTo>
                    <a:pt x="1250546" y="0"/>
                  </a:lnTo>
                  <a:cubicBezTo>
                    <a:pt x="1258980" y="0"/>
                    <a:pt x="1267069" y="3350"/>
                    <a:pt x="1273033" y="9314"/>
                  </a:cubicBezTo>
                  <a:cubicBezTo>
                    <a:pt x="1278997" y="15278"/>
                    <a:pt x="1282347" y="23367"/>
                    <a:pt x="1282347" y="31801"/>
                  </a:cubicBezTo>
                  <a:lnTo>
                    <a:pt x="1282347" y="1155505"/>
                  </a:lnTo>
                  <a:cubicBezTo>
                    <a:pt x="1282347" y="1173068"/>
                    <a:pt x="1268109" y="1187306"/>
                    <a:pt x="1250546" y="1187306"/>
                  </a:cubicBezTo>
                  <a:lnTo>
                    <a:pt x="31801" y="1187306"/>
                  </a:lnTo>
                  <a:cubicBezTo>
                    <a:pt x="14238" y="1187306"/>
                    <a:pt x="0" y="1173068"/>
                    <a:pt x="0" y="1155505"/>
                  </a:cubicBezTo>
                  <a:lnTo>
                    <a:pt x="0" y="31801"/>
                  </a:lnTo>
                  <a:cubicBezTo>
                    <a:pt x="0" y="14238"/>
                    <a:pt x="14238" y="0"/>
                    <a:pt x="3180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"/>
              <a:ext cx="1282347" cy="119683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5389883" y="1006173"/>
            <a:ext cx="10010724" cy="2305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sz="7500" spc="-270" b="true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업그레이드 리스트</a:t>
            </a:r>
          </a:p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</a:p>
        </p:txBody>
      </p:sp>
      <p:sp>
        <p:nvSpPr>
          <p:cNvPr name="AutoShape 12" id="12"/>
          <p:cNvSpPr/>
          <p:nvPr/>
        </p:nvSpPr>
        <p:spPr>
          <a:xfrm flipH="true">
            <a:off x="5573751" y="2172985"/>
            <a:ext cx="3882108" cy="1905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" id="13"/>
          <p:cNvGrpSpPr/>
          <p:nvPr/>
        </p:nvGrpSpPr>
        <p:grpSpPr>
          <a:xfrm rot="0">
            <a:off x="4632835" y="4025598"/>
            <a:ext cx="1114633" cy="111463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2272429" y="4025598"/>
            <a:ext cx="1114633" cy="1114633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CE2DE"/>
            </a:solidFill>
            <a:ln w="38100" cap="sq">
              <a:solidFill>
                <a:srgbClr val="263035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2755740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07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395335" y="4241913"/>
            <a:ext cx="4868822" cy="749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712"/>
              </a:lnSpc>
              <a:spcBef>
                <a:spcPct val="0"/>
              </a:spcBef>
            </a:pPr>
            <a:r>
              <a:rPr lang="en-US" b="true" sz="4800" spc="-172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08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868759" y="5216431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애니메이션 시스템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508308" y="5130706"/>
            <a:ext cx="4642785" cy="4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900"/>
              </a:lnSpc>
            </a:pPr>
            <a:r>
              <a:rPr lang="en-US" b="true" sz="2600" spc="-93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설정 메뉴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085795" y="5803171"/>
            <a:ext cx="4208713" cy="351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승리 시 폭죽 효과 + 사운드(win_fireworks.wav)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패배</a:t>
            </a: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 시 텍스트 낙하 + 슬로우 사운드(lose_bgm.wav)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타임오버 시 시계 흔들림 + timeup.wav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깃발 펄럭임 / 폭죽 / 화면 점멸 등 콘솔 기반 애니메이션</a:t>
            </a:r>
          </a:p>
          <a:p>
            <a:pPr algn="l" marL="0" indent="0" lvl="0">
              <a:lnSpc>
                <a:spcPts val="3149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0725344" y="6498496"/>
            <a:ext cx="4208713" cy="12020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음향 On/Off, 볼륨 조절 메뉴 추가</a:t>
            </a:r>
          </a:p>
          <a:p>
            <a:pPr algn="l" marL="453388" indent="-226694" lvl="1">
              <a:lnSpc>
                <a:spcPts val="3149"/>
              </a:lnSpc>
              <a:buFont typeface="Arial"/>
              <a:buChar char="•"/>
            </a:pPr>
            <a:r>
              <a:rPr lang="en-US" b="true" sz="2099" spc="-75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메뉴 복귀 시 변경사항 유지</a:t>
            </a:r>
          </a:p>
          <a:p>
            <a:pPr algn="l" marL="0" indent="0" lvl="0">
              <a:lnSpc>
                <a:spcPts val="3449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719745"/>
            <a:ext cx="7274719" cy="2459597"/>
            <a:chOff x="0" y="0"/>
            <a:chExt cx="1915975" cy="64779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15975" cy="647795"/>
            </a:xfrm>
            <a:custGeom>
              <a:avLst/>
              <a:gdLst/>
              <a:ahLst/>
              <a:cxnLst/>
              <a:rect r="r" b="b" t="t" l="l"/>
              <a:pathLst>
                <a:path h="647795" w="1915975">
                  <a:moveTo>
                    <a:pt x="21284" y="0"/>
                  </a:moveTo>
                  <a:lnTo>
                    <a:pt x="1894691" y="0"/>
                  </a:lnTo>
                  <a:cubicBezTo>
                    <a:pt x="1900336" y="0"/>
                    <a:pt x="1905750" y="2242"/>
                    <a:pt x="1909741" y="6234"/>
                  </a:cubicBezTo>
                  <a:cubicBezTo>
                    <a:pt x="1913733" y="10226"/>
                    <a:pt x="1915975" y="15639"/>
                    <a:pt x="1915975" y="21284"/>
                  </a:cubicBezTo>
                  <a:lnTo>
                    <a:pt x="1915975" y="626511"/>
                  </a:lnTo>
                  <a:cubicBezTo>
                    <a:pt x="1915975" y="632156"/>
                    <a:pt x="1913733" y="637569"/>
                    <a:pt x="1909741" y="641561"/>
                  </a:cubicBezTo>
                  <a:cubicBezTo>
                    <a:pt x="1905750" y="645553"/>
                    <a:pt x="1900336" y="647795"/>
                    <a:pt x="1894691" y="647795"/>
                  </a:cubicBezTo>
                  <a:lnTo>
                    <a:pt x="21284" y="647795"/>
                  </a:lnTo>
                  <a:cubicBezTo>
                    <a:pt x="15639" y="647795"/>
                    <a:pt x="10226" y="645553"/>
                    <a:pt x="6234" y="641561"/>
                  </a:cubicBezTo>
                  <a:cubicBezTo>
                    <a:pt x="2242" y="637569"/>
                    <a:pt x="0" y="632156"/>
                    <a:pt x="0" y="626511"/>
                  </a:cubicBezTo>
                  <a:lnTo>
                    <a:pt x="0" y="21284"/>
                  </a:lnTo>
                  <a:cubicBezTo>
                    <a:pt x="0" y="15639"/>
                    <a:pt x="2242" y="10226"/>
                    <a:pt x="6234" y="6234"/>
                  </a:cubicBezTo>
                  <a:cubicBezTo>
                    <a:pt x="10226" y="2242"/>
                    <a:pt x="15639" y="0"/>
                    <a:pt x="21284" y="0"/>
                  </a:cubicBezTo>
                  <a:close/>
                </a:path>
              </a:pathLst>
            </a:custGeom>
            <a:solidFill>
              <a:srgbClr val="F6F6F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"/>
              <a:ext cx="1915975" cy="657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84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789995" y="4349468"/>
            <a:ext cx="847700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sz="7500" spc="-27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폴더 구조</a:t>
            </a:r>
          </a:p>
        </p:txBody>
      </p:sp>
      <p:sp>
        <p:nvSpPr>
          <p:cNvPr name="AutoShape 6" id="6"/>
          <p:cNvSpPr/>
          <p:nvPr/>
        </p:nvSpPr>
        <p:spPr>
          <a:xfrm flipH="true" flipV="true">
            <a:off x="1992585" y="5540093"/>
            <a:ext cx="1631104" cy="9004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324641"/>
            <a:ext cx="6174353" cy="9249804"/>
          </a:xfrm>
          <a:custGeom>
            <a:avLst/>
            <a:gdLst/>
            <a:ahLst/>
            <a:cxnLst/>
            <a:rect r="r" b="b" t="t" l="l"/>
            <a:pathLst>
              <a:path h="9249804" w="6174353">
                <a:moveTo>
                  <a:pt x="0" y="0"/>
                </a:moveTo>
                <a:lnTo>
                  <a:pt x="6174353" y="0"/>
                </a:lnTo>
                <a:lnTo>
                  <a:pt x="6174353" y="9249804"/>
                </a:lnTo>
                <a:lnTo>
                  <a:pt x="0" y="92498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891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89995" y="1401008"/>
            <a:ext cx="11053813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25"/>
              </a:lnSpc>
              <a:spcBef>
                <a:spcPct val="0"/>
              </a:spcBef>
            </a:pPr>
            <a:r>
              <a:rPr lang="en-US" sz="7500" spc="-270">
                <a:solidFill>
                  <a:srgbClr val="263035"/>
                </a:solidFill>
                <a:latin typeface="Nanum Square"/>
                <a:ea typeface="Nanum Square"/>
                <a:cs typeface="Nanum Square"/>
                <a:sym typeface="Nanum Square"/>
              </a:rPr>
              <a:t>인트로 화면</a:t>
            </a:r>
          </a:p>
        </p:txBody>
      </p:sp>
      <p:sp>
        <p:nvSpPr>
          <p:cNvPr name="AutoShape 3" id="3"/>
          <p:cNvSpPr/>
          <p:nvPr/>
        </p:nvSpPr>
        <p:spPr>
          <a:xfrm flipH="true">
            <a:off x="1789995" y="2591633"/>
            <a:ext cx="1135883" cy="0"/>
          </a:xfrm>
          <a:prstGeom prst="line">
            <a:avLst/>
          </a:prstGeom>
          <a:ln cap="flat" w="38100">
            <a:solidFill>
              <a:srgbClr val="263035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574453" y="2726693"/>
            <a:ext cx="7354005" cy="7695367"/>
          </a:xfrm>
          <a:custGeom>
            <a:avLst/>
            <a:gdLst/>
            <a:ahLst/>
            <a:cxnLst/>
            <a:rect r="r" b="b" t="t" l="l"/>
            <a:pathLst>
              <a:path h="7695367" w="7354005">
                <a:moveTo>
                  <a:pt x="0" y="0"/>
                </a:moveTo>
                <a:lnTo>
                  <a:pt x="7354005" y="0"/>
                </a:lnTo>
                <a:lnTo>
                  <a:pt x="7354005" y="7695367"/>
                </a:lnTo>
                <a:lnTo>
                  <a:pt x="0" y="769536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555" t="0" r="-995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463195" y="2726693"/>
            <a:ext cx="6926854" cy="7943553"/>
          </a:xfrm>
          <a:custGeom>
            <a:avLst/>
            <a:gdLst/>
            <a:ahLst/>
            <a:cxnLst/>
            <a:rect r="r" b="b" t="t" l="l"/>
            <a:pathLst>
              <a:path h="7943553" w="6926854">
                <a:moveTo>
                  <a:pt x="0" y="0"/>
                </a:moveTo>
                <a:lnTo>
                  <a:pt x="6926853" y="0"/>
                </a:lnTo>
                <a:lnTo>
                  <a:pt x="6926853" y="7943554"/>
                </a:lnTo>
                <a:lnTo>
                  <a:pt x="0" y="794355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9274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1893" y="2752076"/>
            <a:ext cx="6025168" cy="6696450"/>
          </a:xfrm>
          <a:custGeom>
            <a:avLst/>
            <a:gdLst/>
            <a:ahLst/>
            <a:cxnLst/>
            <a:rect r="r" b="b" t="t" l="l"/>
            <a:pathLst>
              <a:path h="6696450" w="6025168">
                <a:moveTo>
                  <a:pt x="0" y="0"/>
                </a:moveTo>
                <a:lnTo>
                  <a:pt x="6025168" y="0"/>
                </a:lnTo>
                <a:lnTo>
                  <a:pt x="6025168" y="6696450"/>
                </a:lnTo>
                <a:lnTo>
                  <a:pt x="0" y="66964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66847" y="731442"/>
            <a:ext cx="6166488" cy="5727126"/>
          </a:xfrm>
          <a:custGeom>
            <a:avLst/>
            <a:gdLst/>
            <a:ahLst/>
            <a:cxnLst/>
            <a:rect r="r" b="b" t="t" l="l"/>
            <a:pathLst>
              <a:path h="5727126" w="6166488">
                <a:moveTo>
                  <a:pt x="0" y="0"/>
                </a:moveTo>
                <a:lnTo>
                  <a:pt x="6166489" y="0"/>
                </a:lnTo>
                <a:lnTo>
                  <a:pt x="6166489" y="5727126"/>
                </a:lnTo>
                <a:lnTo>
                  <a:pt x="0" y="5727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02153" y="4682832"/>
            <a:ext cx="6166113" cy="5097320"/>
          </a:xfrm>
          <a:custGeom>
            <a:avLst/>
            <a:gdLst/>
            <a:ahLst/>
            <a:cxnLst/>
            <a:rect r="r" b="b" t="t" l="l"/>
            <a:pathLst>
              <a:path h="5097320" w="6166113">
                <a:moveTo>
                  <a:pt x="0" y="0"/>
                </a:moveTo>
                <a:lnTo>
                  <a:pt x="6166113" y="0"/>
                </a:lnTo>
                <a:lnTo>
                  <a:pt x="6166113" y="5097320"/>
                </a:lnTo>
                <a:lnTo>
                  <a:pt x="0" y="509732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-866724" y="1000125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컴퓨터랑 하기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CE2D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047201" y="1028700"/>
            <a:ext cx="7805373" cy="8331731"/>
          </a:xfrm>
          <a:custGeom>
            <a:avLst/>
            <a:gdLst/>
            <a:ahLst/>
            <a:cxnLst/>
            <a:rect r="r" b="b" t="t" l="l"/>
            <a:pathLst>
              <a:path h="8331731" w="7805373">
                <a:moveTo>
                  <a:pt x="0" y="0"/>
                </a:moveTo>
                <a:lnTo>
                  <a:pt x="7805373" y="0"/>
                </a:lnTo>
                <a:lnTo>
                  <a:pt x="7805373" y="8331731"/>
                </a:lnTo>
                <a:lnTo>
                  <a:pt x="0" y="83317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483" r="0" b="-2483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-866724" y="1000125"/>
            <a:ext cx="10010724" cy="1171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25"/>
              </a:lnSpc>
              <a:spcBef>
                <a:spcPct val="0"/>
              </a:spcBef>
            </a:pPr>
            <a:r>
              <a:rPr lang="en-US" b="true" sz="7500" spc="-270">
                <a:solidFill>
                  <a:srgbClr val="263035"/>
                </a:solidFill>
                <a:latin typeface="Nanum Square Bold"/>
                <a:ea typeface="Nanum Square Bold"/>
                <a:cs typeface="Nanum Square Bold"/>
                <a:sym typeface="Nanum Square Bold"/>
              </a:rPr>
              <a:t>2인게임하기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DAG1_HuCVH8</dc:identifier>
  <dcterms:modified xsi:type="dcterms:W3CDTF">2011-08-01T06:04:30Z</dcterms:modified>
  <cp:revision>1</cp:revision>
  <dc:title>베이지색 흰색 갈색 깔끔한 일러스트의 팀 프로젝트 프레젠테이션</dc:title>
</cp:coreProperties>
</file>