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7432000"/>
  <p:notesSz cx="7004050" cy="9290050"/>
  <p:defaultTextStyle>
    <a:defPPr>
      <a:defRPr lang="en-US"/>
    </a:defPPr>
    <a:lvl1pPr marL="0" algn="l" defTabSz="4388426" rtl="0" eaLnBrk="1" latinLnBrk="0" hangingPunct="1">
      <a:defRPr sz="8599" kern="1200">
        <a:solidFill>
          <a:schemeClr val="tx1"/>
        </a:solidFill>
        <a:latin typeface="+mn-lt"/>
        <a:ea typeface="+mn-ea"/>
        <a:cs typeface="+mn-cs"/>
      </a:defRPr>
    </a:lvl1pPr>
    <a:lvl2pPr marL="2194213" algn="l" defTabSz="4388426" rtl="0" eaLnBrk="1" latinLnBrk="0" hangingPunct="1">
      <a:defRPr sz="8599" kern="1200">
        <a:solidFill>
          <a:schemeClr val="tx1"/>
        </a:solidFill>
        <a:latin typeface="+mn-lt"/>
        <a:ea typeface="+mn-ea"/>
        <a:cs typeface="+mn-cs"/>
      </a:defRPr>
    </a:lvl2pPr>
    <a:lvl3pPr marL="4388426" algn="l" defTabSz="4388426" rtl="0" eaLnBrk="1" latinLnBrk="0" hangingPunct="1">
      <a:defRPr sz="8599" kern="1200">
        <a:solidFill>
          <a:schemeClr val="tx1"/>
        </a:solidFill>
        <a:latin typeface="+mn-lt"/>
        <a:ea typeface="+mn-ea"/>
        <a:cs typeface="+mn-cs"/>
      </a:defRPr>
    </a:lvl3pPr>
    <a:lvl4pPr marL="6582640" algn="l" defTabSz="4388426" rtl="0" eaLnBrk="1" latinLnBrk="0" hangingPunct="1">
      <a:defRPr sz="8599" kern="1200">
        <a:solidFill>
          <a:schemeClr val="tx1"/>
        </a:solidFill>
        <a:latin typeface="+mn-lt"/>
        <a:ea typeface="+mn-ea"/>
        <a:cs typeface="+mn-cs"/>
      </a:defRPr>
    </a:lvl4pPr>
    <a:lvl5pPr marL="8776854" algn="l" defTabSz="4388426" rtl="0" eaLnBrk="1" latinLnBrk="0" hangingPunct="1">
      <a:defRPr sz="8599" kern="1200">
        <a:solidFill>
          <a:schemeClr val="tx1"/>
        </a:solidFill>
        <a:latin typeface="+mn-lt"/>
        <a:ea typeface="+mn-ea"/>
        <a:cs typeface="+mn-cs"/>
      </a:defRPr>
    </a:lvl5pPr>
    <a:lvl6pPr marL="10971067" algn="l" defTabSz="4388426" rtl="0" eaLnBrk="1" latinLnBrk="0" hangingPunct="1">
      <a:defRPr sz="8599" kern="1200">
        <a:solidFill>
          <a:schemeClr val="tx1"/>
        </a:solidFill>
        <a:latin typeface="+mn-lt"/>
        <a:ea typeface="+mn-ea"/>
        <a:cs typeface="+mn-cs"/>
      </a:defRPr>
    </a:lvl6pPr>
    <a:lvl7pPr marL="13165279" algn="l" defTabSz="4388426" rtl="0" eaLnBrk="1" latinLnBrk="0" hangingPunct="1">
      <a:defRPr sz="8599" kern="1200">
        <a:solidFill>
          <a:schemeClr val="tx1"/>
        </a:solidFill>
        <a:latin typeface="+mn-lt"/>
        <a:ea typeface="+mn-ea"/>
        <a:cs typeface="+mn-cs"/>
      </a:defRPr>
    </a:lvl7pPr>
    <a:lvl8pPr marL="15359493" algn="l" defTabSz="4388426" rtl="0" eaLnBrk="1" latinLnBrk="0" hangingPunct="1">
      <a:defRPr sz="8599" kern="1200">
        <a:solidFill>
          <a:schemeClr val="tx1"/>
        </a:solidFill>
        <a:latin typeface="+mn-lt"/>
        <a:ea typeface="+mn-ea"/>
        <a:cs typeface="+mn-cs"/>
      </a:defRPr>
    </a:lvl8pPr>
    <a:lvl9pPr marL="17553706" algn="l" defTabSz="4388426" rtl="0" eaLnBrk="1" latinLnBrk="0" hangingPunct="1">
      <a:defRPr sz="8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Nguyen" initials="KN" lastIdx="1" clrIdx="0">
    <p:extLst>
      <p:ext uri="{19B8F6BF-5375-455C-9EA6-DF929625EA0E}">
        <p15:presenceInfo xmlns:p15="http://schemas.microsoft.com/office/powerpoint/2012/main" userId="ce8229fa-26d4-445b-be67-b4f2dc8d56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3537" autoAdjust="0"/>
  </p:normalViewPr>
  <p:slideViewPr>
    <p:cSldViewPr>
      <p:cViewPr varScale="1">
        <p:scale>
          <a:sx n="19" d="100"/>
          <a:sy n="19" d="100"/>
        </p:scale>
        <p:origin x="1886" y="58"/>
      </p:cViewPr>
      <p:guideLst>
        <p:guide orient="horz" pos="864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0945F-55B0-F94F-B3BA-04ED3CDD431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0838" y="1162050"/>
            <a:ext cx="3762375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70400"/>
            <a:ext cx="5603875" cy="3659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63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16A44-DE9C-C541-A1AC-6CD2DC304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9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6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83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12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39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68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94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22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0838" y="1162050"/>
            <a:ext cx="3762375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16A44-DE9C-C541-A1AC-6CD2DC304F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2040576" y="0"/>
            <a:ext cx="877824" cy="2743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72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877824" cy="2743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72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32918400" cy="31172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72" dirty="0"/>
          </a:p>
        </p:txBody>
      </p:sp>
      <p:sp>
        <p:nvSpPr>
          <p:cNvPr id="19" name="Instructions"/>
          <p:cNvSpPr/>
          <p:nvPr userDrawn="1"/>
        </p:nvSpPr>
        <p:spPr>
          <a:xfrm>
            <a:off x="-16459200" y="0"/>
            <a:ext cx="15361920" cy="27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5943" tIns="195943" rIns="195943" bIns="195943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057"/>
              </a:spcAft>
            </a:pPr>
            <a:r>
              <a:rPr lang="en-US" sz="754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543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057"/>
              </a:spcAft>
            </a:pPr>
            <a:r>
              <a:rPr lang="en-US" sz="514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44” high by 30” wide but can be used to print any size poster with a similar aspect ratio.</a:t>
            </a:r>
          </a:p>
          <a:p>
            <a:pPr lvl="0">
              <a:spcBef>
                <a:spcPts val="0"/>
              </a:spcBef>
              <a:spcAft>
                <a:spcPts val="2057"/>
              </a:spcAft>
            </a:pPr>
            <a:r>
              <a:rPr lang="en-US" sz="754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54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057"/>
              </a:spcAft>
            </a:pPr>
            <a:r>
              <a:rPr sz="514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514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514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514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5143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514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514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5143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057"/>
              </a:spcAft>
            </a:pPr>
            <a:r>
              <a:rPr lang="en-US" sz="754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543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54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057"/>
              </a:spcAft>
            </a:pPr>
            <a:r>
              <a:rPr lang="en-US" sz="514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5143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514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5143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514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5143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514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057"/>
              </a:spcAft>
            </a:pPr>
            <a:r>
              <a:rPr lang="en-US" sz="514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057"/>
              </a:spcAft>
            </a:pPr>
            <a:r>
              <a:rPr lang="en-US" sz="514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057"/>
              </a:spcAft>
            </a:pPr>
            <a:r>
              <a:rPr lang="en-US" sz="3772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3772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772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4015680" y="0"/>
            <a:ext cx="15361920" cy="27432000"/>
            <a:chOff x="33832800" y="0"/>
            <a:chExt cx="12801600" cy="43891200"/>
          </a:xfrm>
        </p:grpSpPr>
        <p:sp>
          <p:nvSpPr>
            <p:cNvPr id="21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543"/>
                </a:spcAft>
              </a:pPr>
              <a:r>
                <a:rPr lang="en-US" sz="7543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543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543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543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543"/>
                </a:spcAft>
              </a:pPr>
              <a:r>
                <a:rPr lang="en-US" sz="5143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5143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543"/>
                </a:spcAft>
              </a:pPr>
              <a:r>
                <a:rPr lang="en-US" sz="5143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5143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5143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5143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5143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543"/>
                </a:spcAft>
              </a:pPr>
              <a:endParaRPr lang="en-US" sz="5143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543"/>
                </a:spcAft>
              </a:pPr>
              <a:endParaRPr lang="en-US" sz="5143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543"/>
                </a:spcAft>
              </a:pPr>
              <a:endParaRPr lang="en-US" sz="5143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543"/>
                </a:spcAft>
              </a:pPr>
              <a:endParaRPr lang="en-US" sz="5143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543"/>
                </a:spcAft>
              </a:pPr>
              <a:endParaRPr lang="en-US" sz="5143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543"/>
                </a:spcAft>
              </a:pPr>
              <a:endParaRPr lang="en-US" sz="5143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543"/>
                </a:spcAft>
              </a:pPr>
              <a:endParaRPr lang="en-US" sz="5143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543"/>
                </a:spcAft>
              </a:pPr>
              <a:endParaRPr lang="en-US" sz="5143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543"/>
                </a:spcAft>
              </a:pPr>
              <a:endParaRPr lang="en-US" sz="5143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543"/>
                </a:spcAft>
              </a:pPr>
              <a:r>
                <a:rPr lang="en-US" sz="5143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543"/>
                </a:spcAft>
              </a:pPr>
              <a:r>
                <a:rPr lang="en-US" sz="7543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543"/>
                </a:spcAft>
              </a:pPr>
              <a:r>
                <a:rPr lang="en-US" sz="5143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5143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5143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5143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543"/>
                </a:spcAft>
              </a:pPr>
              <a:r>
                <a:rPr lang="en-US" sz="5143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1543"/>
                </a:spcAft>
              </a:pPr>
              <a:endParaRPr lang="en-US" sz="5143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1543"/>
                </a:spcAft>
              </a:pPr>
              <a:r>
                <a:rPr lang="en-US" sz="5143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5143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5143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1543"/>
                </a:spcAft>
              </a:pPr>
              <a:r>
                <a:rPr lang="en-US" sz="3772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3772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772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8977745"/>
              <a:ext cx="11904515" cy="102469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098553"/>
            <a:ext cx="29626560" cy="45720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400804"/>
            <a:ext cx="29626560" cy="1810385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5425404"/>
            <a:ext cx="7680960" cy="14605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4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5425404"/>
            <a:ext cx="10424160" cy="14605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4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5425404"/>
            <a:ext cx="7680960" cy="14605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4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3762027" rtl="0" eaLnBrk="1" latinLnBrk="0" hangingPunct="1">
        <a:spcBef>
          <a:spcPct val="0"/>
        </a:spcBef>
        <a:buNone/>
        <a:defRPr sz="68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878" indent="-391878" algn="l" defTabSz="3762027" rtl="0" eaLnBrk="1" latinLnBrk="0" hangingPunct="1">
        <a:spcBef>
          <a:spcPct val="20000"/>
        </a:spcBef>
        <a:buFont typeface="Arial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83756" indent="-391878" algn="l" defTabSz="3762027" rtl="0" eaLnBrk="1" latinLnBrk="0" hangingPunct="1">
        <a:spcBef>
          <a:spcPct val="20000"/>
        </a:spcBef>
        <a:buFont typeface="Arial" pitchFamily="34" charset="0"/>
        <a:buChar char="–"/>
        <a:defRPr sz="3086" kern="1200">
          <a:solidFill>
            <a:schemeClr val="tx1"/>
          </a:solidFill>
          <a:latin typeface="+mn-lt"/>
          <a:ea typeface="+mn-ea"/>
          <a:cs typeface="+mn-cs"/>
        </a:defRPr>
      </a:lvl2pPr>
      <a:lvl3pPr marL="1175634" indent="-391878" algn="l" defTabSz="3762027" rtl="0" eaLnBrk="1" latinLnBrk="0" hangingPunct="1">
        <a:spcBef>
          <a:spcPct val="20000"/>
        </a:spcBef>
        <a:buFont typeface="Arial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3pPr>
      <a:lvl4pPr marL="1567511" indent="-391878" algn="l" defTabSz="3762027" rtl="0" eaLnBrk="1" latinLnBrk="0" hangingPunct="1">
        <a:spcBef>
          <a:spcPct val="20000"/>
        </a:spcBef>
        <a:buFont typeface="Arial" pitchFamily="34" charset="0"/>
        <a:buChar char="–"/>
        <a:defRPr sz="3086" kern="1200">
          <a:solidFill>
            <a:schemeClr val="tx1"/>
          </a:solidFill>
          <a:latin typeface="+mn-lt"/>
          <a:ea typeface="+mn-ea"/>
          <a:cs typeface="+mn-cs"/>
        </a:defRPr>
      </a:lvl4pPr>
      <a:lvl5pPr marL="1959390" indent="-391878" algn="l" defTabSz="3762027" rtl="0" eaLnBrk="1" latinLnBrk="0" hangingPunct="1">
        <a:spcBef>
          <a:spcPct val="20000"/>
        </a:spcBef>
        <a:buFont typeface="Arial" pitchFamily="34" charset="0"/>
        <a:buChar char="»"/>
        <a:defRPr sz="3086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75" indent="-940507" algn="l" defTabSz="3762027" rtl="0" eaLnBrk="1" latinLnBrk="0" hangingPunct="1">
        <a:spcBef>
          <a:spcPct val="20000"/>
        </a:spcBef>
        <a:buFont typeface="Arial" pitchFamily="34" charset="0"/>
        <a:buChar char="•"/>
        <a:defRPr sz="8229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90" indent="-940507" algn="l" defTabSz="3762027" rtl="0" eaLnBrk="1" latinLnBrk="0" hangingPunct="1">
        <a:spcBef>
          <a:spcPct val="20000"/>
        </a:spcBef>
        <a:buFont typeface="Arial" pitchFamily="34" charset="0"/>
        <a:buChar char="•"/>
        <a:defRPr sz="8229" kern="1200">
          <a:solidFill>
            <a:schemeClr val="tx1"/>
          </a:solidFill>
          <a:latin typeface="+mn-lt"/>
          <a:ea typeface="+mn-ea"/>
          <a:cs typeface="+mn-cs"/>
        </a:defRPr>
      </a:lvl7pPr>
      <a:lvl8pPr marL="14107604" indent="-940507" algn="l" defTabSz="3762027" rtl="0" eaLnBrk="1" latinLnBrk="0" hangingPunct="1">
        <a:spcBef>
          <a:spcPct val="20000"/>
        </a:spcBef>
        <a:buFont typeface="Arial" pitchFamily="34" charset="0"/>
        <a:buChar char="•"/>
        <a:defRPr sz="8229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18" indent="-940507" algn="l" defTabSz="3762027" rtl="0" eaLnBrk="1" latinLnBrk="0" hangingPunct="1">
        <a:spcBef>
          <a:spcPct val="20000"/>
        </a:spcBef>
        <a:buFont typeface="Arial" pitchFamily="34" charset="0"/>
        <a:buChar char="•"/>
        <a:defRPr sz="82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027" rtl="0" eaLnBrk="1" latinLnBrk="0" hangingPunct="1">
        <a:defRPr sz="7372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3" algn="l" defTabSz="3762027" rtl="0" eaLnBrk="1" latinLnBrk="0" hangingPunct="1">
        <a:defRPr sz="7372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7" algn="l" defTabSz="3762027" rtl="0" eaLnBrk="1" latinLnBrk="0" hangingPunct="1">
        <a:defRPr sz="7372" kern="1200">
          <a:solidFill>
            <a:schemeClr val="tx1"/>
          </a:solidFill>
          <a:latin typeface="+mn-lt"/>
          <a:ea typeface="+mn-ea"/>
          <a:cs typeface="+mn-cs"/>
        </a:defRPr>
      </a:lvl3pPr>
      <a:lvl4pPr marL="5643041" algn="l" defTabSz="3762027" rtl="0" eaLnBrk="1" latinLnBrk="0" hangingPunct="1">
        <a:defRPr sz="7372" kern="1200">
          <a:solidFill>
            <a:schemeClr val="tx1"/>
          </a:solidFill>
          <a:latin typeface="+mn-lt"/>
          <a:ea typeface="+mn-ea"/>
          <a:cs typeface="+mn-cs"/>
        </a:defRPr>
      </a:lvl4pPr>
      <a:lvl5pPr marL="7524055" algn="l" defTabSz="3762027" rtl="0" eaLnBrk="1" latinLnBrk="0" hangingPunct="1">
        <a:defRPr sz="7372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9" algn="l" defTabSz="3762027" rtl="0" eaLnBrk="1" latinLnBrk="0" hangingPunct="1">
        <a:defRPr sz="7372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83" algn="l" defTabSz="3762027" rtl="0" eaLnBrk="1" latinLnBrk="0" hangingPunct="1">
        <a:defRPr sz="7372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97" algn="l" defTabSz="3762027" rtl="0" eaLnBrk="1" latinLnBrk="0" hangingPunct="1">
        <a:defRPr sz="7372" kern="1200">
          <a:solidFill>
            <a:schemeClr val="tx1"/>
          </a:solidFill>
          <a:latin typeface="+mn-lt"/>
          <a:ea typeface="+mn-ea"/>
          <a:cs typeface="+mn-cs"/>
        </a:defRPr>
      </a:lvl8pPr>
      <a:lvl9pPr marL="15048111" algn="l" defTabSz="3762027" rtl="0" eaLnBrk="1" latinLnBrk="0" hangingPunct="1">
        <a:defRPr sz="73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89">
            <a:extLst>
              <a:ext uri="{FF2B5EF4-FFF2-40B4-BE49-F238E27FC236}">
                <a16:creationId xmlns:a16="http://schemas.microsoft.com/office/drawing/2014/main" xmlns="" id="{7BAA2B14-9BFC-3A4B-8E59-15F10C947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482" y="12116152"/>
            <a:ext cx="13780461" cy="1234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56754" tIns="156754" rIns="156754" bIns="156754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  <a:p>
            <a:pPr eaLnBrk="1" hangingPunct="1"/>
            <a:endParaRPr lang="en-US" sz="2357" dirty="0">
              <a:latin typeface="Calibri" pitchFamily="34" charset="0"/>
            </a:endParaRPr>
          </a:p>
        </p:txBody>
      </p:sp>
      <p:sp>
        <p:nvSpPr>
          <p:cNvPr id="47" name="Text Box 189"/>
          <p:cNvSpPr txBox="1">
            <a:spLocks noChangeArrowheads="1"/>
          </p:cNvSpPr>
          <p:nvPr/>
        </p:nvSpPr>
        <p:spPr bwMode="auto">
          <a:xfrm>
            <a:off x="1752600" y="4090080"/>
            <a:ext cx="13792200" cy="690510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56754" tIns="156754" rIns="156754" bIns="156754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26565" indent="-326565" eaLnBrk="1" hangingPunct="1">
              <a:buFont typeface="Arial" charset="0"/>
              <a:buChar char="•"/>
            </a:pPr>
            <a:endParaRPr lang="en-US" sz="2400" dirty="0" smtClean="0">
              <a:latin typeface="Calibri" pitchFamily="34" charset="0"/>
            </a:endParaRPr>
          </a:p>
          <a:p>
            <a:pPr marL="326565" indent="-326565" eaLnBrk="1" hangingPunct="1">
              <a:buFont typeface="Arial" charset="0"/>
              <a:buChar char="•"/>
            </a:pPr>
            <a:r>
              <a:rPr lang="en-US" sz="2400" dirty="0" smtClean="0">
                <a:latin typeface="Calibri" pitchFamily="34" charset="0"/>
              </a:rPr>
              <a:t>An anime </a:t>
            </a:r>
            <a:r>
              <a:rPr lang="en-US" sz="2400" dirty="0">
                <a:latin typeface="Calibri" pitchFamily="34" charset="0"/>
              </a:rPr>
              <a:t>recommender system is a useful tool for anime fans who would like to expand their taste in anime based on recommendations from like-minded people.</a:t>
            </a:r>
          </a:p>
          <a:p>
            <a:pPr marL="326565" indent="-326565" eaLnBrk="1" hangingPunct="1">
              <a:buFont typeface="Arial" charset="0"/>
              <a:buChar char="•"/>
            </a:pPr>
            <a:r>
              <a:rPr lang="en-US" sz="2400" dirty="0" smtClean="0">
                <a:latin typeface="Calibri" pitchFamily="34" charset="0"/>
              </a:rPr>
              <a:t>Similar to the </a:t>
            </a:r>
            <a:r>
              <a:rPr lang="en-US" sz="2400" dirty="0">
                <a:latin typeface="Calibri" pitchFamily="34" charset="0"/>
              </a:rPr>
              <a:t>music and </a:t>
            </a:r>
            <a:r>
              <a:rPr lang="en-US" sz="2400" dirty="0" err="1">
                <a:latin typeface="Calibri" pitchFamily="34" charset="0"/>
              </a:rPr>
              <a:t>eCommerce</a:t>
            </a:r>
            <a:r>
              <a:rPr lang="en-US" sz="2400" dirty="0">
                <a:latin typeface="Calibri" pitchFamily="34" charset="0"/>
              </a:rPr>
              <a:t> industry, the anime industry contains too much content to be consumed normally. </a:t>
            </a:r>
          </a:p>
          <a:p>
            <a:pPr marL="326565" indent="-326565" eaLnBrk="1" hangingPunct="1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Currently, </a:t>
            </a:r>
            <a:r>
              <a:rPr lang="en-US" sz="2400" dirty="0" err="1">
                <a:latin typeface="Calibri" pitchFamily="34" charset="0"/>
              </a:rPr>
              <a:t>MyAnimeList</a:t>
            </a:r>
            <a:r>
              <a:rPr lang="en-US" sz="2400" dirty="0">
                <a:latin typeface="Calibri" pitchFamily="34" charset="0"/>
              </a:rPr>
              <a:t> has over a million registered users who discuss anime recommendations on forums which tends to get repetitive. </a:t>
            </a:r>
            <a:r>
              <a:rPr lang="en-US" sz="2400" dirty="0" smtClean="0">
                <a:latin typeface="Calibri" pitchFamily="34" charset="0"/>
              </a:rPr>
              <a:t>[2]</a:t>
            </a:r>
            <a:endParaRPr lang="en-US" sz="2400" dirty="0">
              <a:latin typeface="Calibri" pitchFamily="34" charset="0"/>
            </a:endParaRPr>
          </a:p>
          <a:p>
            <a:pPr marL="326565" indent="-326565" eaLnBrk="1" hangingPunct="1">
              <a:buFont typeface="Arial" charset="0"/>
              <a:buChar char="•"/>
            </a:pPr>
            <a:r>
              <a:rPr lang="en-US" sz="2400" dirty="0" smtClean="0">
                <a:latin typeface="Calibri" pitchFamily="34" charset="0"/>
              </a:rPr>
              <a:t>This tool could eliminate </a:t>
            </a:r>
            <a:r>
              <a:rPr lang="en-US" sz="2400" dirty="0">
                <a:latin typeface="Calibri" pitchFamily="34" charset="0"/>
              </a:rPr>
              <a:t>the need of forum threads dedicated to recommendations and provide more customized anime choices to users</a:t>
            </a:r>
            <a:r>
              <a:rPr lang="en-US" sz="2400" dirty="0" smtClean="0">
                <a:latin typeface="Calibri" pitchFamily="34" charset="0"/>
              </a:rPr>
              <a:t>. </a:t>
            </a:r>
            <a:endParaRPr lang="en-US" sz="2400" b="1" dirty="0" smtClean="0">
              <a:latin typeface="Calibri" pitchFamily="34" charset="0"/>
            </a:endParaRPr>
          </a:p>
          <a:p>
            <a:pPr lvl="1" indent="0" eaLnBrk="1" hangingPunct="1"/>
            <a:endParaRPr lang="en-US" sz="2357" dirty="0" smtClean="0">
              <a:latin typeface="Calibri" pitchFamily="34" charset="0"/>
            </a:endParaRPr>
          </a:p>
          <a:p>
            <a:pPr lvl="1" indent="0" eaLnBrk="1" hangingPunct="1"/>
            <a:endParaRPr lang="en-US" sz="2357" dirty="0">
              <a:latin typeface="Calibri" pitchFamily="34" charset="0"/>
            </a:endParaRPr>
          </a:p>
          <a:p>
            <a:pPr marL="326565" indent="-326565" eaLnBrk="1" hangingPunct="1">
              <a:buFont typeface="Arial" charset="0"/>
              <a:buChar char="•"/>
            </a:pPr>
            <a:endParaRPr lang="en-US" sz="2357" dirty="0">
              <a:latin typeface="Calibri" pitchFamily="34" charset="0"/>
            </a:endParaRPr>
          </a:p>
          <a:p>
            <a:pPr marL="326565" indent="-326565" eaLnBrk="1" hangingPunct="1">
              <a:buFont typeface="Arial" charset="0"/>
              <a:buChar char="•"/>
            </a:pPr>
            <a:endParaRPr lang="en-US" sz="2357" dirty="0">
              <a:latin typeface="Calibri" pitchFamily="34" charset="0"/>
            </a:endParaRPr>
          </a:p>
          <a:p>
            <a:pPr marL="326565" indent="-326565" eaLnBrk="1" hangingPunct="1">
              <a:buFont typeface="Arial" charset="0"/>
              <a:buChar char="•"/>
            </a:pPr>
            <a:endParaRPr lang="en-US" sz="2357" dirty="0">
              <a:latin typeface="Calibri" pitchFamily="34" charset="0"/>
            </a:endParaRPr>
          </a:p>
          <a:p>
            <a:pPr marL="326565" indent="-326565" eaLnBrk="1" hangingPunct="1">
              <a:buFont typeface="Arial" charset="0"/>
              <a:buChar char="•"/>
            </a:pPr>
            <a:endParaRPr lang="en-US" sz="2357" dirty="0">
              <a:latin typeface="Calibri" pitchFamily="34" charset="0"/>
            </a:endParaRPr>
          </a:p>
          <a:p>
            <a:pPr marL="326565" indent="-326565" eaLnBrk="1" hangingPunct="1">
              <a:buFont typeface="Arial" charset="0"/>
              <a:buChar char="•"/>
            </a:pPr>
            <a:endParaRPr lang="en-US" sz="2357" dirty="0">
              <a:latin typeface="Calibri" pitchFamily="34" charset="0"/>
            </a:endParaRPr>
          </a:p>
          <a:p>
            <a:pPr marL="326565" indent="-326565" eaLnBrk="1" hangingPunct="1">
              <a:buFont typeface="Arial" charset="0"/>
              <a:buChar char="•"/>
            </a:pPr>
            <a:endParaRPr lang="en-US" sz="2357" dirty="0">
              <a:latin typeface="Calibri" pitchFamily="34" charset="0"/>
            </a:endParaRPr>
          </a:p>
          <a:p>
            <a:pPr marL="326565" indent="-326565" eaLnBrk="1" hangingPunct="1">
              <a:buFont typeface="Arial" charset="0"/>
              <a:buChar char="•"/>
            </a:pPr>
            <a:endParaRPr lang="en-US" sz="2357" dirty="0">
              <a:latin typeface="Calibri" pitchFamily="34" charset="0"/>
            </a:endParaRPr>
          </a:p>
        </p:txBody>
      </p:sp>
      <p:sp>
        <p:nvSpPr>
          <p:cNvPr id="52" name="Text Box 189"/>
          <p:cNvSpPr txBox="1">
            <a:spLocks noChangeArrowheads="1"/>
          </p:cNvSpPr>
          <p:nvPr/>
        </p:nvSpPr>
        <p:spPr bwMode="auto">
          <a:xfrm>
            <a:off x="1752600" y="8254607"/>
            <a:ext cx="13792200" cy="3383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56754" tIns="156754" rIns="156754" bIns="156754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26565" indent="-326565" eaLnBrk="1" hangingPunct="1">
              <a:buFont typeface="Arial" charset="0"/>
              <a:buChar char="•"/>
            </a:pPr>
            <a:endParaRPr lang="en-US" sz="2400" dirty="0" smtClean="0">
              <a:latin typeface="Calibri" pitchFamily="34" charset="0"/>
            </a:endParaRPr>
          </a:p>
          <a:p>
            <a:pPr marL="326565" indent="-326565" eaLnBrk="1" hangingPunct="1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Two main types of collaborative filtering: memory-based and model-based</a:t>
            </a:r>
          </a:p>
          <a:p>
            <a:pPr marL="1069515" lvl="1" indent="-326565" eaLnBrk="1" hangingPunct="1">
              <a:buFont typeface="Arial" charset="0"/>
              <a:buChar char="•"/>
            </a:pPr>
            <a:r>
              <a:rPr lang="en-US" sz="2400" dirty="0" smtClean="0">
                <a:latin typeface="Calibri" pitchFamily="34" charset="0"/>
              </a:rPr>
              <a:t>Within </a:t>
            </a:r>
            <a:r>
              <a:rPr lang="en-US" sz="2400" dirty="0">
                <a:latin typeface="Calibri" pitchFamily="34" charset="0"/>
              </a:rPr>
              <a:t>memory-based algorithms, we implemented neighborhood-based, user-to-user top-N, and item-to-item top-N using </a:t>
            </a:r>
            <a:r>
              <a:rPr lang="en-US" sz="2400" dirty="0" smtClean="0">
                <a:latin typeface="Calibri" pitchFamily="34" charset="0"/>
              </a:rPr>
              <a:t>cosine and Pearson similarity </a:t>
            </a:r>
            <a:r>
              <a:rPr lang="en-US" sz="2400" dirty="0">
                <a:latin typeface="Calibri" pitchFamily="34" charset="0"/>
              </a:rPr>
              <a:t>measures to compute the similarities between anime and users. </a:t>
            </a:r>
          </a:p>
          <a:p>
            <a:pPr marL="1069515" lvl="1" indent="-326565" eaLnBrk="1" hangingPunct="1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Explored memory-based algorithms by attempting to implement Naive Bayes and successfully implementing SVD. </a:t>
            </a:r>
          </a:p>
          <a:p>
            <a:pPr marL="326565" indent="-326565" eaLnBrk="1" hangingPunct="1">
              <a:buFont typeface="Arial" charset="0"/>
              <a:buChar char="•"/>
            </a:pPr>
            <a:r>
              <a:rPr lang="en-US" sz="2400" dirty="0" smtClean="0">
                <a:latin typeface="Calibri" pitchFamily="34" charset="0"/>
              </a:rPr>
              <a:t>Used root mean square error (RMSE) and mean absolute error (MAE) as accuracy measures</a:t>
            </a:r>
            <a:endParaRPr lang="en-US" sz="2357" dirty="0" smtClean="0">
              <a:latin typeface="Calibri" pitchFamily="34" charset="0"/>
            </a:endParaRPr>
          </a:p>
        </p:txBody>
      </p:sp>
      <p:sp>
        <p:nvSpPr>
          <p:cNvPr id="61" name="Text Box 189">
            <a:extLst>
              <a:ext uri="{FF2B5EF4-FFF2-40B4-BE49-F238E27FC236}">
                <a16:creationId xmlns:a16="http://schemas.microsoft.com/office/drawing/2014/main" xmlns="" id="{7260B1EC-9F2A-544F-9872-2E4A2404D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0413" y="4090082"/>
            <a:ext cx="13782740" cy="364055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56754" tIns="156754" rIns="156754" bIns="156754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indent="0" eaLnBrk="1" hangingPunct="1"/>
            <a:endParaRPr lang="en-US" sz="2400" dirty="0">
              <a:latin typeface="Calibri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Vagueness in model-based algorithms for collaborative filtering</a:t>
            </a: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Naïve Bayes was difficult to model due to the various extensions and few examples [4]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Tradeoff between accuracy measures and response time on server to provide predictions</a:t>
            </a: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Calculated based on duration of the training and prediction of the data subset</a:t>
            </a: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Limitation of memory provided on the server to process large data sets</a:t>
            </a: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Imbalance of practicality for usability and prediction accuracy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Lack of abundant data for further analysis on other anime datasets besides the source being </a:t>
            </a:r>
            <a:r>
              <a:rPr lang="en-US" sz="2400" dirty="0" err="1" smtClean="0">
                <a:latin typeface="Calibri" pitchFamily="34" charset="0"/>
              </a:rPr>
              <a:t>MyAnimeList</a:t>
            </a:r>
            <a:endParaRPr lang="en-US" sz="2400" dirty="0" smtClean="0">
              <a:latin typeface="Calibri" pitchFamily="34" charset="0"/>
            </a:endParaRPr>
          </a:p>
          <a:p>
            <a:pPr lvl="1" indent="0" eaLnBrk="1" hangingPunct="1"/>
            <a:endParaRPr lang="en-US" sz="2400" dirty="0">
              <a:latin typeface="Calibri" pitchFamily="34" charset="0"/>
            </a:endParaRPr>
          </a:p>
        </p:txBody>
      </p:sp>
      <p:sp>
        <p:nvSpPr>
          <p:cNvPr id="39" name="Text Box 122"/>
          <p:cNvSpPr txBox="1">
            <a:spLocks noChangeArrowheads="1"/>
          </p:cNvSpPr>
          <p:nvPr/>
        </p:nvSpPr>
        <p:spPr bwMode="auto">
          <a:xfrm>
            <a:off x="8751388" y="319545"/>
            <a:ext cx="15675429" cy="1691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77" tIns="156754" rIns="78377" bIns="78377" anchor="ctr" anchorCtr="0">
            <a:norm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5714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Animatrix</a:t>
            </a:r>
            <a:r>
              <a:rPr lang="en-US" sz="5714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: Anime Recommender System</a:t>
            </a:r>
            <a:endParaRPr lang="en-US" sz="5714" b="1" dirty="0">
              <a:solidFill>
                <a:schemeClr val="accent3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Times New Roman" charset="0"/>
              <a:cs typeface="Calibri" panose="020F050202020403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52600" y="3566158"/>
            <a:ext cx="1379220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14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Motivation</a:t>
            </a:r>
            <a:endParaRPr lang="en-US" sz="4114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Text Box 123"/>
          <p:cNvSpPr txBox="1">
            <a:spLocks noChangeArrowheads="1"/>
          </p:cNvSpPr>
          <p:nvPr/>
        </p:nvSpPr>
        <p:spPr bwMode="auto">
          <a:xfrm>
            <a:off x="8777151" y="1585336"/>
            <a:ext cx="15675429" cy="156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377" tIns="78377" rIns="78377" bIns="78377" anchor="ctr" anchorCtr="0">
            <a:norm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429" dirty="0">
                <a:solidFill>
                  <a:schemeClr val="bg1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Gerald Hu, Kevin Matthew, Kevin J Nguyen, Yerania </a:t>
            </a:r>
            <a:r>
              <a:rPr lang="en-US" sz="3429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Hernandez</a:t>
            </a:r>
          </a:p>
          <a:p>
            <a:pPr algn="ctr" eaLnBrk="1" hangingPunct="1"/>
            <a:r>
              <a:rPr lang="en-US" sz="3429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Computer </a:t>
            </a:r>
            <a:r>
              <a:rPr lang="en-US" sz="3429" dirty="0">
                <a:solidFill>
                  <a:schemeClr val="bg1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Science and Engineering, Texas A&amp;M University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752600" y="11569317"/>
            <a:ext cx="1379220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14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Overall Approach</a:t>
            </a:r>
          </a:p>
        </p:txBody>
      </p:sp>
      <p:sp>
        <p:nvSpPr>
          <p:cNvPr id="58" name="Text Box 191"/>
          <p:cNvSpPr txBox="1">
            <a:spLocks noChangeArrowheads="1"/>
          </p:cNvSpPr>
          <p:nvPr/>
        </p:nvSpPr>
        <p:spPr bwMode="auto">
          <a:xfrm>
            <a:off x="1752600" y="22594556"/>
            <a:ext cx="13783394" cy="4379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56754" tIns="156754" rIns="156754" bIns="156754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26565" indent="-326565" eaLnBrk="1" hangingPunct="1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326565" indent="-326565" eaLnBrk="1" hangingPunct="1">
              <a:buFont typeface="Arial" charset="0"/>
              <a:buChar char="•"/>
            </a:pPr>
            <a:endParaRPr lang="en-US" sz="2400" dirty="0" smtClean="0">
              <a:latin typeface="Calibri" pitchFamily="34" charset="0"/>
            </a:endParaRPr>
          </a:p>
          <a:p>
            <a:pPr marL="514350" indent="-400050" eaLnBrk="1" hangingPunct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Increasing the data subset to use a larger proportion of the original data or use the entirety of the original data yet still obtain a reasonable response rate</a:t>
            </a:r>
          </a:p>
          <a:p>
            <a:pPr marL="514350" indent="-400050" eaLnBrk="1" hangingPunct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Further investigation in implementing model-based algorithms</a:t>
            </a:r>
          </a:p>
          <a:p>
            <a:pPr marL="1257300" lvl="1" indent="-400050" eaLnBrk="1" hangingPunct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Exploration of SVD latent factors, regularization values, and additional parameters to improve the accuracy measures</a:t>
            </a:r>
          </a:p>
          <a:p>
            <a:pPr marL="1257300" lvl="1" indent="-400050" eaLnBrk="1" hangingPunct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Exploration of other model-based algorithms for comparison</a:t>
            </a:r>
          </a:p>
          <a:p>
            <a:pPr marL="514350" indent="-400050" eaLnBrk="1" hangingPunct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Make use of memory-based algorithms but improve the response rate as efficiently as SVD</a:t>
            </a:r>
          </a:p>
          <a:p>
            <a:pPr marL="514350" indent="-400050" eaLnBrk="1" hangingPunct="1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Examine the potential effects of implicit feedback in order to improve the accuracy results along with the conjunction of multiple algorithm implementations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749664" y="22555200"/>
            <a:ext cx="13795136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14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6074229" y="19585992"/>
            <a:ext cx="184731" cy="1226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372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1260169-86B9-8A4B-AE7B-00240766514C}"/>
              </a:ext>
            </a:extLst>
          </p:cNvPr>
          <p:cNvSpPr txBox="1"/>
          <p:nvPr/>
        </p:nvSpPr>
        <p:spPr>
          <a:xfrm>
            <a:off x="22208558" y="21969548"/>
            <a:ext cx="248722" cy="103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142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5D069B1-D75D-5642-9339-7BE71146E77F}"/>
              </a:ext>
            </a:extLst>
          </p:cNvPr>
          <p:cNvSpPr txBox="1"/>
          <p:nvPr/>
        </p:nvSpPr>
        <p:spPr>
          <a:xfrm>
            <a:off x="1978811" y="12268200"/>
            <a:ext cx="13263735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Calibri" pitchFamily="34" charset="0"/>
            </a:endParaRPr>
          </a:p>
          <a:p>
            <a:pPr marL="398463" indent="-398463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Dataset</a:t>
            </a:r>
          </a:p>
          <a:p>
            <a:pPr marL="914400" lvl="1" indent="-446088">
              <a:buFont typeface="Arial" panose="020B0604020202020204" pitchFamily="34" charset="0"/>
              <a:buChar char="•"/>
              <a:tabLst>
                <a:tab pos="352425" algn="l"/>
              </a:tabLst>
            </a:pPr>
            <a:r>
              <a:rPr lang="en-US" sz="2400" dirty="0" smtClean="0">
                <a:latin typeface="Calibri" pitchFamily="34" charset="0"/>
              </a:rPr>
              <a:t>Sourced </a:t>
            </a:r>
            <a:r>
              <a:rPr lang="en-US" sz="2400" dirty="0">
                <a:latin typeface="Calibri" pitchFamily="34" charset="0"/>
              </a:rPr>
              <a:t>from </a:t>
            </a:r>
            <a:r>
              <a:rPr lang="en-US" sz="2400" dirty="0" err="1">
                <a:latin typeface="Calibri" pitchFamily="34" charset="0"/>
              </a:rPr>
              <a:t>MyAnimeList</a:t>
            </a:r>
            <a:r>
              <a:rPr lang="en-US" sz="2400" dirty="0">
                <a:latin typeface="Calibri" pitchFamily="34" charset="0"/>
              </a:rPr>
              <a:t> and consisted of user preference data from approximately </a:t>
            </a:r>
            <a:r>
              <a:rPr lang="en-US" sz="2400" dirty="0" smtClean="0">
                <a:latin typeface="Calibri" pitchFamily="34" charset="0"/>
              </a:rPr>
              <a:t>70,000 </a:t>
            </a:r>
            <a:r>
              <a:rPr lang="en-US" sz="2400" dirty="0">
                <a:latin typeface="Calibri" pitchFamily="34" charset="0"/>
              </a:rPr>
              <a:t>users and over 12,000 </a:t>
            </a:r>
            <a:r>
              <a:rPr lang="en-US" sz="2400" dirty="0" err="1" smtClean="0">
                <a:latin typeface="Calibri" pitchFamily="34" charset="0"/>
              </a:rPr>
              <a:t>animes</a:t>
            </a:r>
            <a:r>
              <a:rPr lang="en-US" sz="2400" dirty="0" smtClean="0">
                <a:latin typeface="Calibri" pitchFamily="34" charset="0"/>
              </a:rPr>
              <a:t>. [1]</a:t>
            </a:r>
          </a:p>
          <a:p>
            <a:pPr marL="914400" lvl="1" indent="-446088">
              <a:buFont typeface="Arial" panose="020B0604020202020204" pitchFamily="34" charset="0"/>
              <a:buChar char="•"/>
              <a:tabLst>
                <a:tab pos="352425" algn="l"/>
              </a:tabLst>
            </a:pPr>
            <a:r>
              <a:rPr lang="en-US" sz="2400" dirty="0" smtClean="0">
                <a:latin typeface="Calibri" pitchFamily="34" charset="0"/>
              </a:rPr>
              <a:t>Subset </a:t>
            </a:r>
            <a:r>
              <a:rPr lang="en-US" sz="2400" dirty="0">
                <a:latin typeface="Calibri" pitchFamily="34" charset="0"/>
              </a:rPr>
              <a:t>we considered to train our models </a:t>
            </a:r>
            <a:r>
              <a:rPr lang="en-US" sz="2400" dirty="0" smtClean="0">
                <a:latin typeface="Calibri" pitchFamily="34" charset="0"/>
              </a:rPr>
              <a:t>considered is </a:t>
            </a:r>
            <a:r>
              <a:rPr lang="en-US" sz="2400" dirty="0">
                <a:latin typeface="Calibri" pitchFamily="34" charset="0"/>
              </a:rPr>
              <a:t>approximately 6,000 users due to the high computation times needed (hours at a time) to provide error measures and predictions for all the </a:t>
            </a:r>
            <a:r>
              <a:rPr lang="en-US" sz="2400" dirty="0" err="1">
                <a:latin typeface="Calibri" pitchFamily="34" charset="0"/>
              </a:rPr>
              <a:t>animes</a:t>
            </a:r>
            <a:r>
              <a:rPr lang="en-US" sz="2400" dirty="0">
                <a:latin typeface="Calibri" pitchFamily="34" charset="0"/>
              </a:rPr>
              <a:t> and users in this set. </a:t>
            </a:r>
            <a:endParaRPr lang="en-US" sz="2400" dirty="0" smtClean="0">
              <a:latin typeface="Calibri" pitchFamily="34" charset="0"/>
            </a:endParaRPr>
          </a:p>
          <a:p>
            <a:pPr marL="914400" lvl="1" indent="-446088">
              <a:buFont typeface="Arial" panose="020B0604020202020204" pitchFamily="34" charset="0"/>
              <a:buChar char="•"/>
              <a:tabLst>
                <a:tab pos="352425" algn="l"/>
              </a:tabLst>
            </a:pPr>
            <a:r>
              <a:rPr lang="en-US" sz="2400" dirty="0" smtClean="0">
                <a:latin typeface="Calibri" pitchFamily="34" charset="0"/>
              </a:rPr>
              <a:t>With </a:t>
            </a:r>
            <a:r>
              <a:rPr lang="en-US" sz="2400" dirty="0">
                <a:latin typeface="Calibri" pitchFamily="34" charset="0"/>
              </a:rPr>
              <a:t>this subset, we created a split for training and testing datasets based on 80% of the data being for training and leaving 20% of the data for testing</a:t>
            </a:r>
            <a:r>
              <a:rPr lang="en-US" sz="2400" dirty="0" smtClean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Similarity Weight</a:t>
            </a:r>
          </a:p>
          <a:p>
            <a:pPr marL="914400" lvl="1" indent="-398463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Cosine Similarity</a:t>
            </a:r>
          </a:p>
          <a:p>
            <a:pPr marL="914400" lvl="1" indent="-398463">
              <a:buFont typeface="Arial" panose="020B0604020202020204" pitchFamily="34" charset="0"/>
              <a:buChar char="•"/>
            </a:pPr>
            <a:endParaRPr lang="en-US" sz="2400" dirty="0" smtClean="0">
              <a:latin typeface="Calibri" pitchFamily="34" charset="0"/>
            </a:endParaRPr>
          </a:p>
          <a:p>
            <a:pPr marL="914400" lvl="1" indent="-398463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Pearson Similarity</a:t>
            </a:r>
          </a:p>
          <a:p>
            <a:pPr marL="515937" lvl="1"/>
            <a:endParaRPr lang="en-US" sz="2400" dirty="0" smtClean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Memory-Based Algorithms</a:t>
            </a:r>
          </a:p>
          <a:p>
            <a:pPr marL="914400" lvl="1" indent="-398463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K Nearest Neighbors: </a:t>
            </a:r>
            <a:r>
              <a:rPr lang="en-US" sz="2400" dirty="0" smtClean="0"/>
              <a:t>Used similarities between users, isolated </a:t>
            </a:r>
            <a:r>
              <a:rPr lang="en-US" sz="2400" dirty="0"/>
              <a:t>the </a:t>
            </a:r>
            <a:r>
              <a:rPr lang="en-US" sz="2400" i="1" dirty="0"/>
              <a:t>‘k’ </a:t>
            </a:r>
            <a:r>
              <a:rPr lang="en-US" sz="2400" dirty="0"/>
              <a:t>most similar users to each target </a:t>
            </a:r>
            <a:r>
              <a:rPr lang="en-US" sz="2400" dirty="0" smtClean="0"/>
              <a:t>user, </a:t>
            </a:r>
            <a:r>
              <a:rPr lang="en-US" sz="2400" dirty="0"/>
              <a:t>and </a:t>
            </a:r>
            <a:r>
              <a:rPr lang="en-US" sz="2400" dirty="0" smtClean="0"/>
              <a:t>then predict </a:t>
            </a:r>
            <a:r>
              <a:rPr lang="en-US" sz="2400" dirty="0"/>
              <a:t>the ratings of the target users using the </a:t>
            </a:r>
            <a:r>
              <a:rPr lang="en-US" sz="2400" dirty="0" smtClean="0"/>
              <a:t>ratings [3]</a:t>
            </a:r>
            <a:endParaRPr lang="en-US" sz="2400" dirty="0" smtClean="0">
              <a:latin typeface="Calibri" pitchFamily="34" charset="0"/>
            </a:endParaRPr>
          </a:p>
          <a:p>
            <a:pPr marL="914400" lvl="1" indent="-398463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Top-N User-to-User: </a:t>
            </a:r>
            <a:r>
              <a:rPr lang="en-US" sz="2400" dirty="0" smtClean="0"/>
              <a:t>Similarity </a:t>
            </a:r>
            <a:r>
              <a:rPr lang="en-US" sz="2400" dirty="0"/>
              <a:t>between users and </a:t>
            </a:r>
            <a:r>
              <a:rPr lang="en-US" sz="2400" dirty="0" smtClean="0"/>
              <a:t>selected </a:t>
            </a:r>
            <a:r>
              <a:rPr lang="en-US" sz="2400" dirty="0"/>
              <a:t>the top N users that are most similar to the current user who rated the same anime </a:t>
            </a:r>
            <a:r>
              <a:rPr lang="en-US" sz="2400" dirty="0" smtClean="0"/>
              <a:t>item</a:t>
            </a:r>
          </a:p>
          <a:p>
            <a:pPr marL="914400" lvl="1" indent="-398463">
              <a:buFont typeface="Arial" panose="020B0604020202020204" pitchFamily="34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914400" lvl="1" indent="-398463">
              <a:buFont typeface="Arial" panose="020B0604020202020204" pitchFamily="34" charset="0"/>
              <a:buChar char="•"/>
            </a:pPr>
            <a:endParaRPr lang="en-US" sz="2400" dirty="0" smtClean="0">
              <a:latin typeface="Calibri" pitchFamily="34" charset="0"/>
            </a:endParaRPr>
          </a:p>
          <a:p>
            <a:pPr marL="914400" lvl="1" indent="-398463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Top-N Item-to-Item: </a:t>
            </a:r>
            <a:r>
              <a:rPr lang="en-US" sz="2400" dirty="0"/>
              <a:t>Similarity between </a:t>
            </a:r>
            <a:r>
              <a:rPr lang="en-US" sz="2400" dirty="0" smtClean="0"/>
              <a:t>items and </a:t>
            </a:r>
            <a:r>
              <a:rPr lang="en-US" sz="2400" dirty="0"/>
              <a:t>selected the top N </a:t>
            </a:r>
            <a:r>
              <a:rPr lang="en-US" sz="2400" dirty="0" smtClean="0"/>
              <a:t>items that </a:t>
            </a:r>
            <a:r>
              <a:rPr lang="en-US" sz="2400" dirty="0"/>
              <a:t>are most similar to the current </a:t>
            </a:r>
            <a:r>
              <a:rPr lang="en-US" sz="2400" dirty="0" smtClean="0"/>
              <a:t>item who were rated by the users [5]</a:t>
            </a:r>
            <a:endParaRPr lang="en-US" sz="2400" dirty="0" smtClean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Model-Based Algorithms</a:t>
            </a:r>
            <a:endParaRPr lang="en-US" sz="2400" dirty="0">
              <a:latin typeface="Calibri" pitchFamily="34" charset="0"/>
            </a:endParaRPr>
          </a:p>
          <a:p>
            <a:pPr marL="914400" lvl="1" indent="-352425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SVD: Changed the default values in order to improve RMSE and MAE by increasing latent factors and regularization value</a:t>
            </a:r>
          </a:p>
          <a:p>
            <a:pPr marL="914400" lvl="1" indent="-352425">
              <a:buFont typeface="Arial" panose="020B0604020202020204" pitchFamily="34" charset="0"/>
              <a:buChar char="•"/>
            </a:pPr>
            <a:endParaRPr lang="en-US" sz="2400" dirty="0" smtClean="0">
              <a:latin typeface="Calibri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D3E62015-E84D-9A46-B231-32DD2360E2B7}"/>
              </a:ext>
            </a:extLst>
          </p:cNvPr>
          <p:cNvSpPr/>
          <p:nvPr/>
        </p:nvSpPr>
        <p:spPr>
          <a:xfrm>
            <a:off x="16770412" y="7730686"/>
            <a:ext cx="1378274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14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Evaluation and Results</a:t>
            </a:r>
            <a:endParaRPr lang="en-US" sz="4114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9D045DEE-52BE-EE4F-8D26-5E2B8AD7CC52}"/>
              </a:ext>
            </a:extLst>
          </p:cNvPr>
          <p:cNvSpPr/>
          <p:nvPr/>
        </p:nvSpPr>
        <p:spPr>
          <a:xfrm>
            <a:off x="16770412" y="3566158"/>
            <a:ext cx="13798061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14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Challenges</a:t>
            </a:r>
          </a:p>
        </p:txBody>
      </p:sp>
      <p:sp>
        <p:nvSpPr>
          <p:cNvPr id="49" name="Text Box 194">
            <a:extLst>
              <a:ext uri="{FF2B5EF4-FFF2-40B4-BE49-F238E27FC236}">
                <a16:creationId xmlns:a16="http://schemas.microsoft.com/office/drawing/2014/main" xmlns="" id="{6A3A8C0B-9388-004E-849C-1DC9750EA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0412" y="8275319"/>
            <a:ext cx="13782740" cy="1645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56754" tIns="156754" rIns="156754" bIns="156754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400" dirty="0">
              <a:latin typeface="Calibri" pitchFamily="34" charset="0"/>
            </a:endParaRPr>
          </a:p>
          <a:p>
            <a:pPr eaLnBrk="1" hangingPunct="1"/>
            <a:endParaRPr lang="en-US" sz="2400" dirty="0">
              <a:latin typeface="Calibri" pitchFamily="34" charset="0"/>
            </a:endParaRPr>
          </a:p>
          <a:p>
            <a:pPr marL="367386" indent="-367386" eaLnBrk="1" hangingPunct="1">
              <a:buAutoNum type="arabicParenBoth"/>
            </a:pPr>
            <a:endParaRPr lang="en-US" sz="2400" dirty="0">
              <a:latin typeface="Calibri" pitchFamily="34" charset="0"/>
            </a:endParaRPr>
          </a:p>
          <a:p>
            <a:pPr eaLnBrk="1" hangingPunct="1"/>
            <a:endParaRPr lang="en-US" sz="2400" dirty="0">
              <a:latin typeface="Calibri" pitchFamily="34" charset="0"/>
            </a:endParaRPr>
          </a:p>
          <a:p>
            <a:pPr eaLnBrk="1" hangingPunct="1"/>
            <a:endParaRPr lang="en-US" sz="2400" dirty="0">
              <a:latin typeface="Calibri" pitchFamily="34" charset="0"/>
            </a:endParaRPr>
          </a:p>
          <a:p>
            <a:pPr eaLnBrk="1" hangingPunct="1"/>
            <a:endParaRPr lang="en-US" sz="2400" dirty="0">
              <a:latin typeface="Calibri" pitchFamily="34" charset="0"/>
            </a:endParaRPr>
          </a:p>
          <a:p>
            <a:pPr eaLnBrk="1" hangingPunct="1"/>
            <a:endParaRPr lang="en-US" sz="2400" dirty="0">
              <a:latin typeface="Calibri" pitchFamily="34" charset="0"/>
            </a:endParaRPr>
          </a:p>
          <a:p>
            <a:pPr eaLnBrk="1" hangingPunct="1"/>
            <a:endParaRPr lang="en-US" sz="2400" dirty="0">
              <a:latin typeface="Calibri" pitchFamily="34" charset="0"/>
            </a:endParaRPr>
          </a:p>
          <a:p>
            <a:pPr eaLnBrk="1" hangingPunct="1"/>
            <a:endParaRPr lang="en-US" sz="2400" dirty="0">
              <a:latin typeface="Calibri" pitchFamily="34" charset="0"/>
            </a:endParaRPr>
          </a:p>
          <a:p>
            <a:pPr eaLnBrk="1" hangingPunct="1"/>
            <a:endParaRPr lang="en-US" sz="2400" dirty="0">
              <a:latin typeface="Calibri" pitchFamily="34" charset="0"/>
            </a:endParaRPr>
          </a:p>
          <a:p>
            <a:pPr eaLnBrk="1" hangingPunct="1"/>
            <a:endParaRPr lang="en-US" sz="2400" dirty="0">
              <a:latin typeface="Calibri" pitchFamily="34" charset="0"/>
            </a:endParaRPr>
          </a:p>
          <a:p>
            <a:pPr eaLnBrk="1" hangingPunct="1"/>
            <a:endParaRPr lang="en-US" sz="2400" dirty="0">
              <a:latin typeface="Calibri" pitchFamily="34" charset="0"/>
            </a:endParaRPr>
          </a:p>
          <a:p>
            <a:pPr eaLnBrk="1" hangingPunct="1"/>
            <a:endParaRPr lang="en-US" sz="2400" dirty="0">
              <a:latin typeface="Calibri" pitchFamily="34" charset="0"/>
            </a:endParaRPr>
          </a:p>
          <a:p>
            <a:pPr eaLnBrk="1" hangingPunct="1"/>
            <a:endParaRPr lang="en-US" sz="2400" dirty="0">
              <a:latin typeface="Calibri" pitchFamily="34" charset="0"/>
            </a:endParaRPr>
          </a:p>
          <a:p>
            <a:pPr eaLnBrk="1" hangingPunct="1"/>
            <a:endParaRPr lang="en-US" sz="2400" dirty="0">
              <a:latin typeface="Calibri" pitchFamily="34" charset="0"/>
            </a:endParaRPr>
          </a:p>
          <a:p>
            <a:pPr eaLnBrk="1" hangingPunct="1"/>
            <a:endParaRPr lang="en-US" sz="2400" dirty="0">
              <a:latin typeface="Calibri" pitchFamily="34" charset="0"/>
            </a:endParaRPr>
          </a:p>
          <a:p>
            <a:pPr eaLnBrk="1" hangingPunct="1"/>
            <a:endParaRPr lang="en-US" sz="2400" dirty="0">
              <a:latin typeface="Calibri" pitchFamily="34" charset="0"/>
            </a:endParaRPr>
          </a:p>
          <a:p>
            <a:pPr algn="just" eaLnBrk="1" hangingPunct="1"/>
            <a:endParaRPr lang="en-US" sz="2357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Text Box 191">
            <a:extLst>
              <a:ext uri="{FF2B5EF4-FFF2-40B4-BE49-F238E27FC236}">
                <a16:creationId xmlns:a16="http://schemas.microsoft.com/office/drawing/2014/main" xmlns="" id="{570E2655-AD9E-C247-A018-42779141C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0" y="22620515"/>
            <a:ext cx="13789152" cy="4317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56754" tIns="156754" rIns="156754" bIns="156754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44924" indent="-244924">
              <a:buFont typeface="Arial" panose="020B0604020202020204" pitchFamily="34" charset="0"/>
              <a:buChar char="•"/>
            </a:pPr>
            <a:endParaRPr lang="en-US" sz="2000" dirty="0" smtClean="0">
              <a:latin typeface="Cambria" panose="02040503050406030204" pitchFamily="18" charset="0"/>
            </a:endParaRPr>
          </a:p>
          <a:p>
            <a:pPr indent="-326565"/>
            <a:endParaRPr lang="en-US" sz="2000" dirty="0" smtClean="0">
              <a:latin typeface="Cambria" panose="02040503050406030204" pitchFamily="18" charset="0"/>
            </a:endParaRPr>
          </a:p>
          <a:p>
            <a:pPr indent="-326565"/>
            <a:r>
              <a:rPr lang="en-US" dirty="0" smtClean="0">
                <a:latin typeface="Cambria" panose="02040503050406030204" pitchFamily="18" charset="0"/>
              </a:rPr>
              <a:t>[</a:t>
            </a:r>
            <a:r>
              <a:rPr lang="en-US" dirty="0">
                <a:latin typeface="Cambria" panose="02040503050406030204" pitchFamily="18" charset="0"/>
              </a:rPr>
              <a:t>1] </a:t>
            </a:r>
            <a:r>
              <a:rPr lang="en-US" dirty="0" err="1">
                <a:latin typeface="Cambria" panose="02040503050406030204" pitchFamily="18" charset="0"/>
              </a:rPr>
              <a:t>CooperUnion</a:t>
            </a:r>
            <a:r>
              <a:rPr lang="en-US" dirty="0">
                <a:latin typeface="Cambria" panose="02040503050406030204" pitchFamily="18" charset="0"/>
              </a:rPr>
              <a:t>. Anime Recommendations Database | </a:t>
            </a:r>
            <a:r>
              <a:rPr lang="en-US" dirty="0" err="1">
                <a:latin typeface="Cambria" panose="02040503050406030204" pitchFamily="18" charset="0"/>
              </a:rPr>
              <a:t>Kaggle</a:t>
            </a:r>
            <a:r>
              <a:rPr lang="en-US" dirty="0">
                <a:latin typeface="Cambria" panose="02040503050406030204" pitchFamily="18" charset="0"/>
              </a:rPr>
              <a:t>, 21 Dec. 2016, </a:t>
            </a:r>
          </a:p>
          <a:p>
            <a:pPr indent="-326565"/>
            <a:r>
              <a:rPr lang="en-US" dirty="0">
                <a:latin typeface="Cambria" panose="02040503050406030204" pitchFamily="18" charset="0"/>
              </a:rPr>
              <a:t>www.kaggle.com/CooperUnion/anime-recommendations-database.</a:t>
            </a:r>
          </a:p>
          <a:p>
            <a:pPr indent="-326565"/>
            <a:r>
              <a:rPr lang="en-US" dirty="0">
                <a:latin typeface="Cambria" panose="02040503050406030204" pitchFamily="18" charset="0"/>
              </a:rPr>
              <a:t>[2] “Collaborative Filtering on Anime Data.” </a:t>
            </a:r>
            <a:r>
              <a:rPr lang="en-US" dirty="0" err="1">
                <a:latin typeface="Cambria" panose="02040503050406030204" pitchFamily="18" charset="0"/>
              </a:rPr>
              <a:t>Kaggle</a:t>
            </a:r>
            <a:r>
              <a:rPr lang="en-US" dirty="0">
                <a:latin typeface="Cambria" panose="02040503050406030204" pitchFamily="18" charset="0"/>
              </a:rPr>
              <a:t>, www.kaggle.com/ajmichelutti/collaborative-filtering-on-anime-data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 indent="-326565"/>
            <a:r>
              <a:rPr lang="en-US" dirty="0" smtClean="0">
                <a:latin typeface="Cambria" panose="02040503050406030204" pitchFamily="18" charset="0"/>
              </a:rPr>
              <a:t>[3] “k-NN Inspired Algorithms.” k-NN Inspired Algorithms - Surprise 1 Documentation, surprise.readthedocs.io/</a:t>
            </a:r>
            <a:r>
              <a:rPr lang="en-US" dirty="0" err="1" smtClean="0">
                <a:latin typeface="Cambria" panose="02040503050406030204" pitchFamily="18" charset="0"/>
              </a:rPr>
              <a:t>en</a:t>
            </a:r>
            <a:r>
              <a:rPr lang="en-US" dirty="0" smtClean="0">
                <a:latin typeface="Cambria" panose="02040503050406030204" pitchFamily="18" charset="0"/>
              </a:rPr>
              <a:t>/stable/</a:t>
            </a:r>
            <a:r>
              <a:rPr lang="en-US" dirty="0" err="1" smtClean="0">
                <a:latin typeface="Cambria" panose="02040503050406030204" pitchFamily="18" charset="0"/>
              </a:rPr>
              <a:t>knn_inspired.html#surprise.prediction_algorithms.knns</a:t>
            </a:r>
            <a:r>
              <a:rPr lang="en-US" dirty="0" smtClean="0">
                <a:latin typeface="Cambria" panose="02040503050406030204" pitchFamily="18" charset="0"/>
              </a:rPr>
              <a:t>. </a:t>
            </a:r>
            <a:r>
              <a:rPr lang="en-US" dirty="0" err="1" smtClean="0">
                <a:latin typeface="Cambria" panose="02040503050406030204" pitchFamily="18" charset="0"/>
              </a:rPr>
              <a:t>KNNBaseline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 indent="-326565"/>
            <a:r>
              <a:rPr lang="en-US" dirty="0" smtClean="0">
                <a:latin typeface="Cambria" panose="02040503050406030204" pitchFamily="18" charset="0"/>
              </a:rPr>
              <a:t>[4] </a:t>
            </a:r>
            <a:r>
              <a:rPr lang="en-US" dirty="0" err="1" smtClean="0">
                <a:latin typeface="Cambria" panose="02040503050406030204" pitchFamily="18" charset="0"/>
              </a:rPr>
              <a:t>Koren</a:t>
            </a:r>
            <a:r>
              <a:rPr lang="en-US" dirty="0">
                <a:latin typeface="Cambria" panose="02040503050406030204" pitchFamily="18" charset="0"/>
              </a:rPr>
              <a:t>, Yehuda. “Factor in the Neighbors.” ACM Transactions on Knowledge Discovery from Data, vol. 4, no. 1, Jan. 2010, pp. 1–24., doi:10.1145/1644873.1644874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 indent="-326565"/>
            <a:r>
              <a:rPr lang="en-US" dirty="0" smtClean="0">
                <a:latin typeface="Cambria" panose="02040503050406030204" pitchFamily="18" charset="0"/>
              </a:rPr>
              <a:t>[5] </a:t>
            </a:r>
            <a:r>
              <a:rPr lang="en-US" dirty="0" err="1">
                <a:latin typeface="Cambria" panose="02040503050406030204" pitchFamily="18" charset="0"/>
              </a:rPr>
              <a:t>Mayank</a:t>
            </a:r>
            <a:r>
              <a:rPr lang="en-US" dirty="0">
                <a:latin typeface="Cambria" panose="02040503050406030204" pitchFamily="18" charset="0"/>
              </a:rPr>
              <a:t>-Bhatia. “</a:t>
            </a:r>
            <a:r>
              <a:rPr lang="en-US" dirty="0" err="1">
                <a:latin typeface="Cambria" panose="02040503050406030204" pitchFamily="18" charset="0"/>
              </a:rPr>
              <a:t>Mayank</a:t>
            </a:r>
            <a:r>
              <a:rPr lang="en-US" dirty="0">
                <a:latin typeface="Cambria" panose="02040503050406030204" pitchFamily="18" charset="0"/>
              </a:rPr>
              <a:t>-Bhatia/Anime-Recommender.” GitHub, github.com/</a:t>
            </a:r>
            <a:r>
              <a:rPr lang="en-US" dirty="0" err="1">
                <a:latin typeface="Cambria" panose="02040503050406030204" pitchFamily="18" charset="0"/>
              </a:rPr>
              <a:t>Mayank</a:t>
            </a:r>
            <a:r>
              <a:rPr lang="en-US" dirty="0">
                <a:latin typeface="Cambria" panose="02040503050406030204" pitchFamily="18" charset="0"/>
              </a:rPr>
              <a:t>-Bhatia/Anime-Recommender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A857D32F-3487-E242-8FB5-455B3A2D66CD}"/>
              </a:ext>
            </a:extLst>
          </p:cNvPr>
          <p:cNvSpPr/>
          <p:nvPr/>
        </p:nvSpPr>
        <p:spPr>
          <a:xfrm>
            <a:off x="16764000" y="22558650"/>
            <a:ext cx="13789152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14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References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752600" y="7730686"/>
            <a:ext cx="1379220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114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Background</a:t>
            </a:r>
            <a:endParaRPr lang="en-US" sz="4114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686371"/>
              </p:ext>
            </p:extLst>
          </p:nvPr>
        </p:nvGraphicFramePr>
        <p:xfrm>
          <a:off x="24426817" y="18253980"/>
          <a:ext cx="5740228" cy="3454512"/>
        </p:xfrm>
        <a:graphic>
          <a:graphicData uri="http://schemas.openxmlformats.org/drawingml/2006/table">
            <a:tbl>
              <a:tblPr/>
              <a:tblGrid>
                <a:gridCol w="4009570"/>
                <a:gridCol w="889958"/>
                <a:gridCol w="840700"/>
              </a:tblGrid>
              <a:tr h="384287"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Accuracy Measures for </a:t>
                      </a:r>
                      <a:r>
                        <a:rPr lang="en-US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CF</a:t>
                      </a:r>
                      <a:r>
                        <a:rPr lang="en-US" sz="1800" b="1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Implementations</a:t>
                      </a:r>
                      <a:endParaRPr lang="en-US" sz="11500" dirty="0">
                        <a:effectLst/>
                        <a:latin typeface="+mj-lt"/>
                      </a:endParaRPr>
                    </a:p>
                  </a:txBody>
                  <a:tcPr marL="78747" marR="78747" marT="78747" marB="78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42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Type of Collaborative Filtering</a:t>
                      </a:r>
                      <a:endParaRPr lang="en-US" sz="11500">
                        <a:effectLst/>
                        <a:latin typeface="+mj-lt"/>
                      </a:endParaRPr>
                    </a:p>
                  </a:txBody>
                  <a:tcPr marL="78747" marR="78747" marT="78747" marB="78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MAE</a:t>
                      </a:r>
                      <a:endParaRPr lang="en-US" sz="11500" dirty="0">
                        <a:effectLst/>
                        <a:latin typeface="+mj-lt"/>
                      </a:endParaRPr>
                    </a:p>
                  </a:txBody>
                  <a:tcPr marL="78747" marR="78747" marT="78747" marB="78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RMSE</a:t>
                      </a:r>
                      <a:endParaRPr lang="en-US" sz="11500" dirty="0">
                        <a:effectLst/>
                        <a:latin typeface="+mj-lt"/>
                      </a:endParaRPr>
                    </a:p>
                  </a:txBody>
                  <a:tcPr marL="78747" marR="78747" marT="78747" marB="78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2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k-Nearest Neighbors</a:t>
                      </a:r>
                      <a:endParaRPr lang="en-US" sz="11500">
                        <a:effectLst/>
                        <a:latin typeface="+mj-lt"/>
                      </a:endParaRPr>
                    </a:p>
                  </a:txBody>
                  <a:tcPr marL="78747" marR="78747" marT="78747" marB="78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0.8878</a:t>
                      </a:r>
                      <a:endParaRPr lang="en-US" sz="11500" dirty="0">
                        <a:effectLst/>
                        <a:latin typeface="+mj-lt"/>
                      </a:endParaRPr>
                    </a:p>
                  </a:txBody>
                  <a:tcPr marL="78747" marR="78747" marT="78747" marB="78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1.206</a:t>
                      </a:r>
                      <a:endParaRPr lang="en-US" sz="11500" dirty="0">
                        <a:effectLst/>
                        <a:latin typeface="+mj-lt"/>
                      </a:endParaRPr>
                    </a:p>
                  </a:txBody>
                  <a:tcPr marL="78747" marR="78747" marT="78747" marB="78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2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User-User Top-N Cosine Similarity</a:t>
                      </a:r>
                      <a:endParaRPr lang="en-US" sz="11500" dirty="0">
                        <a:effectLst/>
                        <a:latin typeface="+mj-lt"/>
                      </a:endParaRPr>
                    </a:p>
                  </a:txBody>
                  <a:tcPr marL="78747" marR="78747" marT="78747" marB="78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0.8976</a:t>
                      </a:r>
                      <a:endParaRPr lang="en-US" sz="11500" dirty="0">
                        <a:effectLst/>
                        <a:latin typeface="+mj-lt"/>
                      </a:endParaRPr>
                    </a:p>
                  </a:txBody>
                  <a:tcPr marL="78747" marR="78747" marT="78747" marB="78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1.182</a:t>
                      </a:r>
                      <a:endParaRPr lang="en-US" sz="11500" dirty="0">
                        <a:effectLst/>
                        <a:latin typeface="+mj-lt"/>
                      </a:endParaRPr>
                    </a:p>
                  </a:txBody>
                  <a:tcPr marL="78747" marR="78747" marT="78747" marB="78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2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User-User  Top-N Pearson Similarity</a:t>
                      </a:r>
                      <a:endParaRPr lang="en-US" sz="11500" dirty="0">
                        <a:effectLst/>
                        <a:latin typeface="+mj-lt"/>
                      </a:endParaRPr>
                    </a:p>
                  </a:txBody>
                  <a:tcPr marL="78747" marR="78747" marT="78747" marB="78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0.9086</a:t>
                      </a:r>
                      <a:endParaRPr lang="en-US" sz="11500">
                        <a:effectLst/>
                        <a:latin typeface="+mj-lt"/>
                      </a:endParaRPr>
                    </a:p>
                  </a:txBody>
                  <a:tcPr marL="78747" marR="78747" marT="78747" marB="78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1.195</a:t>
                      </a:r>
                      <a:endParaRPr lang="en-US" sz="11500" dirty="0">
                        <a:effectLst/>
                        <a:latin typeface="+mj-lt"/>
                      </a:endParaRPr>
                    </a:p>
                  </a:txBody>
                  <a:tcPr marL="78747" marR="78747" marT="78747" marB="78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2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Item-Item Top-N Cosine Similarity</a:t>
                      </a:r>
                      <a:endParaRPr lang="en-US" sz="11500">
                        <a:effectLst/>
                        <a:latin typeface="+mj-lt"/>
                      </a:endParaRPr>
                    </a:p>
                  </a:txBody>
                  <a:tcPr marL="78747" marR="78747" marT="78747" marB="78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0.8696</a:t>
                      </a:r>
                      <a:endParaRPr lang="en-US" sz="11500" dirty="0">
                        <a:effectLst/>
                        <a:latin typeface="+mj-lt"/>
                      </a:endParaRPr>
                    </a:p>
                  </a:txBody>
                  <a:tcPr marL="78747" marR="78747" marT="78747" marB="78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1.154</a:t>
                      </a:r>
                      <a:endParaRPr lang="en-US" sz="11500" dirty="0">
                        <a:effectLst/>
                        <a:latin typeface="+mj-lt"/>
                      </a:endParaRPr>
                    </a:p>
                  </a:txBody>
                  <a:tcPr marL="78747" marR="78747" marT="78747" marB="78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2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Item-Item Top-N Pearson Similarity</a:t>
                      </a:r>
                      <a:endParaRPr lang="en-US" sz="11500" dirty="0">
                        <a:effectLst/>
                        <a:latin typeface="+mj-lt"/>
                      </a:endParaRPr>
                    </a:p>
                  </a:txBody>
                  <a:tcPr marL="78747" marR="78747" marT="78747" marB="78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0.8654</a:t>
                      </a:r>
                      <a:endParaRPr lang="en-US" sz="11500">
                        <a:effectLst/>
                        <a:latin typeface="+mj-lt"/>
                      </a:endParaRPr>
                    </a:p>
                  </a:txBody>
                  <a:tcPr marL="78747" marR="78747" marT="78747" marB="78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1.153</a:t>
                      </a:r>
                      <a:endParaRPr lang="en-US" sz="11500" dirty="0">
                        <a:effectLst/>
                        <a:latin typeface="+mj-lt"/>
                      </a:endParaRPr>
                    </a:p>
                  </a:txBody>
                  <a:tcPr marL="78747" marR="78747" marT="78747" marB="78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2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SVD</a:t>
                      </a:r>
                      <a:endParaRPr lang="en-US" sz="11500" dirty="0">
                        <a:effectLst/>
                        <a:latin typeface="+mj-lt"/>
                      </a:endParaRPr>
                    </a:p>
                  </a:txBody>
                  <a:tcPr marL="78747" marR="78747" marT="78747" marB="78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0.8886</a:t>
                      </a:r>
                      <a:endParaRPr lang="en-US" sz="11500" dirty="0">
                        <a:effectLst/>
                        <a:latin typeface="+mj-lt"/>
                      </a:endParaRPr>
                    </a:p>
                  </a:txBody>
                  <a:tcPr marL="78747" marR="78747" marT="78747" marB="78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1.202</a:t>
                      </a:r>
                      <a:endParaRPr lang="en-US" sz="11500" dirty="0">
                        <a:effectLst/>
                        <a:latin typeface="+mj-lt"/>
                      </a:endParaRPr>
                    </a:p>
                  </a:txBody>
                  <a:tcPr marL="78747" marR="78747" marT="78747" marB="78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852817"/>
              </p:ext>
            </p:extLst>
          </p:nvPr>
        </p:nvGraphicFramePr>
        <p:xfrm>
          <a:off x="17100853" y="18251592"/>
          <a:ext cx="7004457" cy="3484880"/>
        </p:xfrm>
        <a:graphic>
          <a:graphicData uri="http://schemas.openxmlformats.org/drawingml/2006/table">
            <a:tbl>
              <a:tblPr/>
              <a:tblGrid>
                <a:gridCol w="3678538"/>
                <a:gridCol w="3325919"/>
              </a:tblGrid>
              <a:tr h="279400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Execution Time Frame for Collaborative Filtering Methods</a:t>
                      </a:r>
                      <a:endParaRPr lang="en-US" sz="96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Type of Collaborative Filtering</a:t>
                      </a:r>
                      <a:endParaRPr lang="en-US" sz="96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 Duration (</a:t>
                      </a:r>
                      <a:r>
                        <a:rPr lang="en-US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Training/Prediction </a:t>
                      </a:r>
                      <a:r>
                        <a:rPr lang="en-US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Evaluation)</a:t>
                      </a:r>
                      <a:endParaRPr lang="en-US" sz="96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k-Nearest Neighbors</a:t>
                      </a:r>
                      <a:endParaRPr lang="en-US" sz="96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~ 3 min. 35 sec.</a:t>
                      </a:r>
                      <a:endParaRPr lang="en-US" sz="96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User-User Top-N Cosine Similarity</a:t>
                      </a:r>
                      <a:endParaRPr lang="en-US" sz="96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~ 2 hrs. 45 min.</a:t>
                      </a:r>
                      <a:endParaRPr lang="en-US" sz="96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User-User  Top-N Pearson Similarity</a:t>
                      </a:r>
                      <a:endParaRPr lang="en-US" sz="96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~ 2 hrs. 45 min.</a:t>
                      </a:r>
                      <a:endParaRPr lang="en-US" sz="96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Item-Item Top-N Cosine Similarity</a:t>
                      </a:r>
                      <a:endParaRPr lang="en-US" sz="96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~ 6 hrs. 30 min.</a:t>
                      </a:r>
                      <a:endParaRPr lang="en-US" sz="96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Item-Item Top-N Pearson Similarity</a:t>
                      </a:r>
                      <a:endParaRPr lang="en-US" sz="96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~ 6 hrs. 30 min.</a:t>
                      </a:r>
                      <a:endParaRPr lang="en-US" sz="96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SVD </a:t>
                      </a:r>
                      <a:endParaRPr lang="en-US" sz="96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~ 20 s</a:t>
                      </a:r>
                      <a:endParaRPr lang="en-US" sz="96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7" name="Picture 7" descr="https://lh6.googleusercontent.com/tHxi5JTl1Z9yB1-SjjAm_YPx-BU-CryuwFiwKaxHFGUie7lSBajpIP3wbYb-iQBHNYYLrihBlMcoDer7fl19cV9DKgjCb0nzaNC5F711oMOa0rjNduUeS8HLMpH0oDCyW7536S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134" y="16993046"/>
            <a:ext cx="56483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9" descr="https://lh6.googleusercontent.com/WUKXzkZD-KHTMSe6PfwEMVwJrSkruH66CgDsVYqFzcXcp530s60OV2_3fdQwFzrQSTIP0robEE60MDCyqfzER2UF3ORSB4Esscq84ynlxOJu27ilAgwCpW8e3i8HuYdn9fkryie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15" y="19610600"/>
            <a:ext cx="366712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5"/>
          <a:srcRect l="3920"/>
          <a:stretch/>
        </p:blipFill>
        <p:spPr>
          <a:xfrm>
            <a:off x="6147041" y="15604064"/>
            <a:ext cx="4530031" cy="1390650"/>
          </a:xfrm>
          <a:prstGeom prst="rect">
            <a:avLst/>
          </a:prstGeom>
        </p:spPr>
      </p:pic>
      <p:pic>
        <p:nvPicPr>
          <p:cNvPr id="70" name="Picture 12" descr="https://lh3.googleusercontent.com/SCgj-ICxmIfU6I5KaBnr6IoiQhvochzzZOifTYXUB-ipERCtLejEzLo2-VIOtcxuBS92p5ry3trAVWWsPlEDfNrrakYJBS5mG5AySXB11dzuJsOf_WQiv_JkXuK6HrKrsE8KzW5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852" y="21924099"/>
            <a:ext cx="25336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E5D069B1-D75D-5642-9339-7BE71146E77F}"/>
              </a:ext>
            </a:extLst>
          </p:cNvPr>
          <p:cNvSpPr txBox="1"/>
          <p:nvPr/>
        </p:nvSpPr>
        <p:spPr>
          <a:xfrm>
            <a:off x="16903717" y="8229600"/>
            <a:ext cx="135219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352425">
              <a:buFont typeface="Arial" panose="020B0604020202020204" pitchFamily="34" charset="0"/>
              <a:buChar char="•"/>
            </a:pPr>
            <a:endParaRPr lang="en-US" sz="2400" dirty="0" smtClean="0">
              <a:latin typeface="Calibri" pitchFamily="34" charset="0"/>
            </a:endParaRPr>
          </a:p>
          <a:p>
            <a:pPr marL="40005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Evaluated algorithms through the use of RMSE and MAE in order to minimize the loss of the functions</a:t>
            </a:r>
          </a:p>
          <a:p>
            <a:pPr marL="1143000" lvl="3" indent="-334963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Main goal is </a:t>
            </a:r>
            <a:r>
              <a:rPr lang="en-US" sz="2400" dirty="0">
                <a:latin typeface="Calibri" pitchFamily="34" charset="0"/>
              </a:rPr>
              <a:t>to try to achieve a minimal loss in order to make a prediction as close as possible to the actual rating. </a:t>
            </a:r>
          </a:p>
          <a:p>
            <a:pPr marL="40005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RMSE will help understand the </a:t>
            </a:r>
            <a:r>
              <a:rPr lang="en-US" sz="2400" dirty="0">
                <a:latin typeface="Calibri" pitchFamily="34" charset="0"/>
              </a:rPr>
              <a:t>effect large error terms have compared to smaller error </a:t>
            </a:r>
            <a:r>
              <a:rPr lang="en-US" sz="2400" dirty="0" smtClean="0">
                <a:latin typeface="Calibri" pitchFamily="34" charset="0"/>
              </a:rPr>
              <a:t>terms.</a:t>
            </a:r>
          </a:p>
          <a:p>
            <a:pPr marL="40005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MAE resolves the issues mentioned for RMSE and is less </a:t>
            </a:r>
            <a:r>
              <a:rPr lang="en-US" sz="2400" dirty="0">
                <a:latin typeface="Calibri" pitchFamily="34" charset="0"/>
              </a:rPr>
              <a:t>sensitive to </a:t>
            </a:r>
            <a:r>
              <a:rPr lang="en-US" sz="2400" dirty="0" smtClean="0">
                <a:latin typeface="Calibri" pitchFamily="34" charset="0"/>
              </a:rPr>
              <a:t>outliers, holding steady </a:t>
            </a:r>
            <a:r>
              <a:rPr lang="en-US" sz="2400" dirty="0">
                <a:latin typeface="Calibri" pitchFamily="34" charset="0"/>
              </a:rPr>
              <a:t>results despite </a:t>
            </a:r>
            <a:r>
              <a:rPr lang="en-US" sz="2400" dirty="0" smtClean="0">
                <a:latin typeface="Calibri" pitchFamily="34" charset="0"/>
              </a:rPr>
              <a:t>an increase </a:t>
            </a:r>
            <a:r>
              <a:rPr lang="en-US" sz="2400" dirty="0">
                <a:latin typeface="Calibri" pitchFamily="34" charset="0"/>
              </a:rPr>
              <a:t>in variance</a:t>
            </a:r>
            <a:r>
              <a:rPr lang="en-US" sz="2400" dirty="0" smtClean="0">
                <a:latin typeface="Calibri" pitchFamily="34" charset="0"/>
              </a:rPr>
              <a:t>.</a:t>
            </a:r>
          </a:p>
          <a:p>
            <a:pPr marL="40005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Recommender system takes into consideration accuracy measures and execution time of system to provide predictions on a new user</a:t>
            </a:r>
          </a:p>
          <a:p>
            <a:pPr marL="1143000" lvl="2" indent="-334963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Recommended anime based on SVD implementation</a:t>
            </a:r>
          </a:p>
          <a:p>
            <a:pPr marL="1143000" lvl="2" indent="-334963">
              <a:buFont typeface="Arial" panose="020B0604020202020204" pitchFamily="34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400050" lvl="1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Calibri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0101" y="12186538"/>
            <a:ext cx="5612548" cy="575031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5802" y="12148357"/>
            <a:ext cx="5582354" cy="575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5547</TotalTime>
  <Words>917</Words>
  <Application>Microsoft Office PowerPoint</Application>
  <PresentationFormat>Custom</PresentationFormat>
  <Paragraphs>166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Times New Roman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44x30</dc:title>
  <dc:creator>Jay Larson</dc:creator>
  <dc:description>Quality poster printing
www.genigraphics.com
1-800-790-4001</dc:description>
  <cp:lastModifiedBy>Yerania Hernandez</cp:lastModifiedBy>
  <cp:revision>228</cp:revision>
  <cp:lastPrinted>2017-05-11T22:03:19Z</cp:lastPrinted>
  <dcterms:created xsi:type="dcterms:W3CDTF">2013-02-10T21:14:48Z</dcterms:created>
  <dcterms:modified xsi:type="dcterms:W3CDTF">2018-04-24T01:05:47Z</dcterms:modified>
</cp:coreProperties>
</file>