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1" clrIdx="0">
    <p:extLst>
      <p:ext uri="{19B8F6BF-5375-455C-9EA6-DF929625EA0E}">
        <p15:presenceInfo xmlns:p15="http://schemas.microsoft.com/office/powerpoint/2012/main" userId="ce8229fa-26d4-445b-be67-b4f2dc8d5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366" autoAdjust="0"/>
  </p:normalViewPr>
  <p:slideViewPr>
    <p:cSldViewPr>
      <p:cViewPr varScale="1">
        <p:scale>
          <a:sx n="14" d="100"/>
          <a:sy n="14" d="100"/>
        </p:scale>
        <p:origin x="2405" y="24"/>
      </p:cViewPr>
      <p:guideLst>
        <p:guide orient="horz" pos="12096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1162050"/>
            <a:ext cx="26860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archi</a:t>
            </a:r>
            <a:r>
              <a:rPr lang="en-US" dirty="0"/>
              <a:t> - Page 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436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320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056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056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056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72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88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880"/>
              </a:spcAft>
            </a:pP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528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056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056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1056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72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2160"/>
                </a:spcAft>
              </a:pPr>
              <a:endParaRPr lang="en-US" sz="72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2160"/>
                </a:spcAft>
              </a:pP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28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4"/>
            <a:ext cx="29626560" cy="2534539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5"/>
            <a:ext cx="104241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5"/>
            <a:ext cx="7680960" cy="20447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266944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548640" algn="l" defTabSz="5266944" rtl="0" eaLnBrk="1" latinLnBrk="0" hangingPunct="1">
        <a:spcBef>
          <a:spcPct val="20000"/>
        </a:spcBef>
        <a:buFont typeface="Arial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indent="-548640" algn="l" defTabSz="5266944" rtl="0" eaLnBrk="1" latinLnBrk="0" hangingPunct="1">
        <a:spcBef>
          <a:spcPct val="20000"/>
        </a:spcBef>
        <a:buFont typeface="Arial" pitchFamily="34" charset="0"/>
        <a:buChar char="–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548640" algn="l" defTabSz="5266944" rtl="0" eaLnBrk="1" latinLnBrk="0" hangingPunct="1">
        <a:spcBef>
          <a:spcPct val="20000"/>
        </a:spcBef>
        <a:buFont typeface="Arial" pitchFamily="34" charset="0"/>
        <a:buChar char="»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14484096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7pPr>
      <a:lvl8pPr marL="19751040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8pPr>
      <a:lvl9pPr marL="22384512" indent="-1316736" algn="l" defTabSz="5266944" rtl="0" eaLnBrk="1" latinLnBrk="0" hangingPunct="1">
        <a:spcBef>
          <a:spcPct val="20000"/>
        </a:spcBef>
        <a:buFont typeface="Arial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2pPr>
      <a:lvl3pPr marL="526694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3pPr>
      <a:lvl4pPr marL="790041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4pPr>
      <a:lvl5pPr marL="10533888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5pPr>
      <a:lvl6pPr marL="13167360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6pPr>
      <a:lvl7pPr marL="15800832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7pPr>
      <a:lvl8pPr marL="18434304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8pPr>
      <a:lvl9pPr marL="21067776" algn="l" defTabSz="5266944" rtl="0" eaLnBrk="1" latinLnBrk="0" hangingPunct="1">
        <a:defRPr sz="10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194">
            <a:extLst>
              <a:ext uri="{FF2B5EF4-FFF2-40B4-BE49-F238E27FC236}">
                <a16:creationId xmlns="" xmlns:a16="http://schemas.microsoft.com/office/drawing/2014/main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845" y="17589794"/>
            <a:ext cx="14328648" cy="1714315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Used GitHub as our team’s collaborative version and source control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Used Pivotal Tracker as an Agile Project Management tool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Completed and implemented 22 different user stories </a:t>
            </a:r>
            <a:r>
              <a:rPr lang="en-US" sz="3360" dirty="0">
                <a:latin typeface="Calibri" pitchFamily="34" charset="0"/>
              </a:rPr>
              <a:t>successfully </a:t>
            </a:r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Accepted over 46 story points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Resolved and fixed at least 8 different bug branches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15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55" t="2173" b="547"/>
          <a:stretch/>
        </p:blipFill>
        <p:spPr>
          <a:xfrm>
            <a:off x="20744277" y="28403874"/>
            <a:ext cx="7037791" cy="57912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7" name="Text Box 189">
            <a:extLst>
              <a:ext uri="{FF2B5EF4-FFF2-40B4-BE49-F238E27FC236}">
                <a16:creationId xmlns="" xmlns:a16="http://schemas.microsoft.com/office/drawing/2014/main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707" y="13469386"/>
            <a:ext cx="14310360" cy="2388346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endParaRPr lang="en-US" sz="1000" dirty="0" smtClean="0">
              <a:latin typeface="Calibri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Environment</a:t>
            </a:r>
            <a:endParaRPr lang="en-US" sz="3360" dirty="0">
              <a:latin typeface="Calibri" pitchFamily="34" charset="0"/>
            </a:endParaRP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Language: Ruby and Rails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Development: </a:t>
            </a:r>
            <a:r>
              <a:rPr lang="en-US" sz="3360" dirty="0" err="1">
                <a:latin typeface="Calibri" pitchFamily="34" charset="0"/>
              </a:rPr>
              <a:t>Github</a:t>
            </a:r>
            <a:r>
              <a:rPr lang="en-US" sz="3360" dirty="0">
                <a:latin typeface="Calibri" pitchFamily="34" charset="0"/>
              </a:rPr>
              <a:t> and Amazon Web Services Cloud9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Front-End: Bootstrap and ERB(Embedded Ruby)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3360" dirty="0">
                <a:latin typeface="Calibri" pitchFamily="34" charset="0"/>
              </a:rPr>
              <a:t>Production Releases: </a:t>
            </a:r>
            <a:r>
              <a:rPr lang="en-US" sz="3360" dirty="0" err="1" smtClean="0">
                <a:latin typeface="Calibri" pitchFamily="34" charset="0"/>
              </a:rPr>
              <a:t>Heroku</a:t>
            </a:r>
            <a:endParaRPr lang="en-US" sz="3360" dirty="0" smtClean="0">
              <a:latin typeface="Calibri" pitchFamily="34" charset="0"/>
            </a:endParaRPr>
          </a:p>
          <a:p>
            <a:pPr marL="1314450" lvl="2" indent="-398463">
              <a:buFont typeface="Arial" panose="020B0604020202020204" pitchFamily="34" charset="0"/>
              <a:buChar char="•"/>
            </a:pPr>
            <a:endParaRPr lang="en-US" sz="1500" dirty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r>
              <a:rPr lang="en-US" sz="3360" dirty="0" smtClean="0">
                <a:latin typeface="Calibri" pitchFamily="34" charset="0"/>
              </a:rPr>
              <a:t>Features</a:t>
            </a: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 smtClean="0">
              <a:latin typeface="Calibri" pitchFamily="34" charset="0"/>
            </a:endParaRPr>
          </a:p>
          <a:p>
            <a:pPr marL="561975" indent="-561975">
              <a:buFont typeface="Arial" panose="020B0604020202020204" pitchFamily="34" charset="0"/>
              <a:buChar char="•"/>
            </a:pPr>
            <a:endParaRPr lang="en-US" sz="3360" dirty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 smtClean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 smtClean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 smtClean="0">
              <a:latin typeface="Calibri" pitchFamily="34" charset="0"/>
            </a:endParaRPr>
          </a:p>
          <a:p>
            <a:pPr marL="973137" lvl="1" indent="-457200">
              <a:buFont typeface="Arial" panose="020B0604020202020204" pitchFamily="34" charset="0"/>
              <a:buChar char="•"/>
            </a:pPr>
            <a:endParaRPr lang="en-US" sz="3360" u="sng" dirty="0">
              <a:latin typeface="Calibri" pitchFamily="34" charset="0"/>
            </a:endParaRPr>
          </a:p>
          <a:p>
            <a:pPr marL="457200" indent="-457200">
              <a:buFontTx/>
              <a:buChar char="-"/>
            </a:pPr>
            <a:endParaRPr lang="en-US" sz="3360" u="sng" dirty="0"/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eaLnBrk="1" hangingPunct="1"/>
            <a:endParaRPr lang="en-US" sz="3300" dirty="0" smtClean="0">
              <a:latin typeface="Calibri" pitchFamily="34" charset="0"/>
            </a:endParaRPr>
          </a:p>
          <a:p>
            <a:pPr eaLnBrk="1" hangingPunct="1"/>
            <a:endParaRPr lang="en-US" sz="3300" dirty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517525" lvl="1" indent="0" eaLnBrk="1" hangingPunct="1"/>
            <a:endParaRPr lang="en-US" sz="3300" dirty="0" smtClean="0">
              <a:latin typeface="Calibri" pitchFamily="34" charset="0"/>
            </a:endParaRPr>
          </a:p>
          <a:p>
            <a:pPr marL="517525" lvl="1" indent="0" eaLnBrk="1" hangingPunct="1"/>
            <a:endParaRPr lang="en-US" sz="3300" dirty="0" smtClean="0">
              <a:latin typeface="Calibri" pitchFamily="34" charset="0"/>
            </a:endParaRPr>
          </a:p>
          <a:p>
            <a:pPr marL="974725" lvl="1" indent="-457200" eaLnBrk="1" hangingPunct="1">
              <a:buFont typeface="Arial" panose="020B0604020202020204" pitchFamily="34" charset="0"/>
              <a:buChar char="•"/>
            </a:pPr>
            <a:endParaRPr lang="en-US" sz="3300" dirty="0" smtClean="0">
              <a:latin typeface="Calibri" pitchFamily="34" charset="0"/>
            </a:endParaRPr>
          </a:p>
          <a:p>
            <a:pPr marL="517525" lvl="1" indent="0" eaLnBrk="1" hangingPunct="1"/>
            <a:endParaRPr lang="en-US" sz="3300" dirty="0">
              <a:latin typeface="Calibri" pitchFamily="34" charset="0"/>
            </a:endParaRPr>
          </a:p>
          <a:p>
            <a:pPr marL="517525" lvl="1" indent="0" eaLnBrk="1" hangingPunct="1"/>
            <a:endParaRPr lang="en-US" sz="3300" dirty="0">
              <a:latin typeface="Calibri" pitchFamily="34" charset="0"/>
            </a:endParaRPr>
          </a:p>
          <a:p>
            <a:pPr marL="517525" lvl="1" indent="0" eaLnBrk="1" hangingPunct="1"/>
            <a:endParaRPr lang="en-US" sz="3300" dirty="0" smtClean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5668263" y="228600"/>
            <a:ext cx="21945600" cy="2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219456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CSCE 120 Self-Evaluation System</a:t>
            </a:r>
            <a:endParaRPr lang="en-US" sz="8000" b="1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5668263" y="2074599"/>
            <a:ext cx="21945600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Amulya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Agarwal, Yerania Hernandez, </a:t>
            </a:r>
            <a:r>
              <a:rPr lang="en-US" sz="4800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Siru</a:t>
            </a:r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Li, Kevin J Nguyen, Yang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Yang</a:t>
            </a:r>
          </a:p>
          <a:p>
            <a:pPr algn="ctr" eaLnBrk="1" hangingPunct="1"/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Computer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Science and Engineering, Texas A&amp;M University</a:t>
            </a: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5648" y="5604194"/>
            <a:ext cx="14322552" cy="782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Arial" charset="0"/>
              <a:buChar char="•"/>
            </a:pPr>
            <a:endParaRPr lang="en-US" sz="1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A need to evaluate an </a:t>
            </a:r>
            <a:r>
              <a:rPr lang="en-US" sz="3360" dirty="0">
                <a:latin typeface="Calibri" pitchFamily="34" charset="0"/>
              </a:rPr>
              <a:t>incoming student’s knowledge on introductory programming </a:t>
            </a:r>
            <a:r>
              <a:rPr lang="en-US" sz="3360" dirty="0" smtClean="0">
                <a:latin typeface="Calibri" pitchFamily="34" charset="0"/>
              </a:rPr>
              <a:t>concepts.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An evaluation that a student can take prior to the </a:t>
            </a:r>
            <a:r>
              <a:rPr lang="en-US" sz="3360" dirty="0">
                <a:latin typeface="Calibri" pitchFamily="34" charset="0"/>
              </a:rPr>
              <a:t>start of </a:t>
            </a:r>
            <a:r>
              <a:rPr lang="en-US" sz="3360" dirty="0" smtClean="0">
                <a:latin typeface="Calibri" pitchFamily="34" charset="0"/>
              </a:rPr>
              <a:t>the course that will </a:t>
            </a:r>
            <a:r>
              <a:rPr lang="en-US" sz="3360" dirty="0">
                <a:latin typeface="Calibri" pitchFamily="34" charset="0"/>
              </a:rPr>
              <a:t>help </a:t>
            </a:r>
            <a:r>
              <a:rPr lang="en-US" sz="3360" dirty="0" smtClean="0">
                <a:latin typeface="Calibri" pitchFamily="34" charset="0"/>
              </a:rPr>
              <a:t>professors gauge the student’s knowledge and inform the student about possible need for further preparation to succeed in the course.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As the course requires students to have certain prior programming experience, our team developed an application that could integrate scaling of questions, code snippets, images, and various other features.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The system provides an evaluation score depicting the student’s preparedness to take the course.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>
                <a:latin typeface="Calibri" pitchFamily="34" charset="0"/>
              </a:rPr>
              <a:t>P</a:t>
            </a:r>
            <a:r>
              <a:rPr lang="en-US" sz="3360" dirty="0" smtClean="0">
                <a:latin typeface="Calibri" pitchFamily="34" charset="0"/>
              </a:rPr>
              <a:t>rofessors will have the ability to decide what changes and adjustments are needed to the introductory material and what should be covered so that the students complete this course successfully.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endParaRPr lang="en-US" sz="3300" dirty="0" smtClean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5648" y="48707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5648" y="12947904"/>
            <a:ext cx="14322552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967481" y="4870704"/>
            <a:ext cx="14328648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503920" y="27420389"/>
            <a:ext cx="184731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32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1260169-86B9-8A4B-AE7B-00240766514C}"/>
              </a:ext>
            </a:extLst>
          </p:cNvPr>
          <p:cNvSpPr txBox="1"/>
          <p:nvPr/>
        </p:nvSpPr>
        <p:spPr>
          <a:xfrm>
            <a:off x="18737979" y="30635448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9D045DEE-52BE-EE4F-8D26-5E2B8AD7CC52}"/>
              </a:ext>
            </a:extLst>
          </p:cNvPr>
          <p:cNvSpPr/>
          <p:nvPr/>
        </p:nvSpPr>
        <p:spPr>
          <a:xfrm>
            <a:off x="16970845" y="12954000"/>
            <a:ext cx="14328648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53" name="Text Box 191">
            <a:extLst>
              <a:ext uri="{FF2B5EF4-FFF2-40B4-BE49-F238E27FC236}">
                <a16:creationId xmlns="" xmlns:a16="http://schemas.microsoft.com/office/drawing/2014/main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529" y="35125087"/>
            <a:ext cx="14328648" cy="2212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Cambria" panose="02040503050406030204" pitchFamily="18" charset="0"/>
            </a:endParaRPr>
          </a:p>
          <a:p>
            <a:pPr indent="-457200"/>
            <a:r>
              <a:rPr lang="en-US" sz="2300" dirty="0">
                <a:latin typeface="Cambria" panose="02040503050406030204" pitchFamily="18" charset="0"/>
              </a:rPr>
              <a:t>[1] </a:t>
            </a:r>
            <a:r>
              <a:rPr lang="en-US" sz="2300" dirty="0">
                <a:latin typeface="Cambria" panose="02040503050406030204" pitchFamily="18" charset="0"/>
              </a:rPr>
              <a:t>“CSCE606 Project.” Pivotal </a:t>
            </a:r>
            <a:r>
              <a:rPr lang="en-US" sz="2300" dirty="0" smtClean="0">
                <a:latin typeface="Cambria" panose="02040503050406030204" pitchFamily="18" charset="0"/>
              </a:rPr>
              <a:t>Tracker, www.pivotaltracker.com/n/projects/2153120.</a:t>
            </a:r>
          </a:p>
          <a:p>
            <a:pPr marL="517525" indent="-974725"/>
            <a:r>
              <a:rPr lang="en-US" sz="2300" dirty="0" smtClean="0">
                <a:latin typeface="Cambria" panose="02040503050406030204" pitchFamily="18" charset="0"/>
              </a:rPr>
              <a:t>[</a:t>
            </a:r>
            <a:r>
              <a:rPr lang="en-US" sz="2300" dirty="0">
                <a:latin typeface="Cambria" panose="02040503050406030204" pitchFamily="18" charset="0"/>
              </a:rPr>
              <a:t>2] </a:t>
            </a:r>
            <a:r>
              <a:rPr lang="en-US" sz="2300" dirty="0">
                <a:latin typeface="Cambria" panose="02040503050406030204" pitchFamily="18" charset="0"/>
              </a:rPr>
              <a:t>Constantin, Lucian. “The SHA1 Hash Function Is Now Completely Unsafe.” Computerworld, IDG News Service, 23 Feb. 2017, www.computerworld.com/article/3173616/security/the-sha1-hash-function-is-now-completely-unsafe.html.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A857D32F-3487-E242-8FB5-455B3A2D66CD}"/>
              </a:ext>
            </a:extLst>
          </p:cNvPr>
          <p:cNvSpPr/>
          <p:nvPr/>
        </p:nvSpPr>
        <p:spPr>
          <a:xfrm>
            <a:off x="16970529" y="34593784"/>
            <a:ext cx="14328648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850" t="951" r="531" b="2277"/>
          <a:stretch/>
        </p:blipFill>
        <p:spPr>
          <a:xfrm>
            <a:off x="20155597" y="24420543"/>
            <a:ext cx="8382000" cy="368519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799" t="1055" r="582" b="1338"/>
          <a:stretch/>
        </p:blipFill>
        <p:spPr>
          <a:xfrm>
            <a:off x="20193000" y="20626081"/>
            <a:ext cx="8344597" cy="349632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t="104"/>
          <a:stretch/>
        </p:blipFill>
        <p:spPr>
          <a:xfrm>
            <a:off x="2477965" y="31740977"/>
            <a:ext cx="7620000" cy="52333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5111" r="5705"/>
          <a:stretch/>
        </p:blipFill>
        <p:spPr>
          <a:xfrm>
            <a:off x="8229600" y="17106900"/>
            <a:ext cx="7696200" cy="54483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6967482" y="5634312"/>
            <a:ext cx="14328648" cy="73189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buFont typeface="Arial" charset="0"/>
              <a:buChar char="•"/>
            </a:pPr>
            <a:endParaRPr lang="en-US" sz="1000" dirty="0">
              <a:latin typeface="Calibri" pitchFamily="34" charset="0"/>
            </a:endParaRP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Addressing a variety of question types for additional flexibility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Implementing free-response questions, with a different grading system from the administrative side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Developing questions with multiple selections of answers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Further development on data analytics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Provide graphical representation of data instead of tabular (histograms, bar graphs, line graphs, etc.)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Add filters to data from each database, such as by sections, by question type or by scores.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Increase the login security for the administrative and client side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Currently using a SHA1 (Secure Hash Algorithm 1) encryption for admin login and using a student’s personal UIN for client login</a:t>
            </a:r>
          </a:p>
          <a:p>
            <a:pPr marL="1200150" lvl="1" indent="-457200" algn="just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Implement using Central Authentication Service system from Texas A&amp;M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22783800"/>
            <a:ext cx="7600950" cy="2819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/>
          <a:srcRect t="10081" b="288"/>
          <a:stretch/>
        </p:blipFill>
        <p:spPr>
          <a:xfrm>
            <a:off x="8394784" y="25492576"/>
            <a:ext cx="7531016" cy="608007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3E62015-E84D-9A46-B231-32DD2360E2B7}"/>
              </a:ext>
            </a:extLst>
          </p:cNvPr>
          <p:cNvSpPr/>
          <p:nvPr/>
        </p:nvSpPr>
        <p:spPr>
          <a:xfrm>
            <a:off x="16973785" y="16849079"/>
            <a:ext cx="14328648" cy="768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lang="en-US" sz="576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="" xmlns:a16="http://schemas.microsoft.com/office/drawing/2014/main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1949" y="13673072"/>
            <a:ext cx="14328648" cy="31824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219456" tIns="219456" rIns="219456" bIns="219456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charset="0"/>
              <a:buChar char="•"/>
            </a:pPr>
            <a:endParaRPr lang="en-US" sz="10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Handling unpredictable user behavior that are not covered through test cases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Caching of site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Back button while in the middle of a session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Maintaining browser sessions</a:t>
            </a:r>
          </a:p>
          <a:p>
            <a:pPr marL="1200150" lvl="1" indent="-457200" eaLnBrk="1" hangingPunct="1">
              <a:buFont typeface="Arial" charset="0"/>
              <a:buChar char="•"/>
            </a:pPr>
            <a:r>
              <a:rPr lang="en-US" sz="3360" dirty="0" smtClean="0">
                <a:latin typeface="Calibri" pitchFamily="34" charset="0"/>
              </a:rPr>
              <a:t>Multiple redirects in a single page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52707" y="17145000"/>
            <a:ext cx="628893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6775" lvl="1" indent="-350838" algn="just">
              <a:buFont typeface="Arial" panose="020B0604020202020204" pitchFamily="34" charset="0"/>
              <a:buChar char="•"/>
            </a:pPr>
            <a:r>
              <a:rPr lang="en-US" sz="3360" i="1" dirty="0" err="1">
                <a:latin typeface="Calibri" pitchFamily="34" charset="0"/>
              </a:rPr>
              <a:t>TinyMCE</a:t>
            </a:r>
            <a:r>
              <a:rPr lang="en-US" sz="3360" i="1" dirty="0">
                <a:latin typeface="Calibri" pitchFamily="34" charset="0"/>
              </a:rPr>
              <a:t>: </a:t>
            </a:r>
            <a:r>
              <a:rPr lang="en-US" sz="3360" dirty="0">
                <a:latin typeface="Calibri" pitchFamily="34" charset="0"/>
              </a:rPr>
              <a:t>Used to display questions with images, code snippets, tables, and any other HTML tags for </a:t>
            </a:r>
            <a:r>
              <a:rPr lang="en-US" sz="3360" dirty="0" smtClean="0">
                <a:latin typeface="Calibri" pitchFamily="34" charset="0"/>
              </a:rPr>
              <a:t>customization</a:t>
            </a:r>
          </a:p>
          <a:p>
            <a:pPr marL="866775" lvl="1" indent="-350838" algn="just">
              <a:buFont typeface="Arial" panose="020B0604020202020204" pitchFamily="34" charset="0"/>
              <a:buChar char="•"/>
            </a:pPr>
            <a:endParaRPr lang="en-US" sz="2500" dirty="0">
              <a:latin typeface="Calibri" pitchFamily="34" charset="0"/>
            </a:endParaRPr>
          </a:p>
          <a:p>
            <a:pPr marL="866775" lvl="1" indent="-350838" algn="just">
              <a:buFont typeface="Arial" panose="020B0604020202020204" pitchFamily="34" charset="0"/>
              <a:buChar char="•"/>
            </a:pPr>
            <a:r>
              <a:rPr lang="en-US" sz="3360" i="1" dirty="0">
                <a:latin typeface="Calibri" pitchFamily="34" charset="0"/>
              </a:rPr>
              <a:t>Access Codes: </a:t>
            </a:r>
            <a:r>
              <a:rPr lang="en-US" sz="3360" dirty="0">
                <a:latin typeface="Calibri" pitchFamily="34" charset="0"/>
              </a:rPr>
              <a:t>Each evaluation has a unique access code for a student to access that specific evaluation</a:t>
            </a:r>
          </a:p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52707" y="25908000"/>
            <a:ext cx="6476893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96875" algn="just">
              <a:buFont typeface="Arial" panose="020B0604020202020204" pitchFamily="34" charset="0"/>
              <a:buChar char="•"/>
            </a:pPr>
            <a:r>
              <a:rPr lang="en-US" sz="3300" i="1" dirty="0">
                <a:latin typeface="Calibri" pitchFamily="34" charset="0"/>
              </a:rPr>
              <a:t>Question Scaling: </a:t>
            </a:r>
            <a:r>
              <a:rPr lang="en-US" sz="3300" dirty="0">
                <a:latin typeface="Calibri" pitchFamily="34" charset="0"/>
              </a:rPr>
              <a:t>Each </a:t>
            </a:r>
            <a:r>
              <a:rPr lang="en-US" sz="3300" dirty="0" smtClean="0">
                <a:latin typeface="Calibri" pitchFamily="34" charset="0"/>
              </a:rPr>
              <a:t>question </a:t>
            </a:r>
            <a:r>
              <a:rPr lang="en-US" sz="3300" dirty="0">
                <a:latin typeface="Calibri" pitchFamily="34" charset="0"/>
              </a:rPr>
              <a:t>can have up to </a:t>
            </a:r>
            <a:r>
              <a:rPr lang="en-US" sz="3300" dirty="0" smtClean="0">
                <a:latin typeface="Calibri" pitchFamily="34" charset="0"/>
              </a:rPr>
              <a:t>five different </a:t>
            </a:r>
            <a:r>
              <a:rPr lang="en-US" sz="3300" dirty="0">
                <a:latin typeface="Calibri" pitchFamily="34" charset="0"/>
              </a:rPr>
              <a:t>answer choices </a:t>
            </a:r>
            <a:r>
              <a:rPr lang="en-US" sz="3300" dirty="0" smtClean="0">
                <a:latin typeface="Calibri" pitchFamily="34" charset="0"/>
              </a:rPr>
              <a:t>and each </a:t>
            </a:r>
            <a:r>
              <a:rPr lang="en-US" sz="3300" dirty="0">
                <a:latin typeface="Calibri" pitchFamily="34" charset="0"/>
              </a:rPr>
              <a:t>answer choice can have </a:t>
            </a:r>
            <a:r>
              <a:rPr lang="en-US" sz="3300" dirty="0" smtClean="0">
                <a:latin typeface="Calibri" pitchFamily="34" charset="0"/>
              </a:rPr>
              <a:t>different </a:t>
            </a:r>
            <a:r>
              <a:rPr lang="en-US" sz="3300" dirty="0">
                <a:latin typeface="Calibri" pitchFamily="34" charset="0"/>
              </a:rPr>
              <a:t>points assigned (scale</a:t>
            </a:r>
            <a:r>
              <a:rPr lang="en-US" sz="3300" dirty="0" smtClean="0">
                <a:latin typeface="Calibri" pitchFamily="34" charset="0"/>
              </a:rPr>
              <a:t>)</a:t>
            </a:r>
          </a:p>
          <a:p>
            <a:pPr marL="917575" lvl="2" algn="just"/>
            <a:endParaRPr lang="en-US" sz="2500" i="1" dirty="0">
              <a:latin typeface="Calibri" pitchFamily="34" charset="0"/>
            </a:endParaRPr>
          </a:p>
          <a:p>
            <a:pPr marL="914400" lvl="1" indent="-396875" algn="just">
              <a:buFont typeface="Arial" panose="020B0604020202020204" pitchFamily="34" charset="0"/>
              <a:buChar char="•"/>
            </a:pPr>
            <a:r>
              <a:rPr lang="en-US" sz="3300" i="1" dirty="0">
                <a:latin typeface="Calibri" pitchFamily="34" charset="0"/>
              </a:rPr>
              <a:t>Export Data: </a:t>
            </a:r>
            <a:r>
              <a:rPr lang="en-US" sz="3300" dirty="0">
                <a:latin typeface="Calibri" pitchFamily="34" charset="0"/>
              </a:rPr>
              <a:t>Student database </a:t>
            </a:r>
            <a:r>
              <a:rPr lang="en-US" sz="3300" dirty="0" smtClean="0">
                <a:latin typeface="Calibri" pitchFamily="34" charset="0"/>
              </a:rPr>
              <a:t>and </a:t>
            </a:r>
            <a:r>
              <a:rPr lang="en-US" sz="3300" dirty="0">
                <a:latin typeface="Calibri" pitchFamily="34" charset="0"/>
              </a:rPr>
              <a:t>question database can be </a:t>
            </a:r>
            <a:r>
              <a:rPr lang="en-US" sz="3300" dirty="0" smtClean="0">
                <a:latin typeface="Calibri" pitchFamily="34" charset="0"/>
              </a:rPr>
              <a:t>exported </a:t>
            </a:r>
            <a:r>
              <a:rPr lang="en-US" sz="3300" dirty="0">
                <a:latin typeface="Calibri" pitchFamily="34" charset="0"/>
              </a:rPr>
              <a:t>to CSV files for </a:t>
            </a:r>
            <a:r>
              <a:rPr lang="en-US" sz="3300" dirty="0" smtClean="0">
                <a:latin typeface="Calibri" pitchFamily="34" charset="0"/>
              </a:rPr>
              <a:t>further </a:t>
            </a:r>
            <a:r>
              <a:rPr lang="en-US" sz="3300" dirty="0">
                <a:latin typeface="Calibri" pitchFamily="34" charset="0"/>
              </a:rPr>
              <a:t>data analysis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597" y="594088"/>
            <a:ext cx="2911092" cy="3139712"/>
          </a:xfrm>
          <a:prstGeom prst="rect">
            <a:avLst/>
          </a:prstGeom>
          <a:effectLst>
            <a:glow rad="190500">
              <a:schemeClr val="accent1">
                <a:lumMod val="60000"/>
                <a:lumOff val="40000"/>
                <a:alpha val="87000"/>
              </a:schemeClr>
            </a:glo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06" r="79181" b="-1"/>
          <a:stretch/>
        </p:blipFill>
        <p:spPr>
          <a:xfrm>
            <a:off x="1258765" y="990600"/>
            <a:ext cx="2703635" cy="22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509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Yerania Hernandez</cp:lastModifiedBy>
  <cp:revision>227</cp:revision>
  <cp:lastPrinted>2017-05-11T22:03:19Z</cp:lastPrinted>
  <dcterms:created xsi:type="dcterms:W3CDTF">2013-02-10T21:14:48Z</dcterms:created>
  <dcterms:modified xsi:type="dcterms:W3CDTF">2018-05-02T00:56:51Z</dcterms:modified>
</cp:coreProperties>
</file>