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6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954"/>
    <a:srgbClr val="FFF1E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2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1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70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03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1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4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69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138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32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58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2021-03-03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1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2263588" y="2028661"/>
            <a:ext cx="7664824" cy="182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40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4000" b="1" i="1" kern="0" dirty="0">
                <a:solidFill>
                  <a:srgbClr val="FF7954"/>
                </a:solidFill>
              </a:rPr>
              <a:t>기반</a:t>
            </a:r>
            <a:endParaRPr lang="en-US" altLang="ko-KR" sz="4000" b="1" i="1" kern="0" dirty="0">
              <a:solidFill>
                <a:srgbClr val="FF7954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i="1" kern="0" dirty="0">
                <a:solidFill>
                  <a:srgbClr val="FF7954"/>
                </a:solidFill>
              </a:rPr>
              <a:t>태양광 발전량 예측 기법</a:t>
            </a:r>
            <a:endParaRPr lang="en-US" altLang="ko-KR" sz="40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904289" y="3915642"/>
            <a:ext cx="2383422" cy="433070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2021 winter team</a:t>
            </a:r>
          </a:p>
          <a:p>
            <a:pPr algn="ctr"/>
            <a:r>
              <a:rPr lang="ko-KR" altLang="en-US" sz="1400" b="1" dirty="0" err="1">
                <a:solidFill>
                  <a:prstClr val="white"/>
                </a:solidFill>
              </a:rPr>
              <a:t>안혜림</a:t>
            </a:r>
            <a:endParaRPr lang="ko-KR" altLang="en-US" sz="2000" b="1" dirty="0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3FAF27-AE47-4034-BABE-546DCB4DB629}"/>
              </a:ext>
            </a:extLst>
          </p:cNvPr>
          <p:cNvSpPr/>
          <p:nvPr/>
        </p:nvSpPr>
        <p:spPr>
          <a:xfrm>
            <a:off x="0" y="6544235"/>
            <a:ext cx="12192000" cy="31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5CC2A8-8C90-4BD8-83D6-E5679E459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505" y="6586807"/>
            <a:ext cx="3939881" cy="2286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B34274-9240-453A-91D5-4E00C9880FAE}"/>
              </a:ext>
            </a:extLst>
          </p:cNvPr>
          <p:cNvSpPr txBox="1"/>
          <p:nvPr/>
        </p:nvSpPr>
        <p:spPr>
          <a:xfrm>
            <a:off x="98614" y="657978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/>
              <a:t>저자 </a:t>
            </a:r>
            <a:r>
              <a:rPr lang="en-US" altLang="ko-KR" sz="1100" b="1" dirty="0"/>
              <a:t>: </a:t>
            </a:r>
            <a:r>
              <a:rPr lang="ko-KR" altLang="en-US" sz="1100" b="1" dirty="0"/>
              <a:t>김용수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이상현</a:t>
            </a:r>
            <a:r>
              <a:rPr lang="en-US" altLang="ko-KR" sz="1100" b="1" dirty="0"/>
              <a:t>, </a:t>
            </a:r>
            <a:r>
              <a:rPr lang="ko-KR" altLang="en-US" sz="1100" b="1" dirty="0" err="1"/>
              <a:t>김호원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43697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66712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366712" y="986102"/>
            <a:ext cx="11458574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LSTM(Long short-Term Memory) 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학습결과를 현재 학습에 사용하는 딥러닝 네트워크인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RNN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일종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Cell state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학습이 반복됨에 따라 과거 학습 정보가 사라지는 장기 의존성 문제 해결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neural network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모듈을 반복시키는 체인과 같은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/>
              <a:t>   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112157" y="665561"/>
            <a:ext cx="3967684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본론 </a:t>
            </a:r>
            <a:r>
              <a:rPr lang="en-US" altLang="ko-KR" sz="1400" dirty="0">
                <a:solidFill>
                  <a:prstClr val="white"/>
                </a:solidFill>
              </a:rPr>
              <a:t>: </a:t>
            </a:r>
            <a:r>
              <a:rPr lang="ko-KR" altLang="en-US" sz="1400" dirty="0">
                <a:solidFill>
                  <a:prstClr val="white"/>
                </a:solidFill>
              </a:rPr>
              <a:t>예측 모델 구성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7E5780-5902-4E79-B87E-6F45F610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06" y="1883994"/>
            <a:ext cx="4404047" cy="3383596"/>
          </a:xfrm>
          <a:prstGeom prst="rect">
            <a:avLst/>
          </a:prstGeom>
        </p:spPr>
      </p:pic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4FF2E6EB-7CF5-43D4-8F1E-192057F45703}"/>
              </a:ext>
            </a:extLst>
          </p:cNvPr>
          <p:cNvSpPr/>
          <p:nvPr/>
        </p:nvSpPr>
        <p:spPr>
          <a:xfrm>
            <a:off x="3967841" y="3409932"/>
            <a:ext cx="1890907" cy="708211"/>
          </a:xfrm>
          <a:prstGeom prst="borderCallout3">
            <a:avLst>
              <a:gd name="adj1" fmla="val -4035"/>
              <a:gd name="adj2" fmla="val 60694"/>
              <a:gd name="adj3" fmla="val -16693"/>
              <a:gd name="adj4" fmla="val 65634"/>
              <a:gd name="adj5" fmla="val 0"/>
              <a:gd name="adj6" fmla="val 102323"/>
              <a:gd name="adj7" fmla="val 31950"/>
              <a:gd name="adj8" fmla="val 139741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sigmoid </a:t>
            </a:r>
            <a:r>
              <a:rPr lang="ko-KR" altLang="en-US" sz="1000" b="1" dirty="0">
                <a:solidFill>
                  <a:schemeClr val="tx1"/>
                </a:solidFill>
              </a:rPr>
              <a:t>함수를 통해 어떤 정보를 버릴지 결정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0" name="설명선: 굽은 이중선 19">
            <a:extLst>
              <a:ext uri="{FF2B5EF4-FFF2-40B4-BE49-F238E27FC236}">
                <a16:creationId xmlns:a16="http://schemas.microsoft.com/office/drawing/2014/main" id="{7C2912FD-1CDE-42BA-BC8E-ECEB5E3A11D5}"/>
              </a:ext>
            </a:extLst>
          </p:cNvPr>
          <p:cNvSpPr/>
          <p:nvPr/>
        </p:nvSpPr>
        <p:spPr>
          <a:xfrm>
            <a:off x="3798377" y="5352863"/>
            <a:ext cx="2220763" cy="708211"/>
          </a:xfrm>
          <a:prstGeom prst="borderCallout3">
            <a:avLst>
              <a:gd name="adj1" fmla="val -4035"/>
              <a:gd name="adj2" fmla="val 60694"/>
              <a:gd name="adj3" fmla="val -16693"/>
              <a:gd name="adj4" fmla="val 65634"/>
              <a:gd name="adj5" fmla="val -97469"/>
              <a:gd name="adj6" fmla="val 80563"/>
              <a:gd name="adj7" fmla="val -223746"/>
              <a:gd name="adj8" fmla="val 163181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sigmoid* </a:t>
            </a:r>
            <a:r>
              <a:rPr lang="ko-KR" altLang="en-US" sz="1000" b="1" dirty="0">
                <a:solidFill>
                  <a:schemeClr val="tx1"/>
                </a:solidFill>
              </a:rPr>
              <a:t>및 </a:t>
            </a:r>
            <a:r>
              <a:rPr lang="en-US" altLang="ko-KR" sz="1000" b="1" dirty="0">
                <a:solidFill>
                  <a:schemeClr val="tx1"/>
                </a:solidFill>
              </a:rPr>
              <a:t>tanh</a:t>
            </a:r>
            <a:r>
              <a:rPr lang="ko-KR" altLang="en-US" sz="1000" b="1" dirty="0">
                <a:solidFill>
                  <a:schemeClr val="tx1"/>
                </a:solidFill>
              </a:rPr>
              <a:t>함수</a:t>
            </a:r>
            <a:r>
              <a:rPr lang="en-US" altLang="ko-KR" sz="1000" b="1" dirty="0">
                <a:solidFill>
                  <a:schemeClr val="tx1"/>
                </a:solidFill>
              </a:rPr>
              <a:t>*</a:t>
            </a:r>
            <a:r>
              <a:rPr lang="ko-KR" altLang="en-US" sz="1000" b="1" dirty="0">
                <a:solidFill>
                  <a:schemeClr val="tx1"/>
                </a:solidFill>
              </a:rPr>
              <a:t>를 통해 </a:t>
            </a:r>
            <a:r>
              <a:rPr lang="en-US" altLang="ko-KR" sz="1000" b="1" dirty="0">
                <a:solidFill>
                  <a:schemeClr val="tx1"/>
                </a:solidFill>
              </a:rPr>
              <a:t>cell state</a:t>
            </a:r>
            <a:r>
              <a:rPr lang="ko-KR" altLang="en-US" sz="1000" b="1" dirty="0">
                <a:solidFill>
                  <a:schemeClr val="tx1"/>
                </a:solidFill>
              </a:rPr>
              <a:t>에 어떤 정보를 저장할지 결정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설명선: 굽은 이중선 20">
            <a:extLst>
              <a:ext uri="{FF2B5EF4-FFF2-40B4-BE49-F238E27FC236}">
                <a16:creationId xmlns:a16="http://schemas.microsoft.com/office/drawing/2014/main" id="{78A2A0FE-12CE-4909-A634-3C9F8ACA4F1F}"/>
              </a:ext>
            </a:extLst>
          </p:cNvPr>
          <p:cNvSpPr/>
          <p:nvPr/>
        </p:nvSpPr>
        <p:spPr>
          <a:xfrm>
            <a:off x="9578961" y="2894615"/>
            <a:ext cx="2055970" cy="776822"/>
          </a:xfrm>
          <a:prstGeom prst="borderCallout3">
            <a:avLst>
              <a:gd name="adj1" fmla="val -4035"/>
              <a:gd name="adj2" fmla="val 60694"/>
              <a:gd name="adj3" fmla="val -16693"/>
              <a:gd name="adj4" fmla="val 65634"/>
              <a:gd name="adj5" fmla="val -25317"/>
              <a:gd name="adj6" fmla="val 16030"/>
              <a:gd name="adj7" fmla="val -37670"/>
              <a:gd name="adj8" fmla="val 13507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과거의 </a:t>
            </a:r>
            <a:r>
              <a:rPr lang="en-US" altLang="ko-KR" sz="1000" b="1" dirty="0">
                <a:solidFill>
                  <a:schemeClr val="tx1"/>
                </a:solidFill>
              </a:rPr>
              <a:t>cell state Ct-1</a:t>
            </a:r>
            <a:r>
              <a:rPr lang="ko-KR" altLang="en-US" sz="1000" b="1" dirty="0">
                <a:solidFill>
                  <a:schemeClr val="tx1"/>
                </a:solidFill>
              </a:rPr>
              <a:t>과 학습된 정보 </a:t>
            </a:r>
            <a:r>
              <a:rPr lang="en-US" altLang="ko-KR" sz="1000" b="1" dirty="0">
                <a:solidFill>
                  <a:schemeClr val="tx1"/>
                </a:solidFill>
              </a:rPr>
              <a:t>Ct</a:t>
            </a:r>
            <a:r>
              <a:rPr lang="ko-KR" altLang="en-US" sz="1000" b="1" dirty="0">
                <a:solidFill>
                  <a:schemeClr val="tx1"/>
                </a:solidFill>
              </a:rPr>
              <a:t>를 통해 업데이트되는 </a:t>
            </a:r>
            <a:r>
              <a:rPr lang="en-US" altLang="ko-KR" sz="1000" b="1" dirty="0">
                <a:solidFill>
                  <a:schemeClr val="tx1"/>
                </a:solidFill>
              </a:rPr>
              <a:t>cell state </a:t>
            </a:r>
            <a:r>
              <a:rPr lang="ko-KR" altLang="en-US" sz="1000" b="1" dirty="0">
                <a:solidFill>
                  <a:schemeClr val="tx1"/>
                </a:solidFill>
              </a:rPr>
              <a:t>의미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설명선: 굽은 이중선 22">
            <a:extLst>
              <a:ext uri="{FF2B5EF4-FFF2-40B4-BE49-F238E27FC236}">
                <a16:creationId xmlns:a16="http://schemas.microsoft.com/office/drawing/2014/main" id="{63FFE0E1-91B4-4074-A745-7B7A834644F6}"/>
              </a:ext>
            </a:extLst>
          </p:cNvPr>
          <p:cNvSpPr/>
          <p:nvPr/>
        </p:nvSpPr>
        <p:spPr>
          <a:xfrm>
            <a:off x="8205662" y="5344226"/>
            <a:ext cx="2055970" cy="708211"/>
          </a:xfrm>
          <a:prstGeom prst="borderCallout3">
            <a:avLst>
              <a:gd name="adj1" fmla="val -4035"/>
              <a:gd name="adj2" fmla="val 60694"/>
              <a:gd name="adj3" fmla="val -16693"/>
              <a:gd name="adj4" fmla="val 65634"/>
              <a:gd name="adj5" fmla="val -43038"/>
              <a:gd name="adj6" fmla="val 23262"/>
              <a:gd name="adj7" fmla="val -225012"/>
              <a:gd name="adj8" fmla="val 7389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업데이트된 </a:t>
            </a:r>
            <a:r>
              <a:rPr lang="en-US" altLang="ko-KR" sz="1000" b="1" dirty="0">
                <a:solidFill>
                  <a:schemeClr val="tx1"/>
                </a:solidFill>
              </a:rPr>
              <a:t>cell state</a:t>
            </a:r>
            <a:r>
              <a:rPr lang="ko-KR" altLang="en-US" sz="1000" b="1" dirty="0">
                <a:solidFill>
                  <a:schemeClr val="tx1"/>
                </a:solidFill>
              </a:rPr>
              <a:t>를 바탕으로 어떤 정보를 내보낼지 결정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B2FA64-2EED-4386-BFB3-3FC6C6709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29" y="3764037"/>
            <a:ext cx="1729890" cy="25148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92EA6B7-3A30-4F25-AAB0-9BF4D30D6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41" y="5775155"/>
            <a:ext cx="1607959" cy="213378"/>
          </a:xfrm>
          <a:prstGeom prst="rect">
            <a:avLst/>
          </a:prstGeom>
        </p:spPr>
      </p:pic>
      <p:sp>
        <p:nvSpPr>
          <p:cNvPr id="28" name="설명선: 굽은 이중선 27">
            <a:extLst>
              <a:ext uri="{FF2B5EF4-FFF2-40B4-BE49-F238E27FC236}">
                <a16:creationId xmlns:a16="http://schemas.microsoft.com/office/drawing/2014/main" id="{DFE2957A-77C4-464A-A79B-11B67D2AA52C}"/>
              </a:ext>
            </a:extLst>
          </p:cNvPr>
          <p:cNvSpPr/>
          <p:nvPr/>
        </p:nvSpPr>
        <p:spPr>
          <a:xfrm>
            <a:off x="6188603" y="5364156"/>
            <a:ext cx="1948691" cy="342813"/>
          </a:xfrm>
          <a:prstGeom prst="borderCallout3">
            <a:avLst>
              <a:gd name="adj1" fmla="val -4035"/>
              <a:gd name="adj2" fmla="val 60694"/>
              <a:gd name="adj3" fmla="val -16693"/>
              <a:gd name="adj4" fmla="val 65634"/>
              <a:gd name="adj5" fmla="val -2532"/>
              <a:gd name="adj6" fmla="val 75290"/>
              <a:gd name="adj7" fmla="val -472175"/>
              <a:gd name="adj8" fmla="val 83987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988DEF-E257-4738-A3CE-AE7B25435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508" y="5415575"/>
            <a:ext cx="1851820" cy="24386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F6CE74F6-58FC-44A2-B44F-12DC687AB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0621" y="3354387"/>
            <a:ext cx="1272650" cy="22862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B238F94-97F7-4261-9CEA-4D9E4034D0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7113" y="5813353"/>
            <a:ext cx="1607959" cy="19813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6183E4F-B0FC-4A80-9BCA-C0D83696E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6139" y="4319843"/>
            <a:ext cx="1066892" cy="228620"/>
          </a:xfrm>
          <a:prstGeom prst="rect">
            <a:avLst/>
          </a:prstGeom>
        </p:spPr>
      </p:pic>
      <p:sp>
        <p:nvSpPr>
          <p:cNvPr id="37" name="설명선: 굽은 이중선 36">
            <a:extLst>
              <a:ext uri="{FF2B5EF4-FFF2-40B4-BE49-F238E27FC236}">
                <a16:creationId xmlns:a16="http://schemas.microsoft.com/office/drawing/2014/main" id="{DF793A8B-7EA8-4953-B743-1298DC6615A0}"/>
              </a:ext>
            </a:extLst>
          </p:cNvPr>
          <p:cNvSpPr/>
          <p:nvPr/>
        </p:nvSpPr>
        <p:spPr>
          <a:xfrm>
            <a:off x="9595240" y="4229173"/>
            <a:ext cx="1948691" cy="342813"/>
          </a:xfrm>
          <a:prstGeom prst="borderCallout3">
            <a:avLst>
              <a:gd name="adj1" fmla="val -4035"/>
              <a:gd name="adj2" fmla="val 60694"/>
              <a:gd name="adj3" fmla="val -16693"/>
              <a:gd name="adj4" fmla="val 65634"/>
              <a:gd name="adj5" fmla="val -2532"/>
              <a:gd name="adj6" fmla="val 75290"/>
              <a:gd name="adj7" fmla="val -92994"/>
              <a:gd name="adj8" fmla="val 11301"/>
            </a:avLst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52247C45-3EFE-482A-8338-20F3A7E2F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069" y="2171319"/>
            <a:ext cx="3035976" cy="104947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B017EED7-7FF6-480A-99F2-0D8456B10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5026" y="3249853"/>
            <a:ext cx="3042973" cy="70821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E197EB91-162B-41A0-A6AD-675D48655CF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283" y="4090308"/>
            <a:ext cx="3198186" cy="1944554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539D6C1-4419-4F06-A1E1-66495CF9908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9283" y="6061074"/>
            <a:ext cx="2886725" cy="57949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6F7B6751-AD34-4857-A2C0-D2D8FD3FB3A3}"/>
              </a:ext>
            </a:extLst>
          </p:cNvPr>
          <p:cNvSpPr/>
          <p:nvPr/>
        </p:nvSpPr>
        <p:spPr>
          <a:xfrm>
            <a:off x="489283" y="2043952"/>
            <a:ext cx="3198186" cy="47423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0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66712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366712" y="986102"/>
            <a:ext cx="11458574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예측 모델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기상예보 데이터에 일사량 존재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</a:t>
            </a: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기상정보 통해 일사량 예측 모델 구성 후 예측한 일사량과 기상정보 통해 최종 발전량 예측 모델 분리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112157" y="665561"/>
            <a:ext cx="3967684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본론 </a:t>
            </a:r>
            <a:r>
              <a:rPr lang="en-US" altLang="ko-KR" sz="1400" dirty="0">
                <a:solidFill>
                  <a:prstClr val="white"/>
                </a:solidFill>
              </a:rPr>
              <a:t>: </a:t>
            </a:r>
            <a:r>
              <a:rPr lang="ko-KR" altLang="en-US" sz="1400" dirty="0">
                <a:solidFill>
                  <a:prstClr val="white"/>
                </a:solidFill>
              </a:rPr>
              <a:t>일사량 및 발전량 예측 모델 구조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688482-9961-4068-891B-23742571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403" y="1770241"/>
            <a:ext cx="3200677" cy="147078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0A7006D-4836-4176-ADA4-F58BE4C5EC42}"/>
              </a:ext>
            </a:extLst>
          </p:cNvPr>
          <p:cNvSpPr txBox="1"/>
          <p:nvPr/>
        </p:nvSpPr>
        <p:spPr>
          <a:xfrm>
            <a:off x="4625627" y="1997948"/>
            <a:ext cx="6908428" cy="1169551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그림</a:t>
            </a:r>
            <a:r>
              <a:rPr lang="en-US" altLang="ko-KR" sz="1400" dirty="0"/>
              <a:t>1</a:t>
            </a:r>
            <a:r>
              <a:rPr lang="ko-KR" altLang="en-US" sz="1400" dirty="0"/>
              <a:t>의 </a:t>
            </a:r>
            <a:r>
              <a:rPr lang="en-US" altLang="ko-KR" sz="1400" dirty="0"/>
              <a:t>LSTM </a:t>
            </a:r>
            <a:r>
              <a:rPr lang="ko-KR" altLang="en-US" sz="1400" dirty="0"/>
              <a:t>반복 모듈이 체인 형태로 연결되어 있음</a:t>
            </a:r>
            <a:endParaRPr lang="en-US" altLang="ko-KR" sz="1400" dirty="0"/>
          </a:p>
          <a:p>
            <a:r>
              <a:rPr lang="en-US" altLang="ko-KR" sz="1400" dirty="0"/>
              <a:t>- x: </a:t>
            </a:r>
            <a:r>
              <a:rPr lang="ko-KR" altLang="en-US" sz="1400" dirty="0"/>
              <a:t>예측 모델 입력 변수</a:t>
            </a:r>
            <a:endParaRPr lang="en-US" altLang="ko-KR" sz="1400" dirty="0"/>
          </a:p>
          <a:p>
            <a:r>
              <a:rPr lang="en-US" altLang="ko-KR" sz="1400" dirty="0"/>
              <a:t>  h: </a:t>
            </a:r>
            <a:r>
              <a:rPr lang="ko-KR" altLang="en-US" sz="1400" dirty="0"/>
              <a:t>예측 모델의 출력 데이터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</a:t>
            </a:r>
            <a:r>
              <a:rPr lang="ko-KR" altLang="en-US" sz="1400" dirty="0"/>
              <a:t> 장점</a:t>
            </a:r>
            <a:r>
              <a:rPr lang="en-US" altLang="ko-KR" sz="1400" dirty="0"/>
              <a:t>: </a:t>
            </a:r>
            <a:r>
              <a:rPr lang="ko-KR" altLang="en-US" sz="1400" dirty="0"/>
              <a:t>시간 단위의 일사량 및 발전량을 구간 제한없이 자유롭게 학습 및 예측 가능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CCB0E9-F0CE-420E-AEEA-58DD1B4E5C7A}"/>
              </a:ext>
            </a:extLst>
          </p:cNvPr>
          <p:cNvSpPr txBox="1"/>
          <p:nvPr/>
        </p:nvSpPr>
        <p:spPr>
          <a:xfrm>
            <a:off x="366712" y="3415765"/>
            <a:ext cx="11458574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태양광 발전량 예측 프로세스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동안의 일사량 및 발전량 예측 진행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u="sng" dirty="0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예측 모델을 추가적으로 사용하는 것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발전량 예측 모델만 사용하는 것보다 </a:t>
            </a:r>
            <a:r>
              <a:rPr lang="ko-KR" altLang="en-US" sz="1400" u="sng" dirty="0">
                <a:solidFill>
                  <a:srgbClr val="FF795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높은 예측 정확도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보임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802D825-E52B-4A46-BF40-807E4E68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887" y="4298215"/>
            <a:ext cx="3674540" cy="229775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97B8489-2A3C-4CC0-B848-011BFD0D0FB5}"/>
              </a:ext>
            </a:extLst>
          </p:cNvPr>
          <p:cNvSpPr txBox="1"/>
          <p:nvPr/>
        </p:nvSpPr>
        <p:spPr>
          <a:xfrm>
            <a:off x="6170358" y="6329540"/>
            <a:ext cx="190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954"/>
                </a:solidFill>
              </a:rPr>
              <a:t>예측한 일사량 추가</a:t>
            </a:r>
            <a:endParaRPr lang="en-US" altLang="ko-KR" sz="1400" dirty="0">
              <a:solidFill>
                <a:srgbClr val="FF7954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6B260F5-2238-4272-A572-FA1DD04B9C35}"/>
              </a:ext>
            </a:extLst>
          </p:cNvPr>
          <p:cNvCxnSpPr>
            <a:cxnSpLocks/>
          </p:cNvCxnSpPr>
          <p:nvPr/>
        </p:nvCxnSpPr>
        <p:spPr>
          <a:xfrm flipH="1" flipV="1">
            <a:off x="6095999" y="6286800"/>
            <a:ext cx="152401" cy="156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08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66712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453944" y="937048"/>
            <a:ext cx="11458574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실험 조건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 라이브러리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TensorFlow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Keras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단위의 일사량 및 발전량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기상 정보 데이터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단위의 기온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전운량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자외선 지수 포함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날짜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2019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~2019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 기간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미만으로 샘플링 편향 문제 발생할 수 있는 한계점 존재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데이터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train set :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인버터를 통해 수신한 발전량 데이터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validation set : 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인버터를 통해 수신한 발전량 데이터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 모델의 정확도 평가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112157" y="665561"/>
            <a:ext cx="3967684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실험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17D8D3-3BCD-43DF-BE7F-77F5FC02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8349"/>
            <a:ext cx="2358385" cy="7386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538035-EC77-42C3-89C7-9B900423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13" y="3329905"/>
            <a:ext cx="2415749" cy="80779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3AB760B-E380-4D0D-8F43-7C9C30FC1684}"/>
              </a:ext>
            </a:extLst>
          </p:cNvPr>
          <p:cNvSpPr txBox="1"/>
          <p:nvPr/>
        </p:nvSpPr>
        <p:spPr>
          <a:xfrm>
            <a:off x="3398462" y="3149024"/>
            <a:ext cx="8291513" cy="738664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1400" dirty="0"/>
              <a:t>- n: </a:t>
            </a:r>
            <a:r>
              <a:rPr lang="ko-KR" altLang="en-US" sz="1400" dirty="0"/>
              <a:t>데이터 총 개수</a:t>
            </a:r>
            <a:r>
              <a:rPr lang="en-US" altLang="ko-KR" sz="1400" dirty="0"/>
              <a:t> / y: </a:t>
            </a:r>
            <a:r>
              <a:rPr lang="ko-KR" altLang="en-US" sz="1400" dirty="0"/>
              <a:t>실제 데이터 값 </a:t>
            </a:r>
            <a:r>
              <a:rPr lang="en-US" altLang="ko-KR" sz="1400" dirty="0"/>
              <a:t>/ x: </a:t>
            </a:r>
            <a:r>
              <a:rPr lang="ko-KR" altLang="en-US" sz="1400" dirty="0"/>
              <a:t>예측한 데이터 값</a:t>
            </a:r>
            <a:r>
              <a:rPr lang="en-US" altLang="ko-KR" sz="1400" dirty="0"/>
              <a:t> / Capacity: </a:t>
            </a:r>
            <a:r>
              <a:rPr lang="ko-KR" altLang="en-US" sz="1400" dirty="0"/>
              <a:t>인버터 발전 용량</a:t>
            </a:r>
            <a:endParaRPr lang="en-US" altLang="ko-KR" sz="1400" dirty="0"/>
          </a:p>
          <a:p>
            <a:r>
              <a:rPr lang="en-US" altLang="ko-KR" sz="1400" dirty="0"/>
              <a:t>- NMAE(Normalized MAE) : MAE(Mean </a:t>
            </a:r>
            <a:r>
              <a:rPr lang="en-US" altLang="ko-KR" sz="1400" dirty="0" err="1"/>
              <a:t>Absoulte</a:t>
            </a:r>
            <a:r>
              <a:rPr lang="en-US" altLang="ko-KR" sz="1400" dirty="0"/>
              <a:t> Error)</a:t>
            </a:r>
            <a:r>
              <a:rPr lang="ko-KR" altLang="en-US" sz="1400" dirty="0"/>
              <a:t>에 발전 용량 나눈 값</a:t>
            </a:r>
            <a:endParaRPr lang="en-US" altLang="ko-KR" sz="1400" dirty="0"/>
          </a:p>
          <a:p>
            <a:r>
              <a:rPr lang="en-US" altLang="ko-KR" sz="1400" dirty="0"/>
              <a:t> 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단위 발전 용량에 대한 오차율을 나타냄으로써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객관적 평가 가능</a:t>
            </a:r>
            <a:endParaRPr lang="en-US" altLang="ko-KR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BE306C6-1DF3-452B-B061-378ADDCCE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90" y="4327693"/>
            <a:ext cx="3185436" cy="21109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221FD0-62FB-4BB3-A4B5-22E4CF760022}"/>
              </a:ext>
            </a:extLst>
          </p:cNvPr>
          <p:cNvSpPr txBox="1"/>
          <p:nvPr/>
        </p:nvSpPr>
        <p:spPr>
          <a:xfrm>
            <a:off x="782290" y="4577700"/>
            <a:ext cx="9804172" cy="246221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1000" dirty="0">
                <a:solidFill>
                  <a:srgbClr val="4D5156"/>
                </a:solidFill>
                <a:latin typeface="Apple SD Gothic Neo"/>
              </a:rPr>
              <a:t>: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ko-KR" altLang="en-US" sz="1000" b="0" i="0" dirty="0">
                <a:solidFill>
                  <a:srgbClr val="4D5156"/>
                </a:solidFill>
                <a:effectLst/>
                <a:latin typeface="Apple SD Gothic Neo"/>
              </a:rPr>
              <a:t>통계에서 평균 절대 오차는 동일한 현상을 표현하는 쌍을 이루는 관측치 간의 오차 측정 값</a:t>
            </a:r>
            <a:endParaRPr lang="en-US" altLang="ko-KR" sz="10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4F840FB-329D-45B5-885F-4DFAFD17457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9827"/>
          <a:stretch/>
        </p:blipFill>
        <p:spPr>
          <a:xfrm>
            <a:off x="4561876" y="5053028"/>
            <a:ext cx="2626610" cy="144628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262C49E-6B50-486E-9EB4-BB1A404EF2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963"/>
          <a:stretch/>
        </p:blipFill>
        <p:spPr>
          <a:xfrm>
            <a:off x="7395726" y="5100504"/>
            <a:ext cx="4176122" cy="82044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4CB1AA-F1A6-499A-A502-F8F27E923A94}"/>
              </a:ext>
            </a:extLst>
          </p:cNvPr>
          <p:cNvSpPr/>
          <p:nvPr/>
        </p:nvSpPr>
        <p:spPr>
          <a:xfrm>
            <a:off x="620152" y="4222376"/>
            <a:ext cx="10236107" cy="243559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8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66712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453944" y="937048"/>
            <a:ext cx="114585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LSTM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 발전량 예측 모델 학습 결과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반복 모듈 개수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손실 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오차율 산정 방식과 같은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MAE 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 기법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-ADAM(Adaptive Moment Estimation)* /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epoch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횟수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-500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112157" y="665561"/>
            <a:ext cx="3967684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실험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82A25A-F199-4F8C-A602-D44F760B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687" y="1543501"/>
            <a:ext cx="3967685" cy="65637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8F9A67-B7F1-4322-89AE-ADF310204326}"/>
              </a:ext>
            </a:extLst>
          </p:cNvPr>
          <p:cNvSpPr/>
          <p:nvPr/>
        </p:nvSpPr>
        <p:spPr>
          <a:xfrm>
            <a:off x="9754354" y="1938307"/>
            <a:ext cx="1913018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677868-44BA-4B75-976E-E77C8CB6492C}"/>
              </a:ext>
            </a:extLst>
          </p:cNvPr>
          <p:cNvSpPr/>
          <p:nvPr/>
        </p:nvSpPr>
        <p:spPr>
          <a:xfrm>
            <a:off x="7564545" y="2090707"/>
            <a:ext cx="1913018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4340F3-BF80-454A-B600-F0905040E719}"/>
              </a:ext>
            </a:extLst>
          </p:cNvPr>
          <p:cNvSpPr/>
          <p:nvPr/>
        </p:nvSpPr>
        <p:spPr>
          <a:xfrm>
            <a:off x="7682753" y="1522526"/>
            <a:ext cx="4055303" cy="56540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71E6F2-DB68-4FAF-9D92-B8DCCE049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61" y="2067454"/>
            <a:ext cx="2562236" cy="442267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09DC184-86A6-4786-92CD-4313F74B4C0C}"/>
              </a:ext>
            </a:extLst>
          </p:cNvPr>
          <p:cNvSpPr txBox="1"/>
          <p:nvPr/>
        </p:nvSpPr>
        <p:spPr>
          <a:xfrm>
            <a:off x="3788582" y="2280073"/>
            <a:ext cx="8291513" cy="138499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rgbClr val="FF0000"/>
                </a:solidFill>
              </a:rPr>
              <a:t>train_loss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train</a:t>
            </a:r>
            <a:r>
              <a:rPr lang="ko-KR" altLang="en-US" sz="1400" dirty="0"/>
              <a:t> </a:t>
            </a:r>
            <a:r>
              <a:rPr lang="en-US" altLang="ko-KR" sz="1400" dirty="0"/>
              <a:t>set</a:t>
            </a:r>
            <a:r>
              <a:rPr lang="ko-KR" altLang="en-US" sz="1400" dirty="0"/>
              <a:t> 학습시의 </a:t>
            </a:r>
            <a:r>
              <a:rPr lang="en-US" altLang="ko-KR" sz="1400" dirty="0"/>
              <a:t>loss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70C0"/>
                </a:solidFill>
              </a:rPr>
              <a:t>test _loss </a:t>
            </a:r>
            <a:r>
              <a:rPr lang="en-US" altLang="ko-KR" sz="1400" dirty="0"/>
              <a:t>: validation set </a:t>
            </a:r>
            <a:r>
              <a:rPr lang="ko-KR" altLang="en-US" sz="1400" dirty="0"/>
              <a:t>학습 시의 </a:t>
            </a:r>
            <a:r>
              <a:rPr lang="en-US" altLang="ko-KR" sz="1400" dirty="0"/>
              <a:t>loss</a:t>
            </a:r>
          </a:p>
          <a:p>
            <a:endParaRPr lang="en-US" altLang="ko-KR" sz="1400" dirty="0"/>
          </a:p>
          <a:p>
            <a:r>
              <a:rPr lang="en-US" altLang="ko-KR" sz="1400" dirty="0"/>
              <a:t>epoch* 150</a:t>
            </a:r>
            <a:r>
              <a:rPr lang="ko-KR" altLang="en-US" sz="1400" dirty="0"/>
              <a:t>회 이후부터 </a:t>
            </a:r>
            <a:r>
              <a:rPr lang="en-US" altLang="ko-KR" sz="1400" dirty="0" err="1"/>
              <a:t>test_loss</a:t>
            </a:r>
            <a:r>
              <a:rPr lang="ko-KR" altLang="en-US" sz="1400" dirty="0"/>
              <a:t>가 낮아지지 않아 학습이 제대로 이뤄지지 </a:t>
            </a:r>
            <a:r>
              <a:rPr lang="en-US" altLang="ko-KR" sz="1400" dirty="0"/>
              <a:t>X</a:t>
            </a:r>
          </a:p>
          <a:p>
            <a:endParaRPr lang="en-US" altLang="ko-KR" sz="1400" dirty="0"/>
          </a:p>
          <a:p>
            <a:r>
              <a:rPr lang="ko-KR" altLang="en-US" sz="1400" dirty="0"/>
              <a:t>발전량 예측 모델</a:t>
            </a:r>
            <a:r>
              <a:rPr lang="en-US" altLang="ko-KR" sz="1400" dirty="0"/>
              <a:t>(</a:t>
            </a:r>
            <a:r>
              <a:rPr lang="ko-KR" altLang="en-US" sz="1400" dirty="0"/>
              <a:t>그림</a:t>
            </a:r>
            <a:r>
              <a:rPr lang="en-US" altLang="ko-KR" sz="1400" dirty="0"/>
              <a:t>4)</a:t>
            </a:r>
            <a:r>
              <a:rPr lang="ko-KR" altLang="en-US" sz="1400" dirty="0"/>
              <a:t>의 경우 </a:t>
            </a:r>
            <a:r>
              <a:rPr lang="en-US" altLang="ko-KR" sz="1400" dirty="0" err="1"/>
              <a:t>test_loss</a:t>
            </a:r>
            <a:r>
              <a:rPr lang="ko-KR" altLang="en-US" sz="1400" dirty="0"/>
              <a:t>가 상승하여 </a:t>
            </a:r>
            <a:r>
              <a:rPr lang="en-US" altLang="ko-KR" sz="1400" dirty="0"/>
              <a:t>overfitting(</a:t>
            </a:r>
            <a:r>
              <a:rPr lang="ko-KR" altLang="en-US" sz="1400" dirty="0" err="1"/>
              <a:t>과적합</a:t>
            </a:r>
            <a:r>
              <a:rPr lang="en-US" altLang="ko-KR" sz="1400" dirty="0"/>
              <a:t>) </a:t>
            </a:r>
            <a:r>
              <a:rPr lang="en-US" altLang="ko-KR" sz="1400" dirty="0" err="1"/>
              <a:t>qkftod</a:t>
            </a:r>
            <a:endParaRPr lang="en-US" altLang="ko-KR" sz="14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BB68E91-8447-4B9F-ADE7-35E375C3CFE0}"/>
              </a:ext>
            </a:extLst>
          </p:cNvPr>
          <p:cNvCxnSpPr>
            <a:cxnSpLocks/>
          </p:cNvCxnSpPr>
          <p:nvPr/>
        </p:nvCxnSpPr>
        <p:spPr>
          <a:xfrm>
            <a:off x="2020803" y="2109806"/>
            <a:ext cx="1" cy="4020609"/>
          </a:xfrm>
          <a:prstGeom prst="line">
            <a:avLst/>
          </a:prstGeom>
          <a:ln w="19050">
            <a:solidFill>
              <a:srgbClr val="FF7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3CD0C8-AC4C-4A6C-8468-898D9E715AD5}"/>
              </a:ext>
            </a:extLst>
          </p:cNvPr>
          <p:cNvSpPr txBox="1"/>
          <p:nvPr/>
        </p:nvSpPr>
        <p:spPr>
          <a:xfrm>
            <a:off x="1750758" y="1834590"/>
            <a:ext cx="69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7954"/>
                </a:solidFill>
              </a:rPr>
              <a:t>150</a:t>
            </a:r>
            <a:r>
              <a:rPr lang="ko-KR" altLang="en-US" sz="1400" dirty="0">
                <a:solidFill>
                  <a:srgbClr val="FF7954"/>
                </a:solidFill>
              </a:rPr>
              <a:t>회</a:t>
            </a:r>
            <a:endParaRPr lang="en-US" altLang="ko-KR" sz="1400" dirty="0">
              <a:solidFill>
                <a:srgbClr val="FF7954"/>
              </a:solidFill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A92FB6E-8FF6-49D3-B062-3A62A572A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7052" y="4172422"/>
            <a:ext cx="3561583" cy="172414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B9EA9FE-76B3-4CF2-9DC3-D5C2BE65A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635" y="4370388"/>
            <a:ext cx="3582096" cy="2129077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9F6B1A-1EE4-443C-9B57-A0065EA7B68A}"/>
              </a:ext>
            </a:extLst>
          </p:cNvPr>
          <p:cNvSpPr/>
          <p:nvPr/>
        </p:nvSpPr>
        <p:spPr>
          <a:xfrm>
            <a:off x="3897052" y="4169646"/>
            <a:ext cx="7295287" cy="23204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50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66712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453944" y="937048"/>
            <a:ext cx="1145857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DNN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오차율과 비교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LSTM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예측 모델 효율성 평가를 위함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하이퍼파라미터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-5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layer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손실함수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-MAE 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최적화 기법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-ADAM /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활성화 함수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ReLU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112157" y="665561"/>
            <a:ext cx="3967684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실험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8F9A67-B7F1-4322-89AE-ADF310204326}"/>
              </a:ext>
            </a:extLst>
          </p:cNvPr>
          <p:cNvSpPr/>
          <p:nvPr/>
        </p:nvSpPr>
        <p:spPr>
          <a:xfrm>
            <a:off x="9754354" y="1938307"/>
            <a:ext cx="1913018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677868-44BA-4B75-976E-E77C8CB6492C}"/>
              </a:ext>
            </a:extLst>
          </p:cNvPr>
          <p:cNvSpPr/>
          <p:nvPr/>
        </p:nvSpPr>
        <p:spPr>
          <a:xfrm>
            <a:off x="7564545" y="2090707"/>
            <a:ext cx="1913018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DC184-86A6-4786-92CD-4313F74B4C0C}"/>
              </a:ext>
            </a:extLst>
          </p:cNvPr>
          <p:cNvSpPr txBox="1"/>
          <p:nvPr/>
        </p:nvSpPr>
        <p:spPr>
          <a:xfrm>
            <a:off x="3788582" y="2280073"/>
            <a:ext cx="8291513" cy="1384995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rgbClr val="FF0000"/>
                </a:solidFill>
              </a:rPr>
              <a:t>train_loss</a:t>
            </a:r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/>
              <a:t>train</a:t>
            </a:r>
            <a:r>
              <a:rPr lang="ko-KR" altLang="en-US" sz="1400" dirty="0"/>
              <a:t> </a:t>
            </a:r>
            <a:r>
              <a:rPr lang="en-US" altLang="ko-KR" sz="1400" dirty="0"/>
              <a:t>set</a:t>
            </a:r>
            <a:r>
              <a:rPr lang="ko-KR" altLang="en-US" sz="1400" dirty="0"/>
              <a:t> 학습시의 </a:t>
            </a:r>
            <a:r>
              <a:rPr lang="en-US" altLang="ko-KR" sz="1400" dirty="0"/>
              <a:t>loss</a:t>
            </a:r>
          </a:p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70C0"/>
                </a:solidFill>
              </a:rPr>
              <a:t>test _loss </a:t>
            </a:r>
            <a:r>
              <a:rPr lang="en-US" altLang="ko-KR" sz="1400" dirty="0"/>
              <a:t>: validation set </a:t>
            </a:r>
            <a:r>
              <a:rPr lang="ko-KR" altLang="en-US" sz="1400" dirty="0"/>
              <a:t>학습 시의 </a:t>
            </a:r>
            <a:r>
              <a:rPr lang="en-US" altLang="ko-KR" sz="1400" dirty="0"/>
              <a:t>loss</a:t>
            </a:r>
          </a:p>
          <a:p>
            <a:endParaRPr lang="en-US" altLang="ko-KR" sz="1400" dirty="0"/>
          </a:p>
          <a:p>
            <a:r>
              <a:rPr lang="en-US" altLang="ko-KR" sz="1400" dirty="0"/>
              <a:t>epoch* 150</a:t>
            </a:r>
            <a:r>
              <a:rPr lang="ko-KR" altLang="en-US" sz="1400" dirty="0"/>
              <a:t>회 이후부터 </a:t>
            </a:r>
            <a:r>
              <a:rPr lang="en-US" altLang="ko-KR" sz="1400" dirty="0" err="1"/>
              <a:t>test_loss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감소</a:t>
            </a:r>
            <a:r>
              <a:rPr lang="en-US" altLang="ko-KR" sz="1400" dirty="0"/>
              <a:t>X</a:t>
            </a:r>
          </a:p>
          <a:p>
            <a:r>
              <a:rPr lang="ko-KR" altLang="en-US" sz="1400" dirty="0"/>
              <a:t>가장 낮은 </a:t>
            </a:r>
            <a:r>
              <a:rPr lang="en-US" altLang="ko-KR" sz="1400" dirty="0" err="1"/>
              <a:t>test_loss</a:t>
            </a:r>
            <a:r>
              <a:rPr lang="ko-KR" altLang="en-US" sz="1400" dirty="0"/>
              <a:t>가 </a:t>
            </a:r>
            <a:r>
              <a:rPr lang="en-US" altLang="ko-KR" sz="1400" dirty="0"/>
              <a:t>LSTM</a:t>
            </a:r>
            <a:r>
              <a:rPr lang="ko-KR" altLang="en-US" sz="1400" dirty="0"/>
              <a:t>에 비해 높음</a:t>
            </a:r>
            <a:endParaRPr lang="en-US" altLang="ko-KR" sz="1400" dirty="0"/>
          </a:p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LSTM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DNN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보다 발전량 및 일사량 데이터의 특성을 잘 학습하였음을 의미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6AFF6D7-9444-4069-9CC1-9BCBAFC0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9" y="2024240"/>
            <a:ext cx="2738902" cy="4391688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A9EA43B-83DC-4BC2-BAF1-4B8B7097237A}"/>
              </a:ext>
            </a:extLst>
          </p:cNvPr>
          <p:cNvCxnSpPr>
            <a:cxnSpLocks/>
          </p:cNvCxnSpPr>
          <p:nvPr/>
        </p:nvCxnSpPr>
        <p:spPr>
          <a:xfrm>
            <a:off x="1798134" y="1988903"/>
            <a:ext cx="1" cy="4020609"/>
          </a:xfrm>
          <a:prstGeom prst="line">
            <a:avLst/>
          </a:prstGeom>
          <a:ln w="19050">
            <a:solidFill>
              <a:srgbClr val="FF79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4703DD-68C0-4826-B2B2-8DF4210850DE}"/>
              </a:ext>
            </a:extLst>
          </p:cNvPr>
          <p:cNvSpPr txBox="1"/>
          <p:nvPr/>
        </p:nvSpPr>
        <p:spPr>
          <a:xfrm>
            <a:off x="1528089" y="1713687"/>
            <a:ext cx="696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7954"/>
                </a:solidFill>
              </a:rPr>
              <a:t>150</a:t>
            </a:r>
            <a:r>
              <a:rPr lang="ko-KR" altLang="en-US" sz="1400" dirty="0">
                <a:solidFill>
                  <a:srgbClr val="FF7954"/>
                </a:solidFill>
              </a:rPr>
              <a:t>회</a:t>
            </a:r>
            <a:endParaRPr lang="en-US" altLang="ko-KR" sz="1400" dirty="0">
              <a:solidFill>
                <a:srgbClr val="FF7954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504F979-6BD8-4D0B-9803-A08AEB77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633" y="1471837"/>
            <a:ext cx="2925582" cy="53225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84CA6AF-64A2-45CC-9A2A-270837CD6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438" y="2142860"/>
            <a:ext cx="3006647" cy="716342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104340F3-BF80-454A-B600-F0905040E719}"/>
              </a:ext>
            </a:extLst>
          </p:cNvPr>
          <p:cNvSpPr/>
          <p:nvPr/>
        </p:nvSpPr>
        <p:spPr>
          <a:xfrm>
            <a:off x="8839634" y="1417841"/>
            <a:ext cx="3006648" cy="144136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60386EB-909F-4649-8470-46045CFC6F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5375"/>
          <a:stretch/>
        </p:blipFill>
        <p:spPr>
          <a:xfrm>
            <a:off x="3888406" y="3856717"/>
            <a:ext cx="4037075" cy="178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2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66712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453944" y="937048"/>
            <a:ext cx="114585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예측 모델 사용 </a:t>
            </a:r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vs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예측 모델 사용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기상정보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예측한 일사량 통한 최종 발전량 예측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예측 모델 사용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기상정보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전운량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자외선 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만으로 발전량 예측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112157" y="665561"/>
            <a:ext cx="3967684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실험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0677868-44BA-4B75-976E-E77C8CB6492C}"/>
              </a:ext>
            </a:extLst>
          </p:cNvPr>
          <p:cNvSpPr/>
          <p:nvPr/>
        </p:nvSpPr>
        <p:spPr>
          <a:xfrm>
            <a:off x="7564545" y="2090707"/>
            <a:ext cx="1913018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9DC184-86A6-4786-92CD-4313F74B4C0C}"/>
              </a:ext>
            </a:extLst>
          </p:cNvPr>
          <p:cNvSpPr txBox="1"/>
          <p:nvPr/>
        </p:nvSpPr>
        <p:spPr>
          <a:xfrm>
            <a:off x="4910371" y="3349760"/>
            <a:ext cx="6519630" cy="523220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</a:t>
            </a:r>
            <a:r>
              <a:rPr lang="ko-KR" altLang="en-US" sz="1400" dirty="0"/>
              <a:t>일사량 예측 모델을 사용한 경우가 </a:t>
            </a:r>
            <a:endParaRPr lang="en-US" altLang="ko-KR" sz="1400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사용</a:t>
            </a:r>
            <a:r>
              <a:rPr lang="en-US" altLang="ko-KR" sz="1400" dirty="0"/>
              <a:t>X</a:t>
            </a:r>
            <a:r>
              <a:rPr lang="ko-KR" altLang="en-US" sz="1400" dirty="0"/>
              <a:t>보다 발전량 예측에 있어 더 낮은 오차율 보임 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0C5119-8CB8-4629-B0A7-C93960AA6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53" y="1941855"/>
            <a:ext cx="3949221" cy="198468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B19047-6AD2-482C-8745-C2673F41BA33}"/>
              </a:ext>
            </a:extLst>
          </p:cNvPr>
          <p:cNvSpPr txBox="1"/>
          <p:nvPr/>
        </p:nvSpPr>
        <p:spPr>
          <a:xfrm>
            <a:off x="597379" y="4101881"/>
            <a:ext cx="114585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특정 시점의 </a:t>
            </a:r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72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기상예보를 통한 예측 발전량과 해당 구간의 실제 발전량 비교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CC9B577-BF09-42AC-A163-20049160F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167" y="4478171"/>
            <a:ext cx="2527658" cy="21932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3E66441-861A-455E-ADB2-3A8459E01E98}"/>
              </a:ext>
            </a:extLst>
          </p:cNvPr>
          <p:cNvSpPr txBox="1"/>
          <p:nvPr/>
        </p:nvSpPr>
        <p:spPr>
          <a:xfrm>
            <a:off x="3893492" y="4608423"/>
            <a:ext cx="7701129" cy="1169551"/>
          </a:xfrm>
          <a:prstGeom prst="rect">
            <a:avLst/>
          </a:prstGeom>
          <a:noFill/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altLang="ko-KR" sz="1400" dirty="0"/>
              <a:t>- </a:t>
            </a:r>
            <a:r>
              <a:rPr lang="en-US" altLang="ko-KR" sz="1400" dirty="0">
                <a:solidFill>
                  <a:srgbClr val="0070C0"/>
                </a:solidFill>
              </a:rPr>
              <a:t>real</a:t>
            </a:r>
            <a:r>
              <a:rPr lang="en-US" altLang="ko-KR" sz="1400" dirty="0"/>
              <a:t>:</a:t>
            </a:r>
            <a:r>
              <a:rPr lang="ko-KR" altLang="en-US" sz="1400" dirty="0"/>
              <a:t> 실제 발전량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en-US" altLang="ko-KR" sz="1400" dirty="0" err="1">
                <a:solidFill>
                  <a:schemeClr val="accent2"/>
                </a:solidFill>
              </a:rPr>
              <a:t>pred</a:t>
            </a:r>
            <a:r>
              <a:rPr lang="en-US" altLang="ko-KR" sz="1400" dirty="0"/>
              <a:t>: </a:t>
            </a:r>
            <a:r>
              <a:rPr lang="ko-KR" altLang="en-US" sz="1400" dirty="0"/>
              <a:t>예측 발전량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비교적 기상예보 시작 시점에서 가까운 구간의 예측 정확도가 높음</a:t>
            </a:r>
            <a:endParaRPr lang="en-US" altLang="ko-KR" sz="1400" dirty="0"/>
          </a:p>
          <a:p>
            <a:r>
              <a:rPr lang="ko-KR" altLang="en-US" sz="1400" dirty="0"/>
              <a:t>기상예보 정확도가 가까운 시점일수록 높기 때문에 나타나는 현상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3499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66712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453944" y="937048"/>
            <a:ext cx="114585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112157" y="665561"/>
            <a:ext cx="3967684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결론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6451F0-270C-4B49-891C-3B9F8B2B49E5}"/>
              </a:ext>
            </a:extLst>
          </p:cNvPr>
          <p:cNvSpPr txBox="1"/>
          <p:nvPr/>
        </p:nvSpPr>
        <p:spPr>
          <a:xfrm>
            <a:off x="453944" y="1482043"/>
            <a:ext cx="114585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LSTM </a:t>
            </a:r>
            <a:r>
              <a:rPr lang="ko-KR" altLang="en-US" dirty="0"/>
              <a:t>기반 일사량 예측 모델과 발전량 예측 모델을 통해 </a:t>
            </a:r>
            <a:endParaRPr lang="en-US" altLang="ko-KR" dirty="0"/>
          </a:p>
          <a:p>
            <a:pPr algn="ctr"/>
            <a:r>
              <a:rPr lang="ko-KR" altLang="en-US" dirty="0"/>
              <a:t>시간 단위의 태양광 발전량을 구간 제한 없이 예측하는 기법 제안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FF7954"/>
                </a:solidFill>
              </a:rPr>
              <a:t>일사량 예측</a:t>
            </a:r>
            <a:r>
              <a:rPr lang="ko-KR" altLang="en-US" dirty="0"/>
              <a:t>한 경우가 그렇지 않은 경우보다 </a:t>
            </a:r>
            <a:r>
              <a:rPr lang="ko-KR" altLang="en-US" dirty="0">
                <a:solidFill>
                  <a:srgbClr val="FF7954"/>
                </a:solidFill>
              </a:rPr>
              <a:t>높은 예측 정확도</a:t>
            </a:r>
            <a:endParaRPr lang="en-US" altLang="ko-KR" dirty="0">
              <a:solidFill>
                <a:srgbClr val="FF7954"/>
              </a:solidFill>
            </a:endParaRPr>
          </a:p>
          <a:p>
            <a:pPr algn="ctr"/>
            <a:r>
              <a:rPr lang="en-US" altLang="ko-KR" dirty="0"/>
              <a:t>DNN</a:t>
            </a:r>
            <a:r>
              <a:rPr lang="ko-KR" altLang="en-US" dirty="0"/>
              <a:t>보다 </a:t>
            </a:r>
            <a:r>
              <a:rPr lang="en-US" altLang="ko-KR" dirty="0">
                <a:solidFill>
                  <a:srgbClr val="FF7954"/>
                </a:solidFill>
              </a:rPr>
              <a:t>LSTM(</a:t>
            </a:r>
            <a:r>
              <a:rPr lang="ko-KR" altLang="en-US" dirty="0">
                <a:solidFill>
                  <a:srgbClr val="FF7954"/>
                </a:solidFill>
              </a:rPr>
              <a:t>시계열 특성 잘 학습</a:t>
            </a:r>
            <a:r>
              <a:rPr lang="en-US" altLang="ko-KR" dirty="0">
                <a:solidFill>
                  <a:srgbClr val="FF7954"/>
                </a:solidFill>
              </a:rPr>
              <a:t>) </a:t>
            </a:r>
            <a:r>
              <a:rPr lang="ko-KR" altLang="en-US" dirty="0"/>
              <a:t>기반 예측 모델의 </a:t>
            </a:r>
            <a:r>
              <a:rPr lang="ko-KR" altLang="en-US" dirty="0">
                <a:solidFill>
                  <a:srgbClr val="FF7954"/>
                </a:solidFill>
              </a:rPr>
              <a:t>정확도가 더 우수</a:t>
            </a:r>
            <a:endParaRPr lang="en-US" altLang="ko-KR" dirty="0">
              <a:solidFill>
                <a:srgbClr val="FF7954"/>
              </a:solidFill>
            </a:endParaRPr>
          </a:p>
          <a:p>
            <a:pPr algn="ctr"/>
            <a:r>
              <a:rPr lang="en-US" altLang="ko-KR" dirty="0"/>
              <a:t>(NMAE 0.0454</a:t>
            </a:r>
            <a:r>
              <a:rPr lang="ko-KR" altLang="en-US" dirty="0"/>
              <a:t>의 낮은 오차율 기록</a:t>
            </a:r>
            <a:r>
              <a:rPr lang="en-US" altLang="ko-KR" dirty="0"/>
              <a:t>)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기존 연구에 비해 시간 단위의 세밀한 발전량 예측 가능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정해진 시점이 아닌 원하는 구간의 발전량 예측을 하여 가용성 높임</a:t>
            </a:r>
            <a:r>
              <a:rPr lang="en-US" altLang="ko-KR" dirty="0"/>
              <a:t>.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정확도 높은 태양광 발전량 예측 제공으로</a:t>
            </a:r>
            <a:endParaRPr lang="en-US" altLang="ko-KR" dirty="0"/>
          </a:p>
          <a:p>
            <a:pPr algn="ctr"/>
            <a:r>
              <a:rPr lang="ko-KR" altLang="en-US" dirty="0"/>
              <a:t>태양광 발전 및 기존 화석 연료 발전의 전력 생산 계획을 효율적으로 세울 수 있고</a:t>
            </a:r>
            <a:endParaRPr lang="en-US" altLang="ko-KR" dirty="0"/>
          </a:p>
          <a:p>
            <a:pPr algn="ctr"/>
            <a:r>
              <a:rPr lang="ko-KR" altLang="en-US" dirty="0"/>
              <a:t>예상 발전량 통해 합리적인 전력 거래 가격을 결정할 수 있으며</a:t>
            </a:r>
            <a:endParaRPr lang="en-US" altLang="ko-KR" dirty="0"/>
          </a:p>
          <a:p>
            <a:pPr algn="ctr"/>
            <a:r>
              <a:rPr lang="ko-KR" altLang="en-US" dirty="0"/>
              <a:t>전력 계통의 안정성을 확보하여 경제성을 향상시킬 수 있을 것으로 기대함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D667867-AE4F-4481-9D80-22DEEAC308E1}"/>
              </a:ext>
            </a:extLst>
          </p:cNvPr>
          <p:cNvGrpSpPr/>
          <p:nvPr/>
        </p:nvGrpSpPr>
        <p:grpSpPr>
          <a:xfrm rot="5400000">
            <a:off x="5999824" y="3608467"/>
            <a:ext cx="192349" cy="252790"/>
            <a:chOff x="3001181" y="2880318"/>
            <a:chExt cx="1005343" cy="1166198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0B6FD88C-BBDB-445A-87FA-225E9F18A4CC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2AA963B1-F09C-4CBF-A96E-A4CC99F0DE8F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AF5A7B3-99B8-40CC-8DB0-0949DEC3E2C2}"/>
              </a:ext>
            </a:extLst>
          </p:cNvPr>
          <p:cNvGrpSpPr/>
          <p:nvPr/>
        </p:nvGrpSpPr>
        <p:grpSpPr>
          <a:xfrm rot="5400000">
            <a:off x="5960661" y="2186401"/>
            <a:ext cx="192349" cy="252790"/>
            <a:chOff x="3001181" y="2880318"/>
            <a:chExt cx="1005343" cy="1166198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C9B07F16-F4EF-497B-A319-A5DB9EFD3D1B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80AE717E-7AEA-45BF-A4DE-C794830E44E1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822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0970" y="2773628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감사합니다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5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>
                <a:solidFill>
                  <a:prstClr val="white"/>
                </a:solidFill>
              </a:rPr>
              <a:t>요약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366712" y="1298103"/>
            <a:ext cx="114585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태양광 발전 관리</a:t>
            </a:r>
            <a:r>
              <a:rPr lang="en-US" altLang="ko-KR" dirty="0"/>
              <a:t>(</a:t>
            </a:r>
            <a:r>
              <a:rPr lang="ko-KR" altLang="en-US" dirty="0"/>
              <a:t>효율적 운영</a:t>
            </a:r>
            <a:r>
              <a:rPr lang="en-US" altLang="ko-KR" dirty="0"/>
              <a:t>, </a:t>
            </a:r>
            <a:r>
              <a:rPr lang="ko-KR" altLang="en-US" dirty="0"/>
              <a:t>경제성 향상</a:t>
            </a:r>
            <a:r>
              <a:rPr lang="en-US" altLang="ko-KR" dirty="0"/>
              <a:t>)</a:t>
            </a:r>
            <a:r>
              <a:rPr lang="ko-KR" altLang="en-US" dirty="0"/>
              <a:t>를 위한 정확한 태양광 발전량 예측 필요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시계열 데이터 분석 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LSTM(Long Short-Term Memory)</a:t>
            </a:r>
            <a:r>
              <a:rPr lang="ko-KR" altLang="en-US" dirty="0"/>
              <a:t>과</a:t>
            </a:r>
            <a:endParaRPr lang="en-US" altLang="ko-KR" dirty="0"/>
          </a:p>
          <a:p>
            <a:pPr algn="ctr"/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습도</a:t>
            </a:r>
            <a:r>
              <a:rPr lang="en-US" altLang="ko-KR" dirty="0"/>
              <a:t>, </a:t>
            </a:r>
            <a:r>
              <a:rPr lang="ko-KR" altLang="en-US" dirty="0" err="1"/>
              <a:t>전운량</a:t>
            </a:r>
            <a:r>
              <a:rPr lang="en-US" altLang="ko-KR" dirty="0"/>
              <a:t>, </a:t>
            </a:r>
            <a:r>
              <a:rPr lang="ko-KR" altLang="en-US" dirty="0"/>
              <a:t>자외선 지수 등의 기상정보를 통해</a:t>
            </a:r>
            <a:endParaRPr lang="en-US" altLang="ko-KR" dirty="0"/>
          </a:p>
          <a:p>
            <a:pPr algn="ctr"/>
            <a:r>
              <a:rPr lang="ko-KR" altLang="en-US" dirty="0"/>
              <a:t>시간 단위의 태양광 발전량을 예측하는 기법 제안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정해진 시점이 아닌 원하는 구간의 발전량 예측 </a:t>
            </a:r>
            <a:r>
              <a:rPr lang="en-US" altLang="ko-KR" dirty="0"/>
              <a:t>-&gt; </a:t>
            </a:r>
            <a:r>
              <a:rPr lang="ko-KR" altLang="en-US" dirty="0">
                <a:solidFill>
                  <a:srgbClr val="FF7954"/>
                </a:solidFill>
              </a:rPr>
              <a:t>가용성</a:t>
            </a:r>
            <a:r>
              <a:rPr lang="ko-KR" altLang="en-US" dirty="0"/>
              <a:t> 높음</a:t>
            </a:r>
            <a:endParaRPr lang="en-US" altLang="ko-KR" dirty="0"/>
          </a:p>
          <a:p>
            <a:pPr algn="ctr"/>
            <a:r>
              <a:rPr lang="ko-KR" altLang="en-US" dirty="0"/>
              <a:t>태양광 발전량과 밀접한 관계 있는 </a:t>
            </a:r>
            <a:r>
              <a:rPr lang="ko-KR" altLang="en-US" dirty="0">
                <a:solidFill>
                  <a:srgbClr val="FF7954"/>
                </a:solidFill>
              </a:rPr>
              <a:t>일사량</a:t>
            </a:r>
            <a:r>
              <a:rPr lang="ko-KR" altLang="en-US" dirty="0"/>
              <a:t> 먼저 예측 </a:t>
            </a:r>
            <a:r>
              <a:rPr lang="en-US" altLang="ko-KR" dirty="0"/>
              <a:t>-&gt; </a:t>
            </a:r>
            <a:r>
              <a:rPr lang="ko-KR" altLang="en-US" dirty="0"/>
              <a:t>발전량 예측 </a:t>
            </a:r>
            <a:r>
              <a:rPr lang="ko-KR" altLang="en-US" dirty="0">
                <a:solidFill>
                  <a:srgbClr val="FF7954"/>
                </a:solidFill>
              </a:rPr>
              <a:t>정확도</a:t>
            </a:r>
            <a:r>
              <a:rPr lang="ko-KR" altLang="en-US" dirty="0">
                <a:solidFill>
                  <a:srgbClr val="FF7954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↑</a:t>
            </a:r>
            <a:endParaRPr lang="en-US" altLang="ko-KR" dirty="0">
              <a:solidFill>
                <a:srgbClr val="FF7954"/>
              </a:solidFill>
            </a:endParaRP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LSTM </a:t>
            </a:r>
            <a:r>
              <a:rPr lang="ko-KR" altLang="en-US" dirty="0"/>
              <a:t>기반 예측 모델의 발전량 예측 결과</a:t>
            </a:r>
            <a:endParaRPr lang="en-US" altLang="ko-KR" dirty="0"/>
          </a:p>
          <a:p>
            <a:pPr algn="ctr"/>
            <a:r>
              <a:rPr lang="ko-KR" altLang="en-US" dirty="0"/>
              <a:t>오차율인 </a:t>
            </a:r>
            <a:r>
              <a:rPr lang="en-US" altLang="ko-KR" dirty="0"/>
              <a:t>MAE : 1.5424 / NMAE : 0.0454</a:t>
            </a:r>
            <a:r>
              <a:rPr lang="ko-KR" altLang="en-US" dirty="0"/>
              <a:t>이며</a:t>
            </a:r>
            <a:r>
              <a:rPr lang="en-US" altLang="ko-KR" dirty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DNN </a:t>
            </a:r>
            <a:r>
              <a:rPr lang="ko-KR" altLang="en-US" dirty="0"/>
              <a:t>기반 예측 모델의 </a:t>
            </a:r>
            <a:r>
              <a:rPr lang="en-US" altLang="ko-KR" dirty="0"/>
              <a:t>MAE :1.9374 / NMAE : 0.0569</a:t>
            </a:r>
            <a:r>
              <a:rPr lang="ko-KR" altLang="en-US" dirty="0"/>
              <a:t>이므로</a:t>
            </a:r>
            <a:endParaRPr lang="en-US" altLang="ko-KR" dirty="0"/>
          </a:p>
          <a:p>
            <a:pPr algn="ctr"/>
            <a:r>
              <a:rPr lang="en-US" altLang="ko-KR" dirty="0"/>
              <a:t>LSTM </a:t>
            </a:r>
            <a:r>
              <a:rPr lang="ko-KR" altLang="en-US" dirty="0"/>
              <a:t>기반이 </a:t>
            </a:r>
            <a:r>
              <a:rPr lang="en-US" altLang="ko-KR" dirty="0"/>
              <a:t>DNN</a:t>
            </a:r>
            <a:r>
              <a:rPr lang="ko-KR" altLang="en-US" dirty="0"/>
              <a:t>에 비해 오차율이 낮은 것을 확인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2F6EA23-C8B6-44ED-BD64-A67CC99E0167}"/>
              </a:ext>
            </a:extLst>
          </p:cNvPr>
          <p:cNvGrpSpPr/>
          <p:nvPr/>
        </p:nvGrpSpPr>
        <p:grpSpPr>
          <a:xfrm rot="5400000">
            <a:off x="5774818" y="1749669"/>
            <a:ext cx="192349" cy="252790"/>
            <a:chOff x="3001181" y="2880318"/>
            <a:chExt cx="1005343" cy="1166198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6037F80D-DF4D-4DAA-914E-1D22ABEB7C6C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F29BA13F-4785-4841-91DC-7B07ECD48084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00F676-91E7-424D-9332-022E9A889A4A}"/>
              </a:ext>
            </a:extLst>
          </p:cNvPr>
          <p:cNvGrpSpPr/>
          <p:nvPr/>
        </p:nvGrpSpPr>
        <p:grpSpPr>
          <a:xfrm rot="5400000">
            <a:off x="5779921" y="3130235"/>
            <a:ext cx="192349" cy="252790"/>
            <a:chOff x="3001181" y="2880318"/>
            <a:chExt cx="1005343" cy="1166198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id="{50F590F1-A5BD-4158-AF65-6DDA0AB0F5AD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이등변 삼각형 21">
              <a:extLst>
                <a:ext uri="{FF2B5EF4-FFF2-40B4-BE49-F238E27FC236}">
                  <a16:creationId xmlns:a16="http://schemas.microsoft.com/office/drawing/2014/main" id="{739F6C14-436D-425D-91A4-A8F3E9629E28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94A197D-C09D-49B0-BA01-F8D6ECF46230}"/>
              </a:ext>
            </a:extLst>
          </p:cNvPr>
          <p:cNvGrpSpPr/>
          <p:nvPr/>
        </p:nvGrpSpPr>
        <p:grpSpPr>
          <a:xfrm rot="5400000">
            <a:off x="5774818" y="4250823"/>
            <a:ext cx="192349" cy="252790"/>
            <a:chOff x="3001181" y="2880318"/>
            <a:chExt cx="1005343" cy="1166198"/>
          </a:xfrm>
        </p:grpSpPr>
        <p:sp>
          <p:nvSpPr>
            <p:cNvPr id="24" name="이등변 삼각형 23">
              <a:extLst>
                <a:ext uri="{FF2B5EF4-FFF2-40B4-BE49-F238E27FC236}">
                  <a16:creationId xmlns:a16="http://schemas.microsoft.com/office/drawing/2014/main" id="{60CA7407-C25C-45E0-B0AB-E87C9F90A730}"/>
                </a:ext>
              </a:extLst>
            </p:cNvPr>
            <p:cNvSpPr/>
            <p:nvPr/>
          </p:nvSpPr>
          <p:spPr>
            <a:xfrm rot="5400000">
              <a:off x="2920754" y="2960745"/>
              <a:ext cx="1166198" cy="1005343"/>
            </a:xfrm>
            <a:prstGeom prst="triangle">
              <a:avLst/>
            </a:prstGeom>
            <a:solidFill>
              <a:srgbClr val="FF7954"/>
            </a:solidFill>
            <a:ln w="203200" cap="rnd">
              <a:solidFill>
                <a:srgbClr val="FF7954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3F56B012-8FF9-41E4-9542-D6BD94444A6D}"/>
                </a:ext>
              </a:extLst>
            </p:cNvPr>
            <p:cNvSpPr/>
            <p:nvPr/>
          </p:nvSpPr>
          <p:spPr>
            <a:xfrm rot="5400000">
              <a:off x="3014349" y="3088000"/>
              <a:ext cx="870966" cy="7508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95250" cap="rnd">
              <a:solidFill>
                <a:schemeClr val="bg1">
                  <a:lumMod val="95000"/>
                </a:schemeClr>
              </a:solidFill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30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77433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366712" y="948136"/>
            <a:ext cx="11458574" cy="54476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태양광 발전은 외부 조건에 따라 변동이 심함 </a:t>
            </a:r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기존의 전력 발전과 태양광 발전 사이의 전력 생산 균형을 맞추고 전력 공급 계획을 효율적으로 세우기 위해 </a:t>
            </a:r>
            <a:endParaRPr lang="en-US" altLang="ko-KR" sz="1200" dirty="0"/>
          </a:p>
          <a:p>
            <a:r>
              <a:rPr lang="en-US" altLang="ko-KR" sz="1200" dirty="0"/>
              <a:t>    </a:t>
            </a:r>
            <a:r>
              <a:rPr lang="ko-KR" altLang="en-US" sz="1200" u="sng" dirty="0"/>
              <a:t>정확한 태양광 발전량 예측이 필요</a:t>
            </a:r>
            <a:endParaRPr lang="en-US" altLang="ko-KR" sz="1200" u="sng" dirty="0"/>
          </a:p>
          <a:p>
            <a:endParaRPr lang="en-US" altLang="ko-KR" sz="1200" u="sng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진행중인 예측 연구</a:t>
            </a:r>
            <a:r>
              <a:rPr lang="en-US" altLang="ko-KR" sz="1200" dirty="0"/>
              <a:t>]</a:t>
            </a:r>
          </a:p>
          <a:p>
            <a:r>
              <a:rPr lang="en-US" altLang="ko-KR" sz="1200" dirty="0"/>
              <a:t>1. Sharma </a:t>
            </a:r>
            <a:r>
              <a:rPr lang="ko-KR" altLang="en-US" sz="1200" dirty="0"/>
              <a:t>등</a:t>
            </a:r>
            <a:r>
              <a:rPr lang="en-US" altLang="ko-KR" sz="1200" dirty="0"/>
              <a:t> - </a:t>
            </a:r>
            <a:r>
              <a:rPr lang="en-US" altLang="ko-KR" sz="1200" b="1" dirty="0">
                <a:solidFill>
                  <a:schemeClr val="accent6"/>
                </a:solidFill>
              </a:rPr>
              <a:t>SVM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서포트 벡터 머신</a:t>
            </a:r>
            <a:r>
              <a:rPr lang="en-US" altLang="ko-KR" sz="1200" b="1" dirty="0"/>
              <a:t>)</a:t>
            </a:r>
          </a:p>
          <a:p>
            <a:r>
              <a:rPr lang="en-US" altLang="ko-KR" sz="1200" dirty="0"/>
              <a:t>   </a:t>
            </a:r>
            <a:r>
              <a:rPr lang="en-US" altLang="ko-KR" sz="1200" dirty="0">
                <a:ea typeface="휴먼둥근헤드라인" panose="02030504000101010101" pitchFamily="18" charset="-127"/>
              </a:rPr>
              <a:t>▶ </a:t>
            </a:r>
            <a:r>
              <a:rPr lang="ko-KR" altLang="en-US" sz="1200" dirty="0">
                <a:latin typeface="+mn-ea"/>
              </a:rPr>
              <a:t>단일 차원 벡터에 비해 약 </a:t>
            </a:r>
            <a:r>
              <a:rPr lang="en-US" altLang="ko-KR" sz="1200" dirty="0">
                <a:latin typeface="+mn-ea"/>
              </a:rPr>
              <a:t>27% </a:t>
            </a:r>
            <a:r>
              <a:rPr lang="ko-KR" altLang="en-US" sz="1200" dirty="0">
                <a:latin typeface="+mn-ea"/>
              </a:rPr>
              <a:t>성능 향상했으나</a:t>
            </a:r>
            <a:r>
              <a:rPr lang="en-US" altLang="ko-KR" sz="1200" dirty="0">
                <a:latin typeface="+mn-ea"/>
              </a:rPr>
              <a:t>, 3</a:t>
            </a:r>
            <a:r>
              <a:rPr lang="ko-KR" altLang="en-US" sz="1200" dirty="0">
                <a:latin typeface="+mn-ea"/>
              </a:rPr>
              <a:t>시간 보다 이후의 시점이나 어떤 구간에 대한 발전량 예측</a:t>
            </a:r>
            <a:r>
              <a:rPr lang="en-US" altLang="ko-KR" sz="1200" dirty="0">
                <a:latin typeface="+mn-ea"/>
              </a:rPr>
              <a:t>X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이승민 등</a:t>
            </a:r>
            <a:r>
              <a:rPr lang="en-US" altLang="ko-KR" sz="1200" dirty="0"/>
              <a:t> - </a:t>
            </a:r>
            <a:r>
              <a:rPr lang="ko-KR" altLang="en-US" sz="1200" dirty="0"/>
              <a:t>신경망</a:t>
            </a:r>
            <a:r>
              <a:rPr lang="en-US" altLang="ko-KR" sz="1200" dirty="0"/>
              <a:t>, </a:t>
            </a:r>
            <a:r>
              <a:rPr lang="en-US" altLang="ko-KR" sz="1200" b="1" dirty="0">
                <a:solidFill>
                  <a:schemeClr val="accent6"/>
                </a:solidFill>
              </a:rPr>
              <a:t>SVM</a:t>
            </a:r>
            <a:r>
              <a:rPr lang="en-US" altLang="ko-KR" sz="1200" dirty="0"/>
              <a:t>, </a:t>
            </a:r>
            <a:r>
              <a:rPr lang="ko-KR" altLang="en-US" sz="1200" dirty="0"/>
              <a:t>딥러닝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일별 발전량과 기상정보 데이터 학습하여 하루 단위 발전량 예측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개의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은닉층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가지는 심층 신경망이 가장 높은 예측 정확도 보임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/>
              <a:t>   * SVM</a:t>
            </a:r>
            <a:r>
              <a:rPr lang="ko-KR" altLang="en-US" sz="1200" dirty="0"/>
              <a:t>의 주요 요소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200" b="1" dirty="0"/>
              <a:t>벡터</a:t>
            </a:r>
            <a:r>
              <a:rPr lang="en-US" altLang="ko-KR" sz="1200" b="1" dirty="0"/>
              <a:t>(Vector)</a:t>
            </a:r>
          </a:p>
          <a:p>
            <a:pPr lvl="2"/>
            <a:r>
              <a:rPr lang="ko-KR" altLang="en-US" sz="1200" dirty="0"/>
              <a:t>점들 간 클래스</a:t>
            </a:r>
            <a:r>
              <a:rPr lang="en-US" altLang="ko-KR" sz="1200" dirty="0"/>
              <a:t>(class)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200" b="1" dirty="0"/>
              <a:t>결정영역</a:t>
            </a:r>
            <a:r>
              <a:rPr lang="en-US" altLang="ko-KR" sz="1200" b="1" dirty="0"/>
              <a:t>(Decision Boundary)</a:t>
            </a:r>
          </a:p>
          <a:p>
            <a:pPr lvl="2"/>
            <a:r>
              <a:rPr lang="ko-KR" altLang="en-US" sz="1200" dirty="0"/>
              <a:t>클래스들을 잘 분류하는 선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200" b="1" dirty="0" err="1"/>
              <a:t>초평면</a:t>
            </a:r>
            <a:r>
              <a:rPr lang="en-US" altLang="ko-KR" sz="1200" b="1" dirty="0"/>
              <a:t>(Hyperplane)</a:t>
            </a:r>
          </a:p>
          <a:p>
            <a:pPr lvl="2"/>
            <a:r>
              <a:rPr lang="ko-KR" altLang="en-US" sz="1200" dirty="0"/>
              <a:t>서로 다른 분류에 속한 데이터들 간 거리를 </a:t>
            </a:r>
            <a:endParaRPr lang="en-US" altLang="ko-KR" sz="1200" dirty="0"/>
          </a:p>
          <a:p>
            <a:pPr lvl="2"/>
            <a:r>
              <a:rPr lang="ko-KR" altLang="en-US" sz="1200" dirty="0"/>
              <a:t>가장 크게 하는 분류 선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200" b="1" dirty="0"/>
              <a:t>서포트벡터</a:t>
            </a:r>
            <a:r>
              <a:rPr lang="en-US" altLang="ko-KR" sz="1200" b="1" dirty="0"/>
              <a:t>(Support Vector)</a:t>
            </a:r>
          </a:p>
          <a:p>
            <a:pPr lvl="2"/>
            <a:r>
              <a:rPr lang="ko-KR" altLang="en-US" sz="1200" dirty="0"/>
              <a:t>두 클래스를 구분하는 경계선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1200" b="1" dirty="0"/>
              <a:t>마진</a:t>
            </a:r>
            <a:r>
              <a:rPr lang="en-US" altLang="ko-KR" sz="1200" b="1" dirty="0"/>
              <a:t>(Margin)</a:t>
            </a:r>
          </a:p>
          <a:p>
            <a:pPr lvl="2"/>
            <a:r>
              <a:rPr lang="ko-KR" altLang="en-US" sz="1200" dirty="0"/>
              <a:t>서포트벡터를 지나는 </a:t>
            </a:r>
            <a:r>
              <a:rPr lang="ko-KR" altLang="en-US" sz="1200" dirty="0" err="1"/>
              <a:t>초평면</a:t>
            </a:r>
            <a:r>
              <a:rPr lang="ko-KR" altLang="en-US" sz="1200" dirty="0"/>
              <a:t> 사이의 거리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A39E7-09F9-404E-B640-C821BE861B26}"/>
              </a:ext>
            </a:extLst>
          </p:cNvPr>
          <p:cNvSpPr/>
          <p:nvPr/>
        </p:nvSpPr>
        <p:spPr>
          <a:xfrm>
            <a:off x="481393" y="3039035"/>
            <a:ext cx="11213931" cy="3401187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서론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47906D7-004B-430B-AB83-B16682E25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006" y="3831036"/>
            <a:ext cx="2534706" cy="25213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4E572C-C40F-4523-8E77-F5B061251718}"/>
              </a:ext>
            </a:extLst>
          </p:cNvPr>
          <p:cNvSpPr txBox="1"/>
          <p:nvPr/>
        </p:nvSpPr>
        <p:spPr>
          <a:xfrm>
            <a:off x="7573526" y="4029890"/>
            <a:ext cx="3496235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 </a:t>
            </a:r>
            <a:r>
              <a:rPr lang="ko-KR" altLang="en-US" sz="1100" dirty="0"/>
              <a:t>마진이 가장 큰 초평면을 분류기로 사용할 때</a:t>
            </a:r>
            <a:r>
              <a:rPr lang="en-US" altLang="ko-KR" sz="1100" dirty="0"/>
              <a:t>, </a:t>
            </a:r>
            <a:r>
              <a:rPr lang="ko-KR" altLang="en-US" sz="1100" dirty="0"/>
              <a:t>새로운 자료에 대한 </a:t>
            </a:r>
            <a:r>
              <a:rPr lang="ko-KR" altLang="en-US" sz="1100" dirty="0" err="1"/>
              <a:t>오분류가</a:t>
            </a:r>
            <a:r>
              <a:rPr lang="ko-KR" altLang="en-US" sz="1100" dirty="0"/>
              <a:t> 가장 낮아짐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* </a:t>
            </a:r>
            <a:r>
              <a:rPr lang="ko-KR" altLang="en-US" sz="1100" dirty="0"/>
              <a:t>그림에서 가운데 직선이 </a:t>
            </a:r>
            <a:r>
              <a:rPr lang="ko-KR" altLang="en-US" sz="1100" dirty="0" err="1"/>
              <a:t>초평면이면</a:t>
            </a:r>
            <a:r>
              <a:rPr lang="ko-KR" altLang="en-US" sz="1100" dirty="0"/>
              <a:t> 양쪽 점선이 서포트 직선</a:t>
            </a:r>
            <a:r>
              <a:rPr lang="en-US" altLang="ko-KR" sz="1100" dirty="0"/>
              <a:t>. </a:t>
            </a:r>
            <a:r>
              <a:rPr lang="ko-KR" altLang="en-US" sz="1100" dirty="0"/>
              <a:t>직선을 두개 정의하는데 두 직선 다 초평면과 같은 법선 벡터를 가지고 있고 </a:t>
            </a:r>
            <a:r>
              <a:rPr lang="en-US" altLang="ko-KR" sz="1100" dirty="0"/>
              <a:t>1</a:t>
            </a:r>
            <a:r>
              <a:rPr lang="ko-KR" altLang="en-US" sz="1100" dirty="0"/>
              <a:t>만큼 거리를 둔 식으로 </a:t>
            </a:r>
            <a:r>
              <a:rPr lang="en-US" altLang="ko-KR" sz="1100" dirty="0"/>
              <a:t>w*x-b=1, w*x-b=-1</a:t>
            </a:r>
            <a:r>
              <a:rPr lang="ko-KR" altLang="en-US" sz="1100" dirty="0"/>
              <a:t>로 나타냄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* </a:t>
            </a:r>
            <a:r>
              <a:rPr lang="ko-KR" altLang="en-US" sz="1100" dirty="0"/>
              <a:t>초평면의 마진은 각 서포트 벡터를 지나는 </a:t>
            </a:r>
            <a:r>
              <a:rPr lang="ko-KR" altLang="en-US" sz="1100" dirty="0" err="1"/>
              <a:t>초평면</a:t>
            </a:r>
            <a:r>
              <a:rPr lang="ko-KR" altLang="en-US" sz="1100" dirty="0"/>
              <a:t> 사이의 거리를 의미</a:t>
            </a:r>
            <a:r>
              <a:rPr lang="en-US" altLang="ko-KR" sz="1100" dirty="0"/>
              <a:t>. </a:t>
            </a:r>
            <a:r>
              <a:rPr lang="ko-KR" altLang="en-US" sz="1100" dirty="0"/>
              <a:t>기하학적 의미는 두 </a:t>
            </a:r>
            <a:r>
              <a:rPr lang="ko-KR" altLang="en-US" sz="1100" dirty="0" err="1"/>
              <a:t>초평면</a:t>
            </a:r>
            <a:r>
              <a:rPr lang="ko-KR" altLang="en-US" sz="1100" dirty="0"/>
              <a:t> 사이의 거리</a:t>
            </a:r>
            <a:r>
              <a:rPr lang="en-US" altLang="ko-KR" sz="1100" dirty="0"/>
              <a:t>, </a:t>
            </a:r>
            <a:r>
              <a:rPr lang="ko-KR" altLang="en-US" sz="1100" dirty="0"/>
              <a:t>즉 </a:t>
            </a:r>
            <a:r>
              <a:rPr lang="en-US" altLang="ko-KR" sz="1100" dirty="0"/>
              <a:t>2/||w||</a:t>
            </a:r>
            <a:r>
              <a:rPr lang="ko-KR" altLang="en-US" sz="1100" dirty="0"/>
              <a:t>라는 것을 알 수 있으며 마진을 최대화해야 하므로 </a:t>
            </a:r>
            <a:r>
              <a:rPr lang="en-US" altLang="ko-KR" sz="1100" dirty="0"/>
              <a:t>w</a:t>
            </a:r>
            <a:r>
              <a:rPr lang="ko-KR" altLang="en-US" sz="1100" dirty="0"/>
              <a:t>의 크기가 최소가 되어야 함</a:t>
            </a:r>
            <a:endParaRPr lang="en-US" altLang="ko-KR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94E363-848B-469B-80A5-A98214706185}"/>
              </a:ext>
            </a:extLst>
          </p:cNvPr>
          <p:cNvSpPr txBox="1"/>
          <p:nvPr/>
        </p:nvSpPr>
        <p:spPr>
          <a:xfrm>
            <a:off x="595247" y="2968061"/>
            <a:ext cx="1086164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서포트벡터머신</a:t>
            </a:r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(SVM: Support Vector Machine)</a:t>
            </a:r>
          </a:p>
          <a:p>
            <a:r>
              <a:rPr lang="en-US" altLang="ko-KR" sz="1200" dirty="0"/>
              <a:t>:</a:t>
            </a:r>
            <a:r>
              <a:rPr lang="ko-KR" altLang="en-US" sz="1200" dirty="0"/>
              <a:t> 지도학습 기법으로 고차원 또는 무한 차원의 공간에서 </a:t>
            </a:r>
            <a:r>
              <a:rPr lang="ko-KR" altLang="en-US" sz="1200" dirty="0" err="1"/>
              <a:t>초평면</a:t>
            </a:r>
            <a:r>
              <a:rPr lang="en-US" altLang="ko-KR" sz="1200" dirty="0"/>
              <a:t>(</a:t>
            </a:r>
            <a:r>
              <a:rPr lang="ko-KR" altLang="en-US" sz="1200" dirty="0"/>
              <a:t>의 집합</a:t>
            </a:r>
            <a:r>
              <a:rPr lang="en-US" altLang="ko-KR" sz="1200" dirty="0"/>
              <a:t>)</a:t>
            </a:r>
            <a:r>
              <a:rPr lang="ko-KR" altLang="en-US" sz="1200" dirty="0"/>
              <a:t>을 찾아 이를 이용하여 분류와 회귀를 수행</a:t>
            </a:r>
            <a:endParaRPr lang="en-US" altLang="ko-KR" sz="1200" dirty="0"/>
          </a:p>
          <a:p>
            <a:r>
              <a:rPr lang="en-US" altLang="ko-KR" sz="1200" dirty="0"/>
              <a:t>  ‘</a:t>
            </a:r>
            <a:r>
              <a:rPr lang="ko-KR" altLang="en-US" sz="1200" dirty="0"/>
              <a:t>여백</a:t>
            </a:r>
            <a:r>
              <a:rPr lang="en-US" altLang="ko-KR" sz="1200" dirty="0"/>
              <a:t>(</a:t>
            </a:r>
            <a:r>
              <a:rPr lang="ko-KR" altLang="en-US" sz="1200" dirty="0"/>
              <a:t>마진</a:t>
            </a:r>
            <a:r>
              <a:rPr lang="en-US" altLang="ko-KR" sz="1200" dirty="0"/>
              <a:t>) </a:t>
            </a:r>
            <a:r>
              <a:rPr lang="ko-KR" altLang="en-US" sz="1200" dirty="0"/>
              <a:t>최대화</a:t>
            </a:r>
            <a:r>
              <a:rPr lang="en-US" altLang="ko-KR" sz="1200" dirty="0"/>
              <a:t>’</a:t>
            </a:r>
            <a:r>
              <a:rPr lang="ko-KR" altLang="en-US" sz="1200" dirty="0"/>
              <a:t>로 일반화 능력의 극대화 추구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047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77433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366712" y="948136"/>
            <a:ext cx="11458574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3. </a:t>
            </a:r>
            <a:r>
              <a:rPr lang="en-US" altLang="ko-KR" sz="1200" dirty="0" err="1"/>
              <a:t>Jidong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- FOS-ELM </a:t>
            </a:r>
            <a:r>
              <a:rPr lang="ko-KR" altLang="en-US" sz="1200" dirty="0"/>
              <a:t>알고리즘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단기간 태양광 발전량 예측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기상정보와 과거 발전량 데이터 이용하여 미래 발전량 예측 프로세스 적용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배국열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ANN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SVM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▶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클러스터링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및 테스트 단계를 통해 발전량 예측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날씨 예측오차의 태양광 출력 예측 정확도에 끼치는 영향 분석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A39E7-09F9-404E-B640-C821BE861B26}"/>
              </a:ext>
            </a:extLst>
          </p:cNvPr>
          <p:cNvSpPr/>
          <p:nvPr/>
        </p:nvSpPr>
        <p:spPr>
          <a:xfrm>
            <a:off x="481393" y="2034989"/>
            <a:ext cx="11213931" cy="4405234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서론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4E572C-C40F-4523-8E77-F5B061251718}"/>
              </a:ext>
            </a:extLst>
          </p:cNvPr>
          <p:cNvSpPr txBox="1"/>
          <p:nvPr/>
        </p:nvSpPr>
        <p:spPr>
          <a:xfrm>
            <a:off x="5639032" y="3831036"/>
            <a:ext cx="5822497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 </a:t>
            </a:r>
            <a:r>
              <a:rPr lang="ko-KR" altLang="en-US" sz="1200" dirty="0"/>
              <a:t>인공신경망의 주요 요소</a:t>
            </a:r>
          </a:p>
          <a:p>
            <a:pPr lvl="1"/>
            <a:r>
              <a:rPr lang="ko-KR" altLang="en-US" sz="1200" b="1" dirty="0"/>
              <a:t>노드 </a:t>
            </a:r>
            <a:r>
              <a:rPr lang="en-US" altLang="ko-KR" sz="1200" dirty="0"/>
              <a:t>: </a:t>
            </a:r>
            <a:r>
              <a:rPr lang="ko-KR" altLang="en-US" sz="1200" dirty="0"/>
              <a:t>신경계 뉴런</a:t>
            </a:r>
            <a:r>
              <a:rPr lang="en-US" altLang="ko-KR" sz="1200" dirty="0"/>
              <a:t>, </a:t>
            </a:r>
            <a:r>
              <a:rPr lang="ko-KR" altLang="en-US" sz="1200" dirty="0"/>
              <a:t>가중치와 </a:t>
            </a:r>
            <a:r>
              <a:rPr lang="ko-KR" altLang="en-US" sz="1200" dirty="0" err="1"/>
              <a:t>입력값으로</a:t>
            </a:r>
            <a:r>
              <a:rPr lang="ko-KR" altLang="en-US" sz="1200" dirty="0"/>
              <a:t> 활성함수를 통해 다음 노드로 전달</a:t>
            </a:r>
          </a:p>
          <a:p>
            <a:pPr lvl="1"/>
            <a:r>
              <a:rPr lang="ko-KR" altLang="en-US" sz="1200" b="1" dirty="0"/>
              <a:t>가중치 </a:t>
            </a:r>
            <a:r>
              <a:rPr lang="en-US" altLang="ko-KR" sz="1200" b="1" dirty="0"/>
              <a:t>:</a:t>
            </a:r>
            <a:r>
              <a:rPr lang="en-US" altLang="ko-KR" sz="1200" dirty="0"/>
              <a:t> </a:t>
            </a:r>
            <a:r>
              <a:rPr lang="ko-KR" altLang="en-US" sz="1200" dirty="0"/>
              <a:t>신경계 시냅스</a:t>
            </a:r>
            <a:r>
              <a:rPr lang="en-US" altLang="ko-KR" sz="1200" dirty="0"/>
              <a:t>, </a:t>
            </a:r>
            <a:r>
              <a:rPr lang="ko-KR" altLang="en-US" sz="1200" dirty="0"/>
              <a:t>노드와의 연결계수 </a:t>
            </a:r>
            <a:r>
              <a:rPr lang="en-US" altLang="ko-KR" sz="1200" dirty="0"/>
              <a:t>·</a:t>
            </a:r>
            <a:r>
              <a:rPr lang="ko-KR" altLang="en-US" sz="1200" dirty="0"/>
              <a:t>활성함수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임계값을</a:t>
            </a:r>
            <a:r>
              <a:rPr lang="ko-KR" altLang="en-US" sz="1200" dirty="0"/>
              <a:t> 이용</a:t>
            </a:r>
            <a:r>
              <a:rPr lang="en-US" altLang="ko-KR" sz="1200" dirty="0"/>
              <a:t>, </a:t>
            </a:r>
            <a:r>
              <a:rPr lang="ko-KR" altLang="en-US" sz="1200" dirty="0"/>
              <a:t>노드의 활성화 여부를 결정</a:t>
            </a:r>
          </a:p>
          <a:p>
            <a:pPr lvl="1"/>
            <a:r>
              <a:rPr lang="ko-KR" altLang="en-US" sz="1200" b="1" dirty="0" err="1"/>
              <a:t>입력층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학습 위한 데이터 입력</a:t>
            </a:r>
          </a:p>
          <a:p>
            <a:pPr lvl="1"/>
            <a:r>
              <a:rPr lang="ko-KR" altLang="en-US" sz="1200" b="1" dirty="0" err="1"/>
              <a:t>은닉층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: </a:t>
            </a:r>
            <a:r>
              <a:rPr lang="ko-KR" altLang="en-US" sz="1200" dirty="0"/>
              <a:t>다층 네트워크에서 입력층과 </a:t>
            </a:r>
            <a:r>
              <a:rPr lang="ko-KR" altLang="en-US" sz="1200" dirty="0" err="1"/>
              <a:t>출력층</a:t>
            </a:r>
            <a:r>
              <a:rPr lang="ko-KR" altLang="en-US" sz="1200" dirty="0"/>
              <a:t> 사이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데이터를 전파학습</a:t>
            </a:r>
            <a:endParaRPr lang="en-US" altLang="ko-KR" sz="1200" dirty="0"/>
          </a:p>
          <a:p>
            <a:pPr lvl="1"/>
            <a:r>
              <a:rPr lang="ko-KR" altLang="en-US" sz="1200" b="1" dirty="0" err="1"/>
              <a:t>출력층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결과값 출력</a:t>
            </a:r>
            <a:endParaRPr lang="en-US" altLang="ko-KR" sz="1200" dirty="0"/>
          </a:p>
          <a:p>
            <a:pPr lvl="1"/>
            <a:endParaRPr lang="ko-KR" altLang="en-US" sz="1200" dirty="0"/>
          </a:p>
          <a:p>
            <a:r>
              <a:rPr lang="en-US" altLang="ko-KR" sz="1200" dirty="0"/>
              <a:t>* </a:t>
            </a:r>
            <a:r>
              <a:rPr lang="ko-KR" altLang="en-US" sz="1200" dirty="0"/>
              <a:t>뉴런 간의 연결 방법</a:t>
            </a:r>
          </a:p>
          <a:p>
            <a:pPr lvl="1"/>
            <a:r>
              <a:rPr lang="ko-KR" altLang="en-US" sz="1200" b="1" dirty="0"/>
              <a:t>층간 연결 </a:t>
            </a:r>
            <a:r>
              <a:rPr lang="en-US" altLang="ko-KR" sz="1200" dirty="0"/>
              <a:t>: </a:t>
            </a:r>
            <a:r>
              <a:rPr lang="ko-KR" altLang="en-US" sz="1200" dirty="0"/>
              <a:t>서로 다른 층에 존재하는 뉴런과 연결 </a:t>
            </a:r>
            <a:endParaRPr lang="en-US" altLang="ko-KR" sz="1200" dirty="0"/>
          </a:p>
          <a:p>
            <a:pPr lvl="1"/>
            <a:r>
              <a:rPr lang="ko-KR" altLang="en-US" sz="1200" b="1" dirty="0"/>
              <a:t>층내 연결 </a:t>
            </a:r>
            <a:r>
              <a:rPr lang="en-US" altLang="ko-KR" sz="1200" dirty="0"/>
              <a:t>: </a:t>
            </a:r>
            <a:r>
              <a:rPr lang="ko-KR" altLang="en-US" sz="1200" dirty="0"/>
              <a:t>동일 층 내의 뉴런과의 연결</a:t>
            </a:r>
          </a:p>
          <a:p>
            <a:pPr lvl="1"/>
            <a:r>
              <a:rPr lang="ko-KR" altLang="en-US" sz="1200" b="1" dirty="0"/>
              <a:t>순환 연결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어떠한 뉴런의 출력이 자기 자신에게 입력되는 연결</a:t>
            </a:r>
          </a:p>
          <a:p>
            <a:endParaRPr lang="en-US" altLang="ko-KR" sz="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94E363-848B-469B-80A5-A98214706185}"/>
              </a:ext>
            </a:extLst>
          </p:cNvPr>
          <p:cNvSpPr txBox="1"/>
          <p:nvPr/>
        </p:nvSpPr>
        <p:spPr>
          <a:xfrm>
            <a:off x="492114" y="1994948"/>
            <a:ext cx="112139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인공신경망</a:t>
            </a:r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(ANN : Artificial Neural Network)</a:t>
            </a:r>
          </a:p>
          <a:p>
            <a:r>
              <a:rPr lang="en-US" altLang="ko-KR" sz="1200" dirty="0"/>
              <a:t>:</a:t>
            </a:r>
            <a:r>
              <a:rPr lang="ko-KR" altLang="en-US" sz="1200" dirty="0"/>
              <a:t> 인간의 두뇌 신경세포인 뉴런을 기본으로 한 기계학습 기법으로 하나의 뉴런이 다른 뉴런들과 연결되어 신호를 전달</a:t>
            </a:r>
            <a:r>
              <a:rPr lang="en-US" altLang="ko-KR" sz="1200" dirty="0"/>
              <a:t>, </a:t>
            </a:r>
            <a:r>
              <a:rPr lang="ko-KR" altLang="en-US" sz="1200" dirty="0"/>
              <a:t>처리하는 구조를 </a:t>
            </a:r>
            <a:r>
              <a:rPr lang="ko-KR" altLang="en-US" sz="1200" dirty="0" err="1"/>
              <a:t>본뜲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입력데이터가 들어가면서 신호의 강도에 따라 가중치 처리되고 활성화 함수를 통해 출력이 계산되는데 학습을 거쳐 원하는 결과가 나오게끔 가중치가 조정됨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인공신경망 원리</a:t>
            </a:r>
            <a:endParaRPr lang="en-US" altLang="ko-KR" sz="1200" b="1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지도학습의 경우 하나의 뉴런은 입력 값</a:t>
            </a:r>
            <a:r>
              <a:rPr lang="en-US" altLang="ko-KR" sz="1200" dirty="0"/>
              <a:t>(X)</a:t>
            </a:r>
            <a:r>
              <a:rPr lang="ko-KR" altLang="en-US" sz="1200" dirty="0"/>
              <a:t>과 목표 출력 값</a:t>
            </a:r>
            <a:r>
              <a:rPr lang="en-US" altLang="ko-KR" sz="1200" dirty="0"/>
              <a:t>(Y)</a:t>
            </a:r>
            <a:r>
              <a:rPr lang="ko-KR" altLang="en-US" sz="1200" dirty="0"/>
              <a:t>이 있을 때 다음 뉴런으로 전달하는데 적절한 출력 값을 생성하기 위해 가중치 </a:t>
            </a:r>
            <a:r>
              <a:rPr lang="en-US" altLang="ko-KR" sz="1200" dirty="0"/>
              <a:t>W</a:t>
            </a:r>
            <a:r>
              <a:rPr lang="ko-KR" altLang="en-US" sz="1200" dirty="0"/>
              <a:t>를 곱한 값에 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/>
              <a:t>편향</a:t>
            </a:r>
            <a:r>
              <a:rPr lang="en-US" altLang="ko-KR" sz="1200" dirty="0"/>
              <a:t>(bias)</a:t>
            </a:r>
            <a:r>
              <a:rPr lang="ko-KR" altLang="en-US" sz="1200" dirty="0"/>
              <a:t>을 더하여 이를 조정하면서 학습 최적화 과정을 거치게 되며 최종적으로 활성화 함수를 활용함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F04D42-42EC-4E8C-8E47-57EABB80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71" y="3762597"/>
            <a:ext cx="4670204" cy="169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5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77433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366712" y="948136"/>
            <a:ext cx="1145857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Pedro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ARIMA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KNN, ANN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▶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태양광 발전량 예측 진행 후 비교 및 평가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A39E7-09F9-404E-B640-C821BE861B26}"/>
              </a:ext>
            </a:extLst>
          </p:cNvPr>
          <p:cNvSpPr/>
          <p:nvPr/>
        </p:nvSpPr>
        <p:spPr>
          <a:xfrm>
            <a:off x="481393" y="1399916"/>
            <a:ext cx="11213931" cy="5040307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서론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94E363-848B-469B-80A5-A98214706185}"/>
              </a:ext>
            </a:extLst>
          </p:cNvPr>
          <p:cNvSpPr txBox="1"/>
          <p:nvPr/>
        </p:nvSpPr>
        <p:spPr>
          <a:xfrm>
            <a:off x="611355" y="1384710"/>
            <a:ext cx="1121393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자동회귀누적이동평균</a:t>
            </a:r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(ARIMA : Auto Regressive Integrated Moving Average)</a:t>
            </a:r>
          </a:p>
          <a:p>
            <a:r>
              <a:rPr lang="en-US" altLang="ko-KR" sz="1200" dirty="0"/>
              <a:t>:</a:t>
            </a:r>
            <a:r>
              <a:rPr lang="ko-KR" altLang="en-US" sz="1200" dirty="0"/>
              <a:t> 자동회귀이동평균</a:t>
            </a:r>
            <a:r>
              <a:rPr lang="en-US" altLang="ko-KR" sz="1200" dirty="0"/>
              <a:t>(ARMA) </a:t>
            </a:r>
            <a:r>
              <a:rPr lang="ko-KR" altLang="en-US" sz="1200" dirty="0"/>
              <a:t>모델의 일반화로 미래 지점을 예측하기에 적합</a:t>
            </a:r>
            <a:r>
              <a:rPr lang="en-US" altLang="ko-KR" sz="1200" dirty="0"/>
              <a:t>. </a:t>
            </a:r>
            <a:r>
              <a:rPr lang="ko-KR" altLang="en-US" sz="1200" dirty="0"/>
              <a:t>데이터가 비정상성이 아닌 증거를 나타내는 경우에 적용되며</a:t>
            </a:r>
            <a:r>
              <a:rPr lang="en-US" altLang="ko-KR" sz="1200" dirty="0"/>
              <a:t>, </a:t>
            </a:r>
            <a:r>
              <a:rPr lang="ko-KR" altLang="en-US" sz="1200" dirty="0"/>
              <a:t>초기 차분 단계를 한번 이상 적용하여 비정상성을 제거할 수 있음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* AR - </a:t>
            </a:r>
            <a:r>
              <a:rPr lang="ko-KR" altLang="en-US" sz="1200" dirty="0"/>
              <a:t>진화하는 관심 변수가 시차</a:t>
            </a:r>
            <a:r>
              <a:rPr lang="en-US" altLang="ko-KR" sz="1200" dirty="0"/>
              <a:t>(</a:t>
            </a:r>
            <a:r>
              <a:rPr lang="ko-KR" altLang="en-US" sz="1200" dirty="0"/>
              <a:t>이전</a:t>
            </a:r>
            <a:r>
              <a:rPr lang="en-US" altLang="ko-KR" sz="1200" dirty="0"/>
              <a:t>)</a:t>
            </a:r>
            <a:r>
              <a:rPr lang="ko-KR" altLang="en-US" sz="1200" dirty="0"/>
              <a:t>값으로 </a:t>
            </a:r>
            <a:r>
              <a:rPr lang="ko-KR" altLang="en-US" sz="1200" dirty="0" err="1"/>
              <a:t>회귀됨</a:t>
            </a:r>
            <a:endParaRPr lang="en-US" altLang="ko-KR" sz="1200" dirty="0"/>
          </a:p>
          <a:p>
            <a:r>
              <a:rPr lang="en-US" altLang="ko-KR" sz="1200" b="1" dirty="0"/>
              <a:t>  I(</a:t>
            </a:r>
            <a:r>
              <a:rPr lang="ko-KR" altLang="en-US" sz="1200" b="1" dirty="0"/>
              <a:t>누적</a:t>
            </a:r>
            <a:r>
              <a:rPr lang="en-US" altLang="ko-KR" sz="1200" b="1" dirty="0"/>
              <a:t>) - </a:t>
            </a:r>
            <a:r>
              <a:rPr lang="ko-KR" altLang="en-US" sz="1200" dirty="0"/>
              <a:t>데이터 값이 해당 값과 이전 값의 차이로 바뀌었음</a:t>
            </a:r>
            <a:endParaRPr lang="en-US" altLang="ko-KR" sz="1200" dirty="0"/>
          </a:p>
          <a:p>
            <a:r>
              <a:rPr lang="en-US" altLang="ko-KR" sz="1200" b="1" dirty="0"/>
              <a:t>  MA - </a:t>
            </a:r>
            <a:r>
              <a:rPr lang="ko-KR" altLang="en-US" sz="1200" dirty="0"/>
              <a:t>회귀 오류가 실제로 과거 여러 시간에 동시에 발생한 오류 항의 선형 조합</a:t>
            </a:r>
            <a:endParaRPr lang="en-US" altLang="ko-KR" sz="1200" dirty="0"/>
          </a:p>
          <a:p>
            <a:r>
              <a:rPr lang="en-US" altLang="ko-KR" sz="1200" b="1" dirty="0"/>
              <a:t>  </a:t>
            </a:r>
            <a:endParaRPr lang="ko-KR" altLang="en-US" sz="1200" dirty="0"/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3321A21-1F78-479D-98D4-9EB9975A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11" y="3190393"/>
            <a:ext cx="3596952" cy="297205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CB0833B-E580-4C6C-84CB-D1E64420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014" y="3190393"/>
            <a:ext cx="4818774" cy="297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9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77433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366712" y="948136"/>
            <a:ext cx="11458574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 Pedro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ARIMA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KNN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ANN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▶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태양광 발전량 예측 진행 후 비교 및 평가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A39E7-09F9-404E-B640-C821BE861B26}"/>
              </a:ext>
            </a:extLst>
          </p:cNvPr>
          <p:cNvSpPr/>
          <p:nvPr/>
        </p:nvSpPr>
        <p:spPr>
          <a:xfrm>
            <a:off x="481393" y="1399916"/>
            <a:ext cx="11213931" cy="5040307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서론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94E363-848B-469B-80A5-A98214706185}"/>
              </a:ext>
            </a:extLst>
          </p:cNvPr>
          <p:cNvSpPr txBox="1"/>
          <p:nvPr/>
        </p:nvSpPr>
        <p:spPr>
          <a:xfrm>
            <a:off x="611355" y="1384710"/>
            <a:ext cx="112139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</a:t>
            </a:r>
            <a:r>
              <a:rPr lang="ko-KR" altLang="en-US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최근접 </a:t>
            </a:r>
            <a:r>
              <a:rPr lang="ko-KR" altLang="en-US" b="1" dirty="0" err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이웃법</a:t>
            </a:r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(K-Nearest Neighbor)</a:t>
            </a:r>
          </a:p>
          <a:p>
            <a:r>
              <a:rPr lang="en-US" altLang="ko-KR" sz="1200" dirty="0"/>
              <a:t>:</a:t>
            </a:r>
            <a:r>
              <a:rPr lang="ko-KR" altLang="en-US" sz="1200" dirty="0"/>
              <a:t> 새로운 데이터를 입력 받았을 때 가장 가까이 있는 것이 </a:t>
            </a:r>
            <a:r>
              <a:rPr lang="ko-KR" altLang="en-US" sz="1200" dirty="0" err="1"/>
              <a:t>무엇이냐를</a:t>
            </a:r>
            <a:r>
              <a:rPr lang="ko-KR" altLang="en-US" sz="1200" dirty="0"/>
              <a:t> 중심으로 새로운 데이터의 종류를 정해주는 알고리즘</a:t>
            </a:r>
            <a:endParaRPr lang="en-US" altLang="ko-KR" sz="1200" dirty="0"/>
          </a:p>
          <a:p>
            <a:endParaRPr lang="en-US" altLang="ko-KR" sz="1200" dirty="0"/>
          </a:p>
          <a:p>
            <a:pPr algn="l"/>
            <a:r>
              <a:rPr lang="en-US" altLang="ko-KR" sz="1200" b="1" dirty="0"/>
              <a:t>* </a:t>
            </a:r>
            <a:r>
              <a:rPr lang="ko-KR" altLang="en-US" sz="1200" b="1" dirty="0"/>
              <a:t>특징</a:t>
            </a:r>
            <a:endParaRPr lang="en-US" altLang="ko-KR" sz="1200" b="1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n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개의 특성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(feature)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을 가진 데이터는 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n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차원의 공간에 점으로 개념화 할 수 있다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유사한 특성을 가진 </a:t>
            </a:r>
            <a:r>
              <a:rPr lang="ko-KR" altLang="en-US" sz="1200" b="0" i="0" dirty="0" err="1">
                <a:solidFill>
                  <a:srgbClr val="404248"/>
                </a:solidFill>
                <a:effectLst/>
                <a:latin typeface="Graphik"/>
              </a:rPr>
              <a:t>데이터들끼리는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 거리가 가깝다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그리고 거리 공식을 사용하여 데이터 사이의 거리를 구할 수 있다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분류를 알 수 없는 데이터에 대해 가장 가까운 이웃 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k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개의 분류를 확인하여 다수결을 할 수 있다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분류기의 효과를 높이기 위해 파라미터를 조정할 수 있다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K-Nearest Neighbors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의 경우 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k 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값을 변경할 수 있다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분류기가 부적절하게 학습되면 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overfitting 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또는 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underfitting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이 나타날 수 있다</a:t>
            </a:r>
            <a:r>
              <a:rPr lang="en-US" altLang="ko-KR" sz="1200" dirty="0">
                <a:solidFill>
                  <a:srgbClr val="404248"/>
                </a:solidFill>
                <a:latin typeface="Graphik"/>
              </a:rPr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K-Nearest Neighbors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의 경우 너무 작은 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k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는 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overfitting, 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너무 큰 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k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는 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underfitting</a:t>
            </a:r>
            <a:r>
              <a:rPr lang="ko-KR" altLang="en-US" sz="1200" b="0" i="0" dirty="0">
                <a:solidFill>
                  <a:srgbClr val="404248"/>
                </a:solidFill>
                <a:effectLst/>
                <a:latin typeface="Graphik"/>
              </a:rPr>
              <a:t>을 야기한다</a:t>
            </a:r>
            <a:r>
              <a:rPr lang="en-US" altLang="ko-KR" sz="1200" b="0" i="0" dirty="0">
                <a:solidFill>
                  <a:srgbClr val="404248"/>
                </a:solidFill>
                <a:effectLst/>
                <a:latin typeface="Graphik"/>
              </a:rPr>
              <a:t>.</a:t>
            </a:r>
          </a:p>
          <a:p>
            <a:r>
              <a:rPr lang="en-US" altLang="ko-KR" sz="1200" b="1" dirty="0"/>
              <a:t>  </a:t>
            </a:r>
            <a:endParaRPr lang="ko-KR" altLang="en-US" sz="1200" dirty="0"/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F504BCD-B3F0-4892-A920-424E6D7B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306" y="3189077"/>
            <a:ext cx="3619814" cy="29491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D84528C-52D4-4758-95BE-78E3DC4DAD4A}"/>
              </a:ext>
            </a:extLst>
          </p:cNvPr>
          <p:cNvSpPr txBox="1"/>
          <p:nvPr/>
        </p:nvSpPr>
        <p:spPr>
          <a:xfrm>
            <a:off x="903344" y="4195085"/>
            <a:ext cx="6096000" cy="1954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b="0" i="0" dirty="0">
                <a:effectLst/>
                <a:latin typeface="Spoqa Han Sans"/>
              </a:rPr>
              <a:t>새로운 데이터가 주어졌을 때 </a:t>
            </a:r>
            <a:r>
              <a:rPr lang="en-US" altLang="ko-KR" sz="1100" b="0" i="0" dirty="0">
                <a:effectLst/>
                <a:latin typeface="Spoqa Han Sans"/>
              </a:rPr>
              <a:t>(</a:t>
            </a:r>
            <a:r>
              <a:rPr lang="ko-KR" altLang="en-US" sz="1100" b="0" i="0" dirty="0">
                <a:effectLst/>
                <a:latin typeface="Spoqa Han Sans"/>
              </a:rPr>
              <a:t>빨간 점</a:t>
            </a:r>
            <a:r>
              <a:rPr lang="en-US" altLang="ko-KR" sz="1100" b="0" i="0" dirty="0">
                <a:effectLst/>
                <a:latin typeface="Spoqa Han Sans"/>
              </a:rPr>
              <a:t>) </a:t>
            </a:r>
            <a:r>
              <a:rPr lang="ko-KR" altLang="en-US" sz="1100" b="0" i="0" dirty="0">
                <a:effectLst/>
                <a:latin typeface="Spoqa Han Sans"/>
              </a:rPr>
              <a:t>이를 </a:t>
            </a:r>
            <a:r>
              <a:rPr lang="en-US" altLang="ko-KR" sz="1100" b="0" i="0" dirty="0">
                <a:effectLst/>
                <a:latin typeface="Spoqa Han Sans"/>
              </a:rPr>
              <a:t>Class A</a:t>
            </a:r>
            <a:r>
              <a:rPr lang="ko-KR" altLang="en-US" sz="1100" b="0" i="0" dirty="0">
                <a:effectLst/>
                <a:latin typeface="Spoqa Han Sans"/>
              </a:rPr>
              <a:t>로 분류할지</a:t>
            </a:r>
            <a:r>
              <a:rPr lang="en-US" altLang="ko-KR" sz="1100" b="0" i="0" dirty="0">
                <a:effectLst/>
                <a:latin typeface="Spoqa Han Sans"/>
              </a:rPr>
              <a:t>, Class B</a:t>
            </a:r>
            <a:r>
              <a:rPr lang="ko-KR" altLang="en-US" sz="1100" b="0" i="0" dirty="0">
                <a:effectLst/>
                <a:latin typeface="Spoqa Han Sans"/>
              </a:rPr>
              <a:t>로 분류할지 판단하는 문제</a:t>
            </a:r>
            <a:r>
              <a:rPr lang="en-US" altLang="ko-KR" sz="1100" b="0" i="0" dirty="0">
                <a:effectLst/>
                <a:latin typeface="Spoqa Han Sans"/>
              </a:rPr>
              <a:t>. </a:t>
            </a:r>
          </a:p>
          <a:p>
            <a:r>
              <a:rPr lang="en-US" altLang="ko-KR" sz="1100" b="0" i="0" dirty="0">
                <a:effectLst/>
                <a:latin typeface="Spoqa Han Sans"/>
              </a:rPr>
              <a:t>k=3</a:t>
            </a:r>
            <a:r>
              <a:rPr lang="ko-KR" altLang="en-US" sz="1100" b="0" i="0" dirty="0">
                <a:effectLst/>
                <a:latin typeface="Spoqa Han Sans"/>
              </a:rPr>
              <a:t>일 때</a:t>
            </a:r>
            <a:r>
              <a:rPr lang="en-US" altLang="ko-KR" sz="1100" b="0" i="0" dirty="0">
                <a:effectLst/>
                <a:latin typeface="Spoqa Han Sans"/>
              </a:rPr>
              <a:t>, </a:t>
            </a:r>
            <a:r>
              <a:rPr lang="ko-KR" altLang="en-US" sz="1100" b="0" i="0" dirty="0">
                <a:effectLst/>
                <a:latin typeface="Spoqa Han Sans"/>
              </a:rPr>
              <a:t>즉 안 쪽 원을 먼저 살펴보면</a:t>
            </a:r>
            <a:r>
              <a:rPr lang="en-US" altLang="ko-KR" sz="1100" b="0" i="0" dirty="0">
                <a:effectLst/>
                <a:latin typeface="Spoqa Han Sans"/>
              </a:rPr>
              <a:t>, k</a:t>
            </a:r>
            <a:r>
              <a:rPr lang="ko-KR" altLang="en-US" sz="1100" b="0" i="0" dirty="0">
                <a:effectLst/>
                <a:latin typeface="Spoqa Han Sans"/>
              </a:rPr>
              <a:t>가 </a:t>
            </a:r>
            <a:r>
              <a:rPr lang="en-US" altLang="ko-KR" sz="1100" b="0" i="0" dirty="0">
                <a:effectLst/>
                <a:latin typeface="Spoqa Han Sans"/>
              </a:rPr>
              <a:t>3</a:t>
            </a:r>
            <a:r>
              <a:rPr lang="ko-KR" altLang="en-US" sz="1100" b="0" i="0" dirty="0">
                <a:effectLst/>
                <a:latin typeface="Spoqa Han Sans"/>
              </a:rPr>
              <a:t>이라는 것은 가장 가까운 주변의 </a:t>
            </a:r>
            <a:r>
              <a:rPr lang="en-US" altLang="ko-KR" sz="1100" b="0" i="0" dirty="0">
                <a:effectLst/>
                <a:latin typeface="Spoqa Han Sans"/>
              </a:rPr>
              <a:t>3</a:t>
            </a:r>
            <a:r>
              <a:rPr lang="ko-KR" altLang="en-US" sz="1100" b="0" i="0" dirty="0">
                <a:effectLst/>
                <a:latin typeface="Spoqa Han Sans"/>
              </a:rPr>
              <a:t>개 데이터를 본 뒤</a:t>
            </a:r>
            <a:r>
              <a:rPr lang="en-US" altLang="ko-KR" sz="1100" b="0" i="0" dirty="0">
                <a:effectLst/>
                <a:latin typeface="Spoqa Han Sans"/>
              </a:rPr>
              <a:t>, 3</a:t>
            </a:r>
            <a:r>
              <a:rPr lang="ko-KR" altLang="en-US" sz="1100" b="0" i="0" dirty="0">
                <a:effectLst/>
                <a:latin typeface="Spoqa Han Sans"/>
              </a:rPr>
              <a:t>개의 주변 데이터가 더 많이 포함되어 있는 범주로 분류하겠다는 것</a:t>
            </a:r>
            <a:r>
              <a:rPr lang="en-US" altLang="ko-KR" sz="1100" b="0" i="0" dirty="0">
                <a:effectLst/>
                <a:latin typeface="Spoqa Han Sans"/>
              </a:rPr>
              <a:t>. </a:t>
            </a:r>
          </a:p>
          <a:p>
            <a:r>
              <a:rPr lang="ko-KR" altLang="en-US" sz="1100" b="0" i="0" dirty="0">
                <a:effectLst/>
                <a:latin typeface="Spoqa Han Sans"/>
              </a:rPr>
              <a:t>빨간 점 주변에 노란색 점</a:t>
            </a:r>
            <a:r>
              <a:rPr lang="en-US" altLang="ko-KR" sz="1100" b="0" i="0" dirty="0">
                <a:effectLst/>
                <a:latin typeface="Spoqa Han Sans"/>
              </a:rPr>
              <a:t>(Class A) 1</a:t>
            </a:r>
            <a:r>
              <a:rPr lang="ko-KR" altLang="en-US" sz="1100" b="0" i="0" dirty="0">
                <a:effectLst/>
                <a:latin typeface="Spoqa Han Sans"/>
              </a:rPr>
              <a:t>개와 보라색 점</a:t>
            </a:r>
            <a:r>
              <a:rPr lang="en-US" altLang="ko-KR" sz="1100" b="0" i="0" dirty="0">
                <a:effectLst/>
                <a:latin typeface="Spoqa Han Sans"/>
              </a:rPr>
              <a:t>(Class B) 2</a:t>
            </a:r>
            <a:r>
              <a:rPr lang="ko-KR" altLang="en-US" sz="1100" b="0" i="0" dirty="0">
                <a:effectLst/>
                <a:latin typeface="Spoqa Han Sans"/>
              </a:rPr>
              <a:t>개가 있음</a:t>
            </a:r>
            <a:r>
              <a:rPr lang="en-US" altLang="ko-KR" sz="1100" b="0" i="0" dirty="0">
                <a:effectLst/>
                <a:latin typeface="Spoqa Han Sans"/>
              </a:rPr>
              <a:t>. </a:t>
            </a:r>
            <a:r>
              <a:rPr lang="ko-KR" altLang="en-US" sz="1100" b="0" i="0" dirty="0">
                <a:effectLst/>
                <a:latin typeface="Spoqa Han Sans"/>
              </a:rPr>
              <a:t>따라서 </a:t>
            </a:r>
            <a:r>
              <a:rPr lang="en-US" altLang="ko-KR" sz="1100" b="0" i="0" dirty="0">
                <a:effectLst/>
                <a:latin typeface="Spoqa Han Sans"/>
              </a:rPr>
              <a:t>k=3 </a:t>
            </a:r>
            <a:r>
              <a:rPr lang="ko-KR" altLang="en-US" sz="1100" b="0" i="0" dirty="0">
                <a:effectLst/>
                <a:latin typeface="Spoqa Han Sans"/>
              </a:rPr>
              <a:t>일 때는 해당 데이터가 </a:t>
            </a:r>
            <a:r>
              <a:rPr lang="en-US" altLang="ko-KR" sz="1100" b="0" i="0" dirty="0">
                <a:effectLst/>
                <a:latin typeface="Spoqa Han Sans"/>
              </a:rPr>
              <a:t>Class B (</a:t>
            </a:r>
            <a:r>
              <a:rPr lang="ko-KR" altLang="en-US" sz="1100" b="0" i="0" dirty="0">
                <a:effectLst/>
                <a:latin typeface="Spoqa Han Sans"/>
              </a:rPr>
              <a:t>보라색 점</a:t>
            </a:r>
            <a:r>
              <a:rPr lang="en-US" altLang="ko-KR" sz="1100" b="0" i="0" dirty="0">
                <a:effectLst/>
                <a:latin typeface="Spoqa Han Sans"/>
              </a:rPr>
              <a:t>)</a:t>
            </a:r>
            <a:r>
              <a:rPr lang="ko-KR" altLang="en-US" sz="1100" b="0" i="0" dirty="0">
                <a:effectLst/>
                <a:latin typeface="Spoqa Han Sans"/>
              </a:rPr>
              <a:t>으로 분류됨</a:t>
            </a:r>
            <a:r>
              <a:rPr lang="en-US" altLang="ko-KR" sz="1100" b="0" i="0" dirty="0">
                <a:effectLst/>
                <a:latin typeface="Spoqa Han Sans"/>
              </a:rPr>
              <a:t>. </a:t>
            </a:r>
          </a:p>
          <a:p>
            <a:r>
              <a:rPr lang="en-US" altLang="ko-KR" sz="1100" b="0" i="0" dirty="0">
                <a:effectLst/>
                <a:latin typeface="Spoqa Han Sans"/>
              </a:rPr>
              <a:t>k=6</a:t>
            </a:r>
            <a:r>
              <a:rPr lang="ko-KR" altLang="en-US" sz="1100" b="0" i="0" dirty="0">
                <a:effectLst/>
                <a:latin typeface="Spoqa Han Sans"/>
              </a:rPr>
              <a:t>일 때</a:t>
            </a:r>
            <a:r>
              <a:rPr lang="en-US" altLang="ko-KR" sz="1100" b="0" i="0" dirty="0">
                <a:effectLst/>
                <a:latin typeface="Spoqa Han Sans"/>
              </a:rPr>
              <a:t>, </a:t>
            </a:r>
            <a:r>
              <a:rPr lang="ko-KR" altLang="en-US" sz="1100" b="0" i="0" dirty="0">
                <a:effectLst/>
                <a:latin typeface="Spoqa Han Sans"/>
              </a:rPr>
              <a:t>원이 더 커졌음</a:t>
            </a:r>
            <a:r>
              <a:rPr lang="en-US" altLang="ko-KR" sz="1100" b="0" i="0" dirty="0">
                <a:effectLst/>
                <a:latin typeface="Spoqa Han Sans"/>
              </a:rPr>
              <a:t>. </a:t>
            </a:r>
            <a:r>
              <a:rPr lang="ko-KR" altLang="en-US" sz="1100" b="0" i="0" dirty="0">
                <a:effectLst/>
                <a:latin typeface="Spoqa Han Sans"/>
              </a:rPr>
              <a:t>이제 원 안에 노란색 점 </a:t>
            </a:r>
            <a:r>
              <a:rPr lang="en-US" altLang="ko-KR" sz="1100" b="0" i="0" dirty="0">
                <a:effectLst/>
                <a:latin typeface="Spoqa Han Sans"/>
              </a:rPr>
              <a:t>4</a:t>
            </a:r>
            <a:r>
              <a:rPr lang="ko-KR" altLang="en-US" sz="1100" b="0" i="0" dirty="0">
                <a:effectLst/>
                <a:latin typeface="Spoqa Han Sans"/>
              </a:rPr>
              <a:t>개와 보라색 점 </a:t>
            </a:r>
            <a:r>
              <a:rPr lang="en-US" altLang="ko-KR" sz="1100" b="0" i="0" dirty="0">
                <a:effectLst/>
                <a:latin typeface="Spoqa Han Sans"/>
              </a:rPr>
              <a:t>2</a:t>
            </a:r>
            <a:r>
              <a:rPr lang="ko-KR" altLang="en-US" sz="1100" b="0" i="0" dirty="0">
                <a:effectLst/>
                <a:latin typeface="Spoqa Han Sans"/>
              </a:rPr>
              <a:t>개가 있음</a:t>
            </a:r>
            <a:r>
              <a:rPr lang="en-US" altLang="ko-KR" sz="1100" b="0" i="0" dirty="0">
                <a:effectLst/>
                <a:latin typeface="Spoqa Han Sans"/>
              </a:rPr>
              <a:t>. </a:t>
            </a:r>
            <a:r>
              <a:rPr lang="ko-KR" altLang="en-US" sz="1100" b="0" i="0" dirty="0">
                <a:effectLst/>
                <a:latin typeface="Spoqa Han Sans"/>
              </a:rPr>
              <a:t>따라서 </a:t>
            </a:r>
            <a:r>
              <a:rPr lang="en-US" altLang="ko-KR" sz="1100" b="0" i="0" dirty="0">
                <a:effectLst/>
                <a:latin typeface="Spoqa Han Sans"/>
              </a:rPr>
              <a:t>k=6</a:t>
            </a:r>
            <a:r>
              <a:rPr lang="ko-KR" altLang="en-US" sz="1100" b="0" i="0" dirty="0">
                <a:effectLst/>
                <a:latin typeface="Spoqa Han Sans"/>
              </a:rPr>
              <a:t>일 때는 노란색 점으로 분류</a:t>
            </a:r>
            <a:r>
              <a:rPr lang="en-US" altLang="ko-KR" sz="1100" b="0" i="0" dirty="0">
                <a:effectLst/>
                <a:latin typeface="Spoqa Han Sans"/>
              </a:rPr>
              <a:t>. </a:t>
            </a:r>
          </a:p>
          <a:p>
            <a:endParaRPr lang="en-US" altLang="ko-KR" sz="1100" b="0" i="0" dirty="0">
              <a:effectLst/>
              <a:latin typeface="Spoqa Han Sans"/>
            </a:endParaRPr>
          </a:p>
          <a:p>
            <a:r>
              <a:rPr lang="en-US" altLang="ko-KR" sz="1100" b="0" i="0" dirty="0">
                <a:effectLst/>
                <a:latin typeface="Spoqa Han Sans"/>
              </a:rPr>
              <a:t>KNN</a:t>
            </a:r>
            <a:r>
              <a:rPr lang="ko-KR" altLang="en-US" sz="1100" b="0" i="0" dirty="0">
                <a:effectLst/>
                <a:latin typeface="Spoqa Han Sans"/>
              </a:rPr>
              <a:t>은 </a:t>
            </a:r>
            <a:r>
              <a:rPr lang="en-US" altLang="ko-KR" sz="1100" b="0" i="0" dirty="0">
                <a:effectLst/>
                <a:latin typeface="Spoqa Han Sans"/>
              </a:rPr>
              <a:t>K</a:t>
            </a:r>
            <a:r>
              <a:rPr lang="ko-KR" altLang="en-US" sz="1100" b="0" i="0" dirty="0">
                <a:effectLst/>
                <a:latin typeface="Spoqa Han Sans"/>
              </a:rPr>
              <a:t>를 어떻게 </a:t>
            </a:r>
            <a:r>
              <a:rPr lang="ko-KR" altLang="en-US" sz="1100" b="0" i="0" dirty="0" err="1">
                <a:effectLst/>
                <a:latin typeface="Spoqa Han Sans"/>
              </a:rPr>
              <a:t>정하냐에</a:t>
            </a:r>
            <a:r>
              <a:rPr lang="ko-KR" altLang="en-US" sz="1100" b="0" i="0" dirty="0">
                <a:effectLst/>
                <a:latin typeface="Spoqa Han Sans"/>
              </a:rPr>
              <a:t> 따라 결과 값이 바뀔 수 있음</a:t>
            </a:r>
            <a:r>
              <a:rPr lang="en-US" altLang="ko-KR" sz="1100" b="0" i="0" dirty="0">
                <a:effectLst/>
                <a:latin typeface="Spoqa Han Sans"/>
              </a:rPr>
              <a:t>. K</a:t>
            </a:r>
            <a:r>
              <a:rPr lang="ko-KR" altLang="en-US" sz="1100" b="0" i="0" dirty="0">
                <a:effectLst/>
                <a:latin typeface="Spoqa Han Sans"/>
              </a:rPr>
              <a:t>가 너무 작아서도 안 되고</a:t>
            </a:r>
            <a:r>
              <a:rPr lang="en-US" altLang="ko-KR" sz="1100" b="0" i="0" dirty="0">
                <a:effectLst/>
                <a:latin typeface="Spoqa Han Sans"/>
              </a:rPr>
              <a:t>, </a:t>
            </a:r>
            <a:r>
              <a:rPr lang="ko-KR" altLang="en-US" sz="1100" b="0" i="0" dirty="0">
                <a:effectLst/>
                <a:latin typeface="Spoqa Han Sans"/>
              </a:rPr>
              <a:t>너무 커서도 안</a:t>
            </a:r>
            <a:r>
              <a:rPr lang="ko-KR" altLang="en-US" sz="1100" dirty="0">
                <a:latin typeface="Spoqa Han Sans"/>
              </a:rPr>
              <a:t>됨</a:t>
            </a:r>
            <a:r>
              <a:rPr lang="en-US" altLang="ko-KR" sz="1100" b="0" i="0" dirty="0">
                <a:effectLst/>
                <a:latin typeface="Spoqa Han Sans"/>
              </a:rPr>
              <a:t>. K</a:t>
            </a:r>
            <a:r>
              <a:rPr lang="ko-KR" altLang="en-US" sz="1100" b="0" i="0" dirty="0">
                <a:effectLst/>
                <a:latin typeface="Spoqa Han Sans"/>
              </a:rPr>
              <a:t>의 </a:t>
            </a:r>
            <a:r>
              <a:rPr lang="en-US" altLang="ko-KR" sz="1100" b="0" i="0" dirty="0">
                <a:effectLst/>
                <a:latin typeface="Spoqa Han Sans"/>
              </a:rPr>
              <a:t>default </a:t>
            </a:r>
            <a:r>
              <a:rPr lang="ko-KR" altLang="en-US" sz="1100" b="0" i="0" dirty="0">
                <a:effectLst/>
                <a:latin typeface="Spoqa Han Sans"/>
              </a:rPr>
              <a:t>값은 </a:t>
            </a:r>
            <a:r>
              <a:rPr lang="en-US" altLang="ko-KR" sz="1100" b="0" i="0" dirty="0">
                <a:effectLst/>
                <a:latin typeface="Spoqa Han Sans"/>
              </a:rPr>
              <a:t>5. </a:t>
            </a:r>
            <a:r>
              <a:rPr lang="ko-KR" altLang="en-US" sz="1100" b="0" i="0" dirty="0">
                <a:effectLst/>
                <a:latin typeface="Spoqa Han Sans"/>
              </a:rPr>
              <a:t>가장 가까운 주변 </a:t>
            </a:r>
            <a:r>
              <a:rPr lang="en-US" altLang="ko-KR" sz="1100" b="0" i="0" dirty="0">
                <a:effectLst/>
                <a:latin typeface="Spoqa Han Sans"/>
              </a:rPr>
              <a:t>5</a:t>
            </a:r>
            <a:r>
              <a:rPr lang="ko-KR" altLang="en-US" sz="1100" b="0" i="0" dirty="0">
                <a:effectLst/>
                <a:latin typeface="Spoqa Han Sans"/>
              </a:rPr>
              <a:t>개 데이터를 기반으로 분류한다는 것</a:t>
            </a:r>
            <a:r>
              <a:rPr lang="en-US" altLang="ko-KR" sz="1100" b="0" i="0" dirty="0">
                <a:effectLst/>
                <a:latin typeface="Spoqa Han Sans"/>
              </a:rPr>
              <a:t>. </a:t>
            </a:r>
            <a:r>
              <a:rPr lang="ko-KR" altLang="en-US" sz="1100" b="0" i="0" dirty="0">
                <a:effectLst/>
                <a:latin typeface="Spoqa Han Sans"/>
              </a:rPr>
              <a:t>일반적으로 </a:t>
            </a:r>
            <a:r>
              <a:rPr lang="en-US" altLang="ko-KR" sz="1100" b="0" i="0" dirty="0">
                <a:effectLst/>
                <a:latin typeface="Spoqa Han Sans"/>
              </a:rPr>
              <a:t>K</a:t>
            </a:r>
            <a:r>
              <a:rPr lang="ko-KR" altLang="en-US" sz="1100" b="0" i="0" dirty="0">
                <a:effectLst/>
                <a:latin typeface="Spoqa Han Sans"/>
              </a:rPr>
              <a:t>는 홀수를 사용</a:t>
            </a:r>
            <a:r>
              <a:rPr lang="en-US" altLang="ko-KR" sz="1100" b="0" i="0" dirty="0">
                <a:effectLst/>
                <a:latin typeface="Spoqa Han Sans"/>
              </a:rPr>
              <a:t>. </a:t>
            </a:r>
            <a:r>
              <a:rPr lang="ko-KR" altLang="en-US" sz="1100" b="0" i="0" dirty="0">
                <a:effectLst/>
                <a:latin typeface="Spoqa Han Sans"/>
              </a:rPr>
              <a:t>짝수일 경우 동점이 되어 하나의 결과를 도출할 수 없기 때문</a:t>
            </a:r>
            <a:r>
              <a:rPr lang="en-US" altLang="ko-KR" sz="1100" b="0" i="0" dirty="0">
                <a:effectLst/>
                <a:latin typeface="Spoqa Han Sans"/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8855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77433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366712" y="948136"/>
            <a:ext cx="11458574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연구 </a:t>
            </a:r>
            <a:r>
              <a:rPr lang="en-US" altLang="ko-KR" sz="12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LSTM</a:t>
            </a:r>
          </a:p>
          <a:p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▶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전운량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자외선 지수 등의 기상예보 데이터 통해 시간 단위의 태양광 발전량을 높은 정확도로 예측하는 기법 제안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FA39E7-09F9-404E-B640-C821BE861B26}"/>
              </a:ext>
            </a:extLst>
          </p:cNvPr>
          <p:cNvSpPr/>
          <p:nvPr/>
        </p:nvSpPr>
        <p:spPr>
          <a:xfrm>
            <a:off x="481393" y="1399916"/>
            <a:ext cx="11213931" cy="5040307"/>
          </a:xfrm>
          <a:prstGeom prst="rect">
            <a:avLst/>
          </a:prstGeom>
          <a:solidFill>
            <a:schemeClr val="accent6">
              <a:alpha val="3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5400675" y="665561"/>
            <a:ext cx="1390649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서론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94E363-848B-469B-80A5-A98214706185}"/>
              </a:ext>
            </a:extLst>
          </p:cNvPr>
          <p:cNvSpPr txBox="1"/>
          <p:nvPr/>
        </p:nvSpPr>
        <p:spPr>
          <a:xfrm>
            <a:off x="496677" y="1384710"/>
            <a:ext cx="1132861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LSTM(Long Short-Term Memory Network)</a:t>
            </a:r>
          </a:p>
          <a:p>
            <a:r>
              <a:rPr lang="en-US" altLang="ko-KR" sz="1200" dirty="0"/>
              <a:t>:</a:t>
            </a:r>
            <a:r>
              <a:rPr lang="ko-KR" altLang="en-US" sz="1200" dirty="0"/>
              <a:t> </a:t>
            </a:r>
            <a:r>
              <a:rPr lang="en-US" altLang="ko-KR" sz="1200" dirty="0"/>
              <a:t>RNN*</a:t>
            </a:r>
            <a:r>
              <a:rPr lang="ko-KR" altLang="en-US" sz="1200" dirty="0"/>
              <a:t>의 단점을 보완하기 위해 변형된 알고리즘으로 보통 신경망 대비 </a:t>
            </a:r>
            <a:r>
              <a:rPr lang="en-US" altLang="ko-KR" sz="1200" dirty="0"/>
              <a:t>4</a:t>
            </a:r>
            <a:r>
              <a:rPr lang="ko-KR" altLang="en-US" sz="1200" dirty="0"/>
              <a:t>배 이상 파라미터를 </a:t>
            </a:r>
            <a:endParaRPr lang="en-US" altLang="ko-KR" sz="1200" dirty="0"/>
          </a:p>
          <a:p>
            <a:r>
              <a:rPr lang="ko-KR" altLang="en-US" sz="1200" dirty="0"/>
              <a:t>보유하여 많은 단계를 거치더라도 오랜 시간동안 데이터를 잘 기억함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LSTM</a:t>
            </a:r>
            <a:r>
              <a:rPr lang="ko-KR" altLang="en-US" sz="1200" dirty="0"/>
              <a:t>은 다음의 </a:t>
            </a:r>
            <a:r>
              <a:rPr lang="en-US" altLang="ko-KR" sz="1200" dirty="0"/>
              <a:t>3</a:t>
            </a:r>
            <a:r>
              <a:rPr lang="ko-KR" altLang="en-US" sz="1200" dirty="0"/>
              <a:t>가지 게이트</a:t>
            </a:r>
            <a:r>
              <a:rPr lang="en-US" altLang="ko-KR" sz="1200" dirty="0"/>
              <a:t>(</a:t>
            </a:r>
            <a:r>
              <a:rPr lang="ko-KR" altLang="en-US" sz="1200" dirty="0"/>
              <a:t>입력 게이트</a:t>
            </a:r>
            <a:r>
              <a:rPr lang="en-US" altLang="ko-KR" sz="1200" dirty="0"/>
              <a:t>(Input Gate), </a:t>
            </a:r>
            <a:r>
              <a:rPr lang="ko-KR" altLang="en-US" sz="1200" dirty="0"/>
              <a:t>출력 게이트</a:t>
            </a:r>
            <a:r>
              <a:rPr lang="en-US" altLang="ko-KR" sz="1200" dirty="0"/>
              <a:t>(Output Gate), </a:t>
            </a:r>
          </a:p>
          <a:p>
            <a:r>
              <a:rPr lang="ko-KR" altLang="en-US" sz="1200" dirty="0"/>
              <a:t>망각 게이트</a:t>
            </a:r>
            <a:r>
              <a:rPr lang="en-US" altLang="ko-KR" sz="1200" dirty="0"/>
              <a:t>(Forget Gate))</a:t>
            </a:r>
            <a:r>
              <a:rPr lang="ko-KR" altLang="en-US" sz="1200" dirty="0"/>
              <a:t>로 보완된 구조를 통해 가중치를 곱한 후 활성화 함수를 거치지 않고 </a:t>
            </a:r>
            <a:endParaRPr lang="en-US" altLang="ko-KR" sz="1200" dirty="0"/>
          </a:p>
          <a:p>
            <a:r>
              <a:rPr lang="ko-KR" altLang="en-US" sz="1200" dirty="0"/>
              <a:t>컨트롤 게이트를 통해 상황에 맞게 값을 조절함으로써 문제를 해결함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LSTM</a:t>
            </a:r>
            <a:r>
              <a:rPr lang="ko-KR" altLang="en-US" sz="1200" dirty="0"/>
              <a:t>은 </a:t>
            </a:r>
            <a:r>
              <a:rPr lang="ko-KR" altLang="en-US" sz="1200" dirty="0" err="1"/>
              <a:t>은닉층</a:t>
            </a:r>
            <a:r>
              <a:rPr lang="ko-KR" altLang="en-US" sz="1200" dirty="0"/>
              <a:t> 이외 셀</a:t>
            </a:r>
            <a:r>
              <a:rPr lang="en-US" altLang="ko-KR" sz="1200" dirty="0"/>
              <a:t>(C, Cell)</a:t>
            </a:r>
            <a:r>
              <a:rPr lang="ko-KR" altLang="en-US" sz="1200" dirty="0"/>
              <a:t>이라는 층을 구성하는데 셀은 장기</a:t>
            </a:r>
            <a:r>
              <a:rPr lang="en-US" altLang="ko-KR" sz="1200" dirty="0"/>
              <a:t>(</a:t>
            </a:r>
            <a:r>
              <a:rPr lang="en-US" altLang="ko-KR" sz="1200" dirty="0" err="1"/>
              <a:t>longterm</a:t>
            </a:r>
            <a:r>
              <a:rPr lang="en-US" altLang="ko-KR" sz="1200" dirty="0"/>
              <a:t>) </a:t>
            </a:r>
            <a:r>
              <a:rPr lang="ko-KR" altLang="en-US" sz="1200" dirty="0"/>
              <a:t>메모리를 </a:t>
            </a:r>
            <a:endParaRPr lang="en-US" altLang="ko-KR" sz="1200" dirty="0"/>
          </a:p>
          <a:p>
            <a:r>
              <a:rPr lang="ko-KR" altLang="en-US" sz="1200" dirty="0"/>
              <a:t>기억하는 셀로 망각 게이트와 입력 게이트를 과거와 현재 상태의 셀로 조합</a:t>
            </a:r>
            <a:r>
              <a:rPr lang="en-US" altLang="ko-KR" sz="1200" dirty="0"/>
              <a:t>, </a:t>
            </a:r>
            <a:r>
              <a:rPr lang="ko-KR" altLang="en-US" sz="1200" dirty="0"/>
              <a:t>과거정보를 </a:t>
            </a:r>
            <a:endParaRPr lang="en-US" altLang="ko-KR" sz="1200" dirty="0"/>
          </a:p>
          <a:p>
            <a:r>
              <a:rPr lang="ko-KR" altLang="en-US" sz="1200" dirty="0"/>
              <a:t>얼마나 망각할지 현재 정보를 얼마나 반영할지를 결정함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해당 </a:t>
            </a:r>
            <a:r>
              <a:rPr lang="ko-KR" altLang="en-US" sz="1200" dirty="0" err="1"/>
              <a:t>메모리값이</a:t>
            </a:r>
            <a:r>
              <a:rPr lang="ko-KR" altLang="en-US" sz="1200" dirty="0"/>
              <a:t> 활성화 함수를 거치고 출력 게이트를 통해 얼마나 밖으로 표현될지가 </a:t>
            </a:r>
            <a:endParaRPr lang="en-US" altLang="ko-KR" sz="1200" dirty="0"/>
          </a:p>
          <a:p>
            <a:r>
              <a:rPr lang="ko-KR" altLang="en-US" sz="1200" dirty="0"/>
              <a:t>결정되면 현재의 </a:t>
            </a:r>
            <a:r>
              <a:rPr lang="ko-KR" altLang="en-US" sz="1200" dirty="0" err="1"/>
              <a:t>은닉층</a:t>
            </a:r>
            <a:r>
              <a:rPr lang="ko-KR" altLang="en-US" sz="1200" dirty="0"/>
              <a:t> 값이 정해지게 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84528C-52D4-4758-95BE-78E3DC4DAD4A}"/>
              </a:ext>
            </a:extLst>
          </p:cNvPr>
          <p:cNvSpPr txBox="1"/>
          <p:nvPr/>
        </p:nvSpPr>
        <p:spPr>
          <a:xfrm>
            <a:off x="7259842" y="1670140"/>
            <a:ext cx="4320971" cy="4662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altLang="ko-KR" sz="1100" b="1" dirty="0"/>
              <a:t>RNN(Recurrent Neural Network)*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순서를 가진 데이터를 입력하여 단위 간 연결이 시퀀스를 따라 방향성 그래프를 형성하는 신경네트워크 모델로 내부 상태</a:t>
            </a:r>
            <a:r>
              <a:rPr lang="en-US" altLang="ko-KR" sz="1100" dirty="0"/>
              <a:t>(</a:t>
            </a:r>
            <a:r>
              <a:rPr lang="ko-KR" altLang="en-US" sz="1100" dirty="0"/>
              <a:t>메모리</a:t>
            </a:r>
            <a:r>
              <a:rPr lang="en-US" altLang="ko-KR" sz="1100" dirty="0"/>
              <a:t>)</a:t>
            </a:r>
            <a:r>
              <a:rPr lang="ko-KR" altLang="en-US" sz="1100" dirty="0"/>
              <a:t>를 이용하여 입력 시퀀스를 처리함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중간층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은닉층</a:t>
            </a:r>
            <a:r>
              <a:rPr lang="en-US" altLang="ko-KR" sz="1100" dirty="0"/>
              <a:t>)</a:t>
            </a:r>
            <a:r>
              <a:rPr lang="ko-KR" altLang="en-US" sz="1100" dirty="0"/>
              <a:t>이 순환구조로 동일한 가중치를 공유</a:t>
            </a:r>
            <a:r>
              <a:rPr lang="en-US" altLang="ko-KR" sz="1100" dirty="0"/>
              <a:t>. </a:t>
            </a:r>
            <a:r>
              <a:rPr lang="ko-KR" altLang="en-US" sz="1100" dirty="0"/>
              <a:t>가중치</a:t>
            </a:r>
            <a:r>
              <a:rPr lang="en-US" altLang="ko-KR" sz="1100" dirty="0"/>
              <a:t>(weights)</a:t>
            </a:r>
            <a:r>
              <a:rPr lang="ko-KR" altLang="en-US" sz="1100" dirty="0"/>
              <a:t>와 편향</a:t>
            </a:r>
            <a:r>
              <a:rPr lang="en-US" altLang="ko-KR" sz="1100" dirty="0"/>
              <a:t>(bias)</a:t>
            </a:r>
            <a:r>
              <a:rPr lang="ko-KR" altLang="en-US" sz="1100" dirty="0"/>
              <a:t>에 대한 오차함수의 미분을 계산하기 위해 확률적 </a:t>
            </a:r>
            <a:r>
              <a:rPr lang="ko-KR" altLang="en-US" sz="1100" dirty="0" err="1"/>
              <a:t>경사하강법</a:t>
            </a:r>
            <a:r>
              <a:rPr lang="en-US" altLang="ko-KR" sz="1100" dirty="0"/>
              <a:t>(SGD: Stochastic Gradient Descent)</a:t>
            </a:r>
            <a:r>
              <a:rPr lang="ko-KR" altLang="en-US" sz="1100" dirty="0"/>
              <a:t>을 이용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dirty="0"/>
              <a:t>RNN</a:t>
            </a:r>
            <a:r>
              <a:rPr lang="ko-KR" altLang="en-US" sz="1100" dirty="0"/>
              <a:t>은 가중치 업데이트를 위해 과거시점까지 </a:t>
            </a:r>
            <a:r>
              <a:rPr lang="ko-KR" altLang="en-US" sz="1100" dirty="0" err="1"/>
              <a:t>역전파하는</a:t>
            </a:r>
            <a:r>
              <a:rPr lang="ko-KR" altLang="en-US" sz="1100" dirty="0"/>
              <a:t> </a:t>
            </a:r>
            <a:r>
              <a:rPr lang="en-US" altLang="ko-KR" sz="1100" dirty="0"/>
              <a:t>BPTT(Back Propagation Through Time)</a:t>
            </a:r>
            <a:r>
              <a:rPr lang="ko-KR" altLang="en-US" sz="1100" dirty="0"/>
              <a:t>를 활용</a:t>
            </a:r>
            <a:r>
              <a:rPr lang="en-US" altLang="ko-KR" sz="1100" dirty="0"/>
              <a:t>. </a:t>
            </a:r>
            <a:r>
              <a:rPr lang="ko-KR" altLang="en-US" sz="1100" dirty="0"/>
              <a:t>입력 데이터의 순서</a:t>
            </a:r>
            <a:r>
              <a:rPr lang="en-US" altLang="ko-KR" sz="1100" dirty="0"/>
              <a:t>(sequence)</a:t>
            </a:r>
            <a:r>
              <a:rPr lang="ko-KR" altLang="en-US" sz="1100" dirty="0"/>
              <a:t>로 모두 동일 연산을 수행하며</a:t>
            </a:r>
            <a:r>
              <a:rPr lang="en-US" altLang="ko-KR" sz="1100" dirty="0"/>
              <a:t>, </a:t>
            </a:r>
            <a:r>
              <a:rPr lang="ko-KR" altLang="en-US" sz="1100" dirty="0"/>
              <a:t>입력 시점마다 가중치가 공유</a:t>
            </a:r>
            <a:r>
              <a:rPr lang="en-US" altLang="ko-KR" sz="1100" dirty="0"/>
              <a:t>. </a:t>
            </a:r>
            <a:r>
              <a:rPr lang="ko-KR" altLang="en-US" sz="1100" dirty="0"/>
              <a:t>계산 기울기</a:t>
            </a:r>
            <a:r>
              <a:rPr lang="en-US" altLang="ko-KR" sz="1100" dirty="0"/>
              <a:t>(gradient)</a:t>
            </a:r>
            <a:r>
              <a:rPr lang="ko-KR" altLang="en-US" sz="1100" dirty="0"/>
              <a:t>는 현재 상태와 이전 상태에 대해 의존적이므로</a:t>
            </a:r>
            <a:r>
              <a:rPr lang="en-US" altLang="ko-KR" sz="1100" dirty="0"/>
              <a:t>, </a:t>
            </a:r>
            <a:r>
              <a:rPr lang="ko-KR" altLang="en-US" sz="1100" dirty="0"/>
              <a:t>순차적 데이터 처리에 유용</a:t>
            </a:r>
            <a:r>
              <a:rPr lang="en-US" altLang="ko-KR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u="sng" dirty="0"/>
              <a:t>RNN</a:t>
            </a:r>
            <a:r>
              <a:rPr lang="ko-KR" altLang="en-US" sz="1100" u="sng" dirty="0"/>
              <a:t>은 점차 데이터가 소멸해 가는 문제를 발생하는데</a:t>
            </a:r>
            <a:r>
              <a:rPr lang="en-US" altLang="ko-KR" sz="1100" u="sng" dirty="0"/>
              <a:t>, </a:t>
            </a:r>
            <a:r>
              <a:rPr lang="ko-KR" altLang="en-US" sz="1100" u="sng" dirty="0"/>
              <a:t>관련 정보와 그 정보를 사용하는 지정사이 거리가 멀 경우 </a:t>
            </a:r>
            <a:r>
              <a:rPr lang="ko-KR" altLang="en-US" sz="1100" u="sng" dirty="0" err="1"/>
              <a:t>역전파</a:t>
            </a:r>
            <a:r>
              <a:rPr lang="ko-KR" altLang="en-US" sz="1100" u="sng" dirty="0"/>
              <a:t> 시 기울기가 점차 줄어들어 학습 능력이 떨어짐 </a:t>
            </a:r>
            <a:r>
              <a:rPr lang="en-US" altLang="ko-KR" sz="1100" u="sng" dirty="0"/>
              <a:t>-&gt; </a:t>
            </a:r>
            <a:r>
              <a:rPr lang="en-US" altLang="ko-KR" sz="1100" b="1" u="sng" dirty="0">
                <a:solidFill>
                  <a:schemeClr val="accent6"/>
                </a:solidFill>
              </a:rPr>
              <a:t>LSTM </a:t>
            </a:r>
            <a:r>
              <a:rPr lang="ko-KR" altLang="en-US" sz="1100" u="sng" dirty="0"/>
              <a:t>이용</a:t>
            </a:r>
            <a:endParaRPr lang="en-US" altLang="ko-KR" sz="1100" u="sng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F6C72E-A745-464A-985E-D96F6211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44" y="2840973"/>
            <a:ext cx="4292866" cy="24119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253AAE5-65FF-4087-B269-408BCFC3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6689" y="4284647"/>
            <a:ext cx="3078974" cy="138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74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410658" y="847503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454604" y="1089424"/>
            <a:ext cx="11458574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데이터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 lvl="1" indent="-228600">
              <a:buFont typeface="+mj-ea"/>
              <a:buAutoNum type="circleNumDbPlain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Dark Sky API 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지역의 위도 및 경도를 입력하여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결측값이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없는 완전한 기상정보 데이터 제공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과거 기상정보와 기상예보 데이터 종류 같음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발전량 예측에 효과적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685800" lvl="1" indent="-228600">
              <a:buFont typeface="+mj-ea"/>
              <a:buAutoNum type="circleNumDbPlain" startAt="2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충남 지역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곳의 발전소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제주 지역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곳의 발전소 데이터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태양광 발전량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데이터뿐만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아니라 발전 설비가 받아들이는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              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일사량까지 포함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(2019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 2019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데이터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발전량과 기상정보 간 상관관계 분석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발전량에 영향을 가장 많이 미치는 변수 파악 위함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/>
              <a:t>   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112157" y="665561"/>
            <a:ext cx="3967684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본론 </a:t>
            </a:r>
            <a:r>
              <a:rPr lang="en-US" altLang="ko-KR" sz="1400" dirty="0">
                <a:solidFill>
                  <a:prstClr val="white"/>
                </a:solidFill>
              </a:rPr>
              <a:t>: </a:t>
            </a:r>
            <a:r>
              <a:rPr lang="ko-KR" altLang="en-US" sz="1400" dirty="0">
                <a:solidFill>
                  <a:prstClr val="white"/>
                </a:solidFill>
              </a:rPr>
              <a:t>발전량과 기상정보 간 상관관계 분석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671106E-1ADF-4F00-A72E-1CC86D83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35" y="3429000"/>
            <a:ext cx="3698167" cy="21722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04D9DD-FF62-482C-8BA9-499AAAD9E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656" y="2908465"/>
            <a:ext cx="4021327" cy="3571179"/>
          </a:xfrm>
          <a:prstGeom prst="rect">
            <a:avLst/>
          </a:prstGeom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4B6008D-26FF-4689-B7C7-28BEE4DC4EAE}"/>
              </a:ext>
            </a:extLst>
          </p:cNvPr>
          <p:cNvCxnSpPr/>
          <p:nvPr/>
        </p:nvCxnSpPr>
        <p:spPr>
          <a:xfrm>
            <a:off x="3944471" y="4966447"/>
            <a:ext cx="78889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68C1F46-ABB6-4EF0-AE38-4029E60D77BE}"/>
              </a:ext>
            </a:extLst>
          </p:cNvPr>
          <p:cNvCxnSpPr/>
          <p:nvPr/>
        </p:nvCxnSpPr>
        <p:spPr>
          <a:xfrm>
            <a:off x="1371600" y="5217459"/>
            <a:ext cx="316454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6C5900-2280-4D02-A5D0-1A286F905A60}"/>
              </a:ext>
            </a:extLst>
          </p:cNvPr>
          <p:cNvSpPr txBox="1"/>
          <p:nvPr/>
        </p:nvSpPr>
        <p:spPr>
          <a:xfrm>
            <a:off x="5268966" y="4477766"/>
            <a:ext cx="89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954"/>
                </a:solidFill>
              </a:rPr>
              <a:t>일사량</a:t>
            </a:r>
            <a:endParaRPr lang="en-US" altLang="ko-KR" sz="1400" dirty="0">
              <a:solidFill>
                <a:srgbClr val="FF795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B4695A-A004-4083-8B91-DD5BCD4EEE98}"/>
              </a:ext>
            </a:extLst>
          </p:cNvPr>
          <p:cNvSpPr txBox="1"/>
          <p:nvPr/>
        </p:nvSpPr>
        <p:spPr>
          <a:xfrm>
            <a:off x="4871537" y="4773815"/>
            <a:ext cx="1269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954"/>
                </a:solidFill>
              </a:rPr>
              <a:t>자외선 지수</a:t>
            </a:r>
            <a:endParaRPr lang="en-US" altLang="ko-KR" sz="1400" dirty="0">
              <a:solidFill>
                <a:srgbClr val="FF7954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60B8B1-A47C-4E85-901C-32AB4D1B8291}"/>
              </a:ext>
            </a:extLst>
          </p:cNvPr>
          <p:cNvSpPr txBox="1"/>
          <p:nvPr/>
        </p:nvSpPr>
        <p:spPr>
          <a:xfrm>
            <a:off x="5420318" y="5092429"/>
            <a:ext cx="89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954"/>
                </a:solidFill>
              </a:rPr>
              <a:t>습도</a:t>
            </a:r>
            <a:endParaRPr lang="en-US" altLang="ko-KR" sz="1400" dirty="0">
              <a:solidFill>
                <a:srgbClr val="FF7954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3BACBD-AFA2-45A0-B24F-082C74F1F133}"/>
              </a:ext>
            </a:extLst>
          </p:cNvPr>
          <p:cNvSpPr txBox="1"/>
          <p:nvPr/>
        </p:nvSpPr>
        <p:spPr>
          <a:xfrm>
            <a:off x="5406313" y="5406671"/>
            <a:ext cx="89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954"/>
                </a:solidFill>
              </a:rPr>
              <a:t>기온</a:t>
            </a:r>
            <a:endParaRPr lang="en-US" altLang="ko-KR" sz="1400" dirty="0">
              <a:solidFill>
                <a:srgbClr val="FF7954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FB653-5625-4F16-93F3-D1B6281EC3F5}"/>
              </a:ext>
            </a:extLst>
          </p:cNvPr>
          <p:cNvSpPr txBox="1"/>
          <p:nvPr/>
        </p:nvSpPr>
        <p:spPr>
          <a:xfrm>
            <a:off x="5258245" y="5702720"/>
            <a:ext cx="89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7954"/>
                </a:solidFill>
              </a:rPr>
              <a:t>전운량</a:t>
            </a:r>
            <a:endParaRPr lang="en-US" altLang="ko-KR" sz="1400" dirty="0">
              <a:solidFill>
                <a:srgbClr val="FF7954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204D5-8800-4706-AE2F-EE72C37031FF}"/>
              </a:ext>
            </a:extLst>
          </p:cNvPr>
          <p:cNvSpPr txBox="1"/>
          <p:nvPr/>
        </p:nvSpPr>
        <p:spPr>
          <a:xfrm>
            <a:off x="5420318" y="6035420"/>
            <a:ext cx="896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7954"/>
                </a:solidFill>
              </a:rPr>
              <a:t>풍속</a:t>
            </a:r>
            <a:endParaRPr lang="en-US" altLang="ko-KR" sz="1400" dirty="0">
              <a:solidFill>
                <a:srgbClr val="FF79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0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9F3DC8-1FCB-4EB3-BD4B-174AA336C34A}"/>
              </a:ext>
            </a:extLst>
          </p:cNvPr>
          <p:cNvSpPr/>
          <p:nvPr/>
        </p:nvSpPr>
        <p:spPr>
          <a:xfrm>
            <a:off x="377433" y="809625"/>
            <a:ext cx="11458574" cy="60483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F51800-68DB-4C7F-8A92-DBE85ABF8219}"/>
              </a:ext>
            </a:extLst>
          </p:cNvPr>
          <p:cNvSpPr txBox="1"/>
          <p:nvPr/>
        </p:nvSpPr>
        <p:spPr>
          <a:xfrm>
            <a:off x="454604" y="1089424"/>
            <a:ext cx="11458574" cy="54784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 데이터 정규화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변수 추가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정보 나타내기 위한 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(month),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(hour)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값이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0~1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분포를 갖도록 변형하는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min-max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정규화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사용하여 입력 데이터 정규화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▣ </a:t>
            </a:r>
            <a:r>
              <a:rPr lang="ko-KR" altLang="en-US" sz="1400" b="1" dirty="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 데이터 구성</a:t>
            </a:r>
            <a:endParaRPr lang="en-US" altLang="ko-KR" sz="1400" b="1" dirty="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발전소마다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 간격으로 태양광 발전량 수신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일사량 정보 기록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Dark Sky 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통해 발전소 지역마다 시간 단위의 기온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습도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전운량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자외선 지수 등 과거 기상정보와 기상예보 데이터 이용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168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시간 이내의 시간 단위 기상예보 제공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/>
              <a:t>   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B425DEA-B7CC-411F-96B3-109DEEF76A5C}"/>
              </a:ext>
            </a:extLst>
          </p:cNvPr>
          <p:cNvSpPr/>
          <p:nvPr/>
        </p:nvSpPr>
        <p:spPr>
          <a:xfrm>
            <a:off x="366712" y="806849"/>
            <a:ext cx="11458574" cy="6048375"/>
          </a:xfrm>
          <a:prstGeom prst="rect">
            <a:avLst/>
          </a:prstGeom>
          <a:noFill/>
          <a:ln>
            <a:noFill/>
          </a:ln>
          <a:effectLst>
            <a:outerShdw dist="12700" dir="16200000" rotWithShape="0">
              <a:srgbClr val="FF7954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B046FF-7911-4472-AB11-9C018DDAA8F7}"/>
              </a:ext>
            </a:extLst>
          </p:cNvPr>
          <p:cNvSpPr/>
          <p:nvPr/>
        </p:nvSpPr>
        <p:spPr>
          <a:xfrm>
            <a:off x="0" y="2776"/>
            <a:ext cx="12192000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srgbClr val="FF7954"/>
                </a:solidFill>
              </a:rPr>
              <a:t>기상정보를 활용한 </a:t>
            </a:r>
            <a:r>
              <a:rPr lang="en-US" altLang="ko-KR" sz="2400" b="1" i="1" kern="0" dirty="0">
                <a:solidFill>
                  <a:srgbClr val="FF7954"/>
                </a:solidFill>
              </a:rPr>
              <a:t>LSTM </a:t>
            </a:r>
            <a:r>
              <a:rPr lang="ko-KR" altLang="en-US" sz="2400" b="1" i="1" kern="0" dirty="0">
                <a:solidFill>
                  <a:srgbClr val="FF7954"/>
                </a:solidFill>
              </a:rPr>
              <a:t>기반 태양광 발전량 예측 기법</a:t>
            </a:r>
            <a:endParaRPr lang="en-US" altLang="ko-KR" sz="24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58C43F8-CFD9-44F3-B9D7-2668FDECBDAD}"/>
              </a:ext>
            </a:extLst>
          </p:cNvPr>
          <p:cNvSpPr/>
          <p:nvPr/>
        </p:nvSpPr>
        <p:spPr>
          <a:xfrm>
            <a:off x="4112157" y="665561"/>
            <a:ext cx="3967684" cy="282575"/>
          </a:xfrm>
          <a:prstGeom prst="roundRect">
            <a:avLst>
              <a:gd name="adj" fmla="val 50000"/>
            </a:avLst>
          </a:prstGeom>
          <a:solidFill>
            <a:srgbClr val="FF79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>
                <a:solidFill>
                  <a:prstClr val="white"/>
                </a:solidFill>
              </a:rPr>
              <a:t>본론 </a:t>
            </a:r>
            <a:r>
              <a:rPr lang="en-US" altLang="ko-KR" sz="1400" dirty="0">
                <a:solidFill>
                  <a:prstClr val="white"/>
                </a:solidFill>
              </a:rPr>
              <a:t>: </a:t>
            </a:r>
            <a:r>
              <a:rPr lang="ko-KR" altLang="en-US" sz="1400" dirty="0">
                <a:solidFill>
                  <a:prstClr val="white"/>
                </a:solidFill>
              </a:rPr>
              <a:t>데이터 구성 및 </a:t>
            </a:r>
            <a:r>
              <a:rPr lang="ko-KR" altLang="en-US" sz="1400" dirty="0" err="1">
                <a:solidFill>
                  <a:prstClr val="white"/>
                </a:solidFill>
              </a:rPr>
              <a:t>전처리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7" name="AutoShape 3" descr="{\displaystyle {\text{ARIMA}}(1,0,0)}">
            <a:extLst>
              <a:ext uri="{FF2B5EF4-FFF2-40B4-BE49-F238E27FC236}">
                <a16:creationId xmlns:a16="http://schemas.microsoft.com/office/drawing/2014/main" id="{16A1D148-C196-4DA7-A571-1BF1648789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6344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AutoShape 4" descr="{\displaystyle {\text{AR}}(1)}">
            <a:extLst>
              <a:ext uri="{FF2B5EF4-FFF2-40B4-BE49-F238E27FC236}">
                <a16:creationId xmlns:a16="http://schemas.microsoft.com/office/drawing/2014/main" id="{32B80333-AE3A-4927-A0B0-DCB81601BB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995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5" descr="{\displaystyle {\text{ARIMA}}(0,1,0)}">
            <a:extLst>
              <a:ext uri="{FF2B5EF4-FFF2-40B4-BE49-F238E27FC236}">
                <a16:creationId xmlns:a16="http://schemas.microsoft.com/office/drawing/2014/main" id="{633B9E8D-97F6-4024-BB10-7F0AED6284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263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6" descr="{\displaystyle {\text{I}}(1)}">
            <a:extLst>
              <a:ext uri="{FF2B5EF4-FFF2-40B4-BE49-F238E27FC236}">
                <a16:creationId xmlns:a16="http://schemas.microsoft.com/office/drawing/2014/main" id="{8F369095-5AAA-434B-8BFA-B5C914DC9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37788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7" descr="{\displaystyle {\text{ARIMA}}(0,0,1)}">
            <a:extLst>
              <a:ext uri="{FF2B5EF4-FFF2-40B4-BE49-F238E27FC236}">
                <a16:creationId xmlns:a16="http://schemas.microsoft.com/office/drawing/2014/main" id="{E3125265-BE69-42EC-810C-D5DD814B72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1086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8" descr="{\displaystyle {\text{MA}}(1)}">
            <a:extLst>
              <a:ext uri="{FF2B5EF4-FFF2-40B4-BE49-F238E27FC236}">
                <a16:creationId xmlns:a16="http://schemas.microsoft.com/office/drawing/2014/main" id="{07B398AB-CB60-44C2-8A92-A1FEB9EEB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76013" y="222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044E5-5E9A-4652-A60E-1388C232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31" y="2567467"/>
            <a:ext cx="3829032" cy="8615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D0C5AC-969F-478D-81FA-0E749ED26BAC}"/>
              </a:ext>
            </a:extLst>
          </p:cNvPr>
          <p:cNvSpPr txBox="1"/>
          <p:nvPr/>
        </p:nvSpPr>
        <p:spPr>
          <a:xfrm>
            <a:off x="1052087" y="2075168"/>
            <a:ext cx="443753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anchor="t">
            <a:spAutoFit/>
          </a:bodyPr>
          <a:lstStyle/>
          <a:p>
            <a:r>
              <a:rPr lang="en-US" altLang="ko-KR" sz="1000" b="1" dirty="0"/>
              <a:t>Min-Max </a:t>
            </a:r>
            <a:r>
              <a:rPr lang="ko-KR" altLang="en-US" sz="1000" b="1" dirty="0"/>
              <a:t>정규화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최소</a:t>
            </a:r>
            <a:r>
              <a:rPr lang="en-US" altLang="ko-KR" sz="1000" b="1" dirty="0"/>
              <a:t>-</a:t>
            </a:r>
            <a:r>
              <a:rPr lang="ko-KR" altLang="en-US" sz="1000" b="1" dirty="0"/>
              <a:t>최대 정규화</a:t>
            </a:r>
            <a:r>
              <a:rPr lang="en-US" altLang="ko-KR" sz="1000" b="1" dirty="0"/>
              <a:t>)*</a:t>
            </a:r>
          </a:p>
          <a:p>
            <a:r>
              <a:rPr lang="en-US" altLang="ko-KR" sz="1000" dirty="0"/>
              <a:t>: </a:t>
            </a:r>
            <a:r>
              <a:rPr lang="ko-KR" altLang="en-US" sz="1000" dirty="0"/>
              <a:t>모든 </a:t>
            </a:r>
            <a:r>
              <a:rPr lang="en-US" altLang="ko-KR" sz="1000" dirty="0" err="1"/>
              <a:t>featur</a:t>
            </a:r>
            <a:r>
              <a:rPr lang="ko-KR" altLang="en-US" sz="1000" dirty="0"/>
              <a:t>에 대해 각각의 최소값 </a:t>
            </a:r>
            <a:r>
              <a:rPr lang="en-US" altLang="ko-KR" sz="1000" dirty="0"/>
              <a:t>0, </a:t>
            </a:r>
            <a:r>
              <a:rPr lang="ko-KR" altLang="en-US" sz="1000" dirty="0"/>
              <a:t>최대값 </a:t>
            </a:r>
            <a:r>
              <a:rPr lang="en-US" altLang="ko-KR" sz="1000" dirty="0"/>
              <a:t>1</a:t>
            </a:r>
            <a:r>
              <a:rPr lang="ko-KR" altLang="en-US" sz="1000" dirty="0"/>
              <a:t>로</a:t>
            </a:r>
            <a:r>
              <a:rPr lang="en-US" altLang="ko-KR" sz="1000" dirty="0"/>
              <a:t>, </a:t>
            </a:r>
            <a:r>
              <a:rPr lang="ko-KR" altLang="en-US" sz="1000" dirty="0"/>
              <a:t>그리고 다른 값들은 </a:t>
            </a:r>
            <a:r>
              <a:rPr lang="en-US" altLang="ko-KR" sz="1000" dirty="0"/>
              <a:t>0</a:t>
            </a:r>
            <a:r>
              <a:rPr lang="ko-KR" altLang="en-US" sz="1000" dirty="0"/>
              <a:t>과 </a:t>
            </a:r>
            <a:r>
              <a:rPr lang="en-US" altLang="ko-KR" sz="1000" dirty="0"/>
              <a:t>1 </a:t>
            </a:r>
            <a:r>
              <a:rPr lang="ko-KR" altLang="en-US" sz="1000" dirty="0"/>
              <a:t>사이의 값으로 변환하는 것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ex. </a:t>
            </a:r>
            <a:r>
              <a:rPr lang="ko-KR" altLang="en-US" sz="1000" dirty="0"/>
              <a:t>어떤 특성의 최소값이 </a:t>
            </a:r>
            <a:r>
              <a:rPr lang="en-US" altLang="ko-KR" sz="1000" dirty="0"/>
              <a:t>20</a:t>
            </a:r>
            <a:r>
              <a:rPr lang="ko-KR" altLang="en-US" sz="1000" dirty="0"/>
              <a:t>이고 최대값이 </a:t>
            </a:r>
            <a:r>
              <a:rPr lang="en-US" altLang="ko-KR" sz="1000" dirty="0"/>
              <a:t>40</a:t>
            </a:r>
            <a:r>
              <a:rPr lang="ko-KR" altLang="en-US" sz="1000" dirty="0"/>
              <a:t>인 경우 </a:t>
            </a:r>
            <a:r>
              <a:rPr lang="en-US" altLang="ko-KR" sz="1000" dirty="0"/>
              <a:t>30</a:t>
            </a:r>
            <a:r>
              <a:rPr lang="ko-KR" altLang="en-US" sz="1000" dirty="0"/>
              <a:t>은 딱 중간이므로 </a:t>
            </a:r>
            <a:r>
              <a:rPr lang="en-US" altLang="ko-KR" sz="1000" dirty="0"/>
              <a:t>0.5</a:t>
            </a:r>
            <a:r>
              <a:rPr lang="ko-KR" altLang="en-US" sz="1000" dirty="0"/>
              <a:t>로 변환</a:t>
            </a:r>
            <a:endParaRPr lang="en-US" altLang="ko-KR" sz="1000" dirty="0"/>
          </a:p>
          <a:p>
            <a:endParaRPr lang="en-US" altLang="ko-KR" sz="1000" dirty="0"/>
          </a:p>
          <a:p>
            <a:endParaRPr lang="en-US" altLang="ko-KR" sz="1000" dirty="0"/>
          </a:p>
          <a:p>
            <a:pPr algn="l"/>
            <a:r>
              <a:rPr lang="ko-KR" altLang="en-US" sz="1000" i="0" dirty="0" err="1">
                <a:solidFill>
                  <a:srgbClr val="404248"/>
                </a:solidFill>
                <a:effectLst/>
                <a:latin typeface="Graphik"/>
              </a:rPr>
              <a:t>머신러닝</a:t>
            </a:r>
            <a:r>
              <a:rPr lang="ko-KR" altLang="en-US" sz="1000" i="0" dirty="0">
                <a:solidFill>
                  <a:srgbClr val="404248"/>
                </a:solidFill>
                <a:effectLst/>
                <a:latin typeface="Graphik"/>
              </a:rPr>
              <a:t> 알고리즘은 데이터가 가진 </a:t>
            </a:r>
            <a:r>
              <a:rPr lang="en-US" altLang="ko-KR" sz="1000" i="0" dirty="0">
                <a:solidFill>
                  <a:srgbClr val="404248"/>
                </a:solidFill>
                <a:effectLst/>
                <a:latin typeface="Graphik"/>
              </a:rPr>
              <a:t>feature(</a:t>
            </a:r>
            <a:r>
              <a:rPr lang="ko-KR" altLang="en-US" sz="1000" i="0" dirty="0">
                <a:solidFill>
                  <a:srgbClr val="404248"/>
                </a:solidFill>
                <a:effectLst/>
                <a:latin typeface="Graphik"/>
              </a:rPr>
              <a:t>특성</a:t>
            </a:r>
            <a:r>
              <a:rPr lang="en-US" altLang="ko-KR" sz="1000" i="0" dirty="0">
                <a:solidFill>
                  <a:srgbClr val="404248"/>
                </a:solidFill>
                <a:effectLst/>
                <a:latin typeface="Graphik"/>
              </a:rPr>
              <a:t>)</a:t>
            </a:r>
            <a:r>
              <a:rPr lang="ko-KR" altLang="en-US" sz="1000" i="0" dirty="0">
                <a:solidFill>
                  <a:srgbClr val="404248"/>
                </a:solidFill>
                <a:effectLst/>
                <a:latin typeface="Graphik"/>
              </a:rPr>
              <a:t>들을 비교하여 데이터의 패턴을 찾는 것</a:t>
            </a:r>
            <a:r>
              <a:rPr lang="en-US" altLang="ko-KR" sz="100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1000" i="0" dirty="0">
                <a:solidFill>
                  <a:srgbClr val="404248"/>
                </a:solidFill>
                <a:effectLst/>
                <a:latin typeface="Graphik"/>
              </a:rPr>
              <a:t>그런데 데이터가 가진 </a:t>
            </a:r>
            <a:r>
              <a:rPr lang="en-US" altLang="ko-KR" sz="1000" i="0" dirty="0">
                <a:solidFill>
                  <a:srgbClr val="404248"/>
                </a:solidFill>
                <a:effectLst/>
                <a:latin typeface="Graphik"/>
              </a:rPr>
              <a:t>feature</a:t>
            </a:r>
            <a:r>
              <a:rPr lang="ko-KR" altLang="en-US" sz="1000" i="0" dirty="0">
                <a:solidFill>
                  <a:srgbClr val="404248"/>
                </a:solidFill>
                <a:effectLst/>
                <a:latin typeface="Graphik"/>
              </a:rPr>
              <a:t>의 스케일이 심하게 차이가 나는 경우 문제가 됨</a:t>
            </a:r>
            <a:r>
              <a:rPr lang="en-US" altLang="ko-KR" sz="1000" i="0" dirty="0">
                <a:solidFill>
                  <a:srgbClr val="404248"/>
                </a:solidFill>
                <a:effectLst/>
                <a:latin typeface="Graphik"/>
              </a:rPr>
              <a:t>. </a:t>
            </a:r>
            <a:r>
              <a:rPr lang="ko-KR" altLang="en-US" sz="1000" i="0" dirty="0">
                <a:solidFill>
                  <a:srgbClr val="404248"/>
                </a:solidFill>
                <a:effectLst/>
                <a:latin typeface="Graphik"/>
              </a:rPr>
              <a:t>그래서 모든 데이터 포인트가 동일한 정도의 스케일</a:t>
            </a:r>
            <a:r>
              <a:rPr lang="en-US" altLang="ko-KR" sz="1000" i="0" dirty="0">
                <a:solidFill>
                  <a:srgbClr val="404248"/>
                </a:solidFill>
                <a:effectLst/>
                <a:latin typeface="Graphik"/>
              </a:rPr>
              <a:t>(</a:t>
            </a:r>
            <a:r>
              <a:rPr lang="ko-KR" altLang="en-US" sz="1000" i="0" dirty="0">
                <a:solidFill>
                  <a:srgbClr val="404248"/>
                </a:solidFill>
                <a:effectLst/>
                <a:latin typeface="Graphik"/>
              </a:rPr>
              <a:t>중요도</a:t>
            </a:r>
            <a:r>
              <a:rPr lang="en-US" altLang="ko-KR" sz="1000" i="0" dirty="0">
                <a:solidFill>
                  <a:srgbClr val="404248"/>
                </a:solidFill>
                <a:effectLst/>
                <a:latin typeface="Graphik"/>
              </a:rPr>
              <a:t>)</a:t>
            </a:r>
            <a:r>
              <a:rPr lang="ko-KR" altLang="en-US" sz="1000" i="0" dirty="0">
                <a:solidFill>
                  <a:srgbClr val="404248"/>
                </a:solidFill>
                <a:effectLst/>
                <a:latin typeface="Graphik"/>
              </a:rPr>
              <a:t>로 반영되도록 해주는 게 정규화</a:t>
            </a:r>
            <a:r>
              <a:rPr lang="en-US" altLang="ko-KR" sz="1000" i="0" dirty="0">
                <a:solidFill>
                  <a:srgbClr val="404248"/>
                </a:solidFill>
                <a:effectLst/>
                <a:latin typeface="Graphik"/>
              </a:rPr>
              <a:t>(Normalization) </a:t>
            </a:r>
            <a:r>
              <a:rPr lang="ko-KR" altLang="en-US" sz="1000" dirty="0">
                <a:solidFill>
                  <a:srgbClr val="404248"/>
                </a:solidFill>
                <a:latin typeface="Graphik"/>
              </a:rPr>
              <a:t>해야함</a:t>
            </a:r>
            <a:r>
              <a:rPr lang="en-US" altLang="ko-KR" sz="1000" dirty="0">
                <a:solidFill>
                  <a:srgbClr val="404248"/>
                </a:solidFill>
                <a:latin typeface="Graphik"/>
              </a:rPr>
              <a:t>. Min-Max </a:t>
            </a:r>
            <a:r>
              <a:rPr lang="ko-KR" altLang="en-US" sz="1000" dirty="0">
                <a:solidFill>
                  <a:srgbClr val="404248"/>
                </a:solidFill>
                <a:latin typeface="Graphik"/>
              </a:rPr>
              <a:t>정규화는 데이터를 </a:t>
            </a:r>
            <a:r>
              <a:rPr lang="ko-KR" altLang="en-US" sz="1000" dirty="0" err="1">
                <a:solidFill>
                  <a:srgbClr val="404248"/>
                </a:solidFill>
                <a:latin typeface="Graphik"/>
              </a:rPr>
              <a:t>정규화하는</a:t>
            </a:r>
            <a:r>
              <a:rPr lang="ko-KR" altLang="en-US" sz="1000" dirty="0">
                <a:solidFill>
                  <a:srgbClr val="404248"/>
                </a:solidFill>
                <a:latin typeface="Graphik"/>
              </a:rPr>
              <a:t> 가장 일반적인 방법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4044535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2611</Words>
  <Application>Microsoft Office PowerPoint</Application>
  <PresentationFormat>와이드스크린</PresentationFormat>
  <Paragraphs>456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Apple SD Gothic Neo</vt:lpstr>
      <vt:lpstr>Graphik</vt:lpstr>
      <vt:lpstr>Spoqa Han Sans</vt:lpstr>
      <vt:lpstr>맑은 고딕</vt:lpstr>
      <vt:lpstr>휴먼둥근헤드라인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Jennifer Pineda</cp:lastModifiedBy>
  <cp:revision>28</cp:revision>
  <dcterms:created xsi:type="dcterms:W3CDTF">2020-11-26T01:52:25Z</dcterms:created>
  <dcterms:modified xsi:type="dcterms:W3CDTF">2021-03-03T13:08:12Z</dcterms:modified>
</cp:coreProperties>
</file>