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4" r:id="rId3"/>
    <p:sldId id="285" r:id="rId4"/>
    <p:sldId id="286" r:id="rId5"/>
    <p:sldId id="287" r:id="rId6"/>
    <p:sldId id="288" r:id="rId7"/>
    <p:sldId id="290" r:id="rId8"/>
    <p:sldId id="298" r:id="rId9"/>
    <p:sldId id="289" r:id="rId10"/>
    <p:sldId id="292" r:id="rId11"/>
    <p:sldId id="291" r:id="rId12"/>
    <p:sldId id="299" r:id="rId13"/>
    <p:sldId id="294" r:id="rId14"/>
    <p:sldId id="293" r:id="rId15"/>
    <p:sldId id="295" r:id="rId16"/>
    <p:sldId id="296" r:id="rId17"/>
    <p:sldId id="300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채원" initials="김" lastIdx="2" clrIdx="0">
    <p:extLst>
      <p:ext uri="{19B8F6BF-5375-455C-9EA6-DF929625EA0E}">
        <p15:presenceInfo xmlns:p15="http://schemas.microsoft.com/office/powerpoint/2012/main" userId="김채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9E8"/>
    <a:srgbClr val="BFD3D1"/>
    <a:srgbClr val="FAC3BE"/>
    <a:srgbClr val="FBD0CD"/>
    <a:srgbClr val="FCDEDC"/>
    <a:srgbClr val="FFFFFF"/>
    <a:srgbClr val="404040"/>
    <a:srgbClr val="0520E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mniya.tistory.com/26" TargetMode="Externa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munge/sign-language-mn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-tree.tistory.com/13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192075" y="1951672"/>
            <a:ext cx="70974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6600" kern="0" dirty="0">
                <a:solidFill>
                  <a:prstClr val="white"/>
                </a:solidFill>
                <a:latin typeface="Bahnschrift" panose="020B0502040204020203" pitchFamily="34" charset="0"/>
              </a:rPr>
              <a:t>Sign-Language MNIST Problem</a:t>
            </a: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C65AE6-E408-476C-BEAB-EE98663EF43E}"/>
              </a:ext>
            </a:extLst>
          </p:cNvPr>
          <p:cNvSpPr txBox="1"/>
          <p:nvPr/>
        </p:nvSpPr>
        <p:spPr>
          <a:xfrm>
            <a:off x="1042473" y="1711585"/>
            <a:ext cx="3883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Convolutional Neural Network</a:t>
            </a:r>
            <a:b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</a:br>
            <a:b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네트워크는 입력 이미지를 가져오고 </a:t>
            </a:r>
            <a:endParaRPr lang="en-US" altLang="ko-KR" b="0" i="0" dirty="0">
              <a:solidFill>
                <a:srgbClr val="000000"/>
              </a:solidFill>
              <a:effectLst/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필터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또는 커널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사용하여 </a:t>
            </a:r>
            <a:endParaRPr lang="en-US" altLang="ko-KR" b="0" i="0" dirty="0">
              <a:solidFill>
                <a:srgbClr val="000000"/>
              </a:solidFill>
              <a:effectLst/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이미지를 설명하는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feature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맵을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만듦</a:t>
            </a:r>
            <a:endParaRPr lang="en-US" altLang="ko-KR" b="0" i="0" dirty="0">
              <a:solidFill>
                <a:srgbClr val="000000"/>
              </a:solidFill>
              <a:effectLst/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b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</a:br>
            <a:r>
              <a:rPr lang="ko-KR" altLang="en-US" b="0" i="0" dirty="0" err="1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컨볼루션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작업에서는 필터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보통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2x2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3x3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매트릭스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가져와 이미지 매트릭스와 연산</a:t>
            </a:r>
            <a:endParaRPr lang="en-US" altLang="ko-KR" b="0" i="0" dirty="0">
              <a:solidFill>
                <a:srgbClr val="000000"/>
              </a:solidFill>
              <a:effectLst/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두 행렬의 해당 숫자는 곱하여 추가되어 입력 공간을 설명하는 단일 숫자를 산출</a:t>
            </a:r>
            <a:endParaRPr lang="en-US" altLang="ko-KR" b="0" i="0" dirty="0">
              <a:solidFill>
                <a:srgbClr val="000000"/>
              </a:solidFill>
              <a:effectLst/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 프로세스는 이미지 전체에 걸쳐 반복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04B118-C36E-4A7A-9BCC-6A34DB6A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94" y="1562100"/>
            <a:ext cx="64579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5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11A1DC5-54D6-4ED3-8849-5E0B90B5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1832432"/>
            <a:ext cx="7879850" cy="369808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05F198B-B35C-41E9-8ABF-812C545C6049}"/>
              </a:ext>
            </a:extLst>
          </p:cNvPr>
          <p:cNvGrpSpPr/>
          <p:nvPr/>
        </p:nvGrpSpPr>
        <p:grpSpPr>
          <a:xfrm>
            <a:off x="4132729" y="860167"/>
            <a:ext cx="7171766" cy="1333504"/>
            <a:chOff x="4132729" y="860167"/>
            <a:chExt cx="7171766" cy="13335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F2E64A-0A83-411B-8CD3-426F96BB40B3}"/>
                </a:ext>
              </a:extLst>
            </p:cNvPr>
            <p:cNvSpPr txBox="1"/>
            <p:nvPr/>
          </p:nvSpPr>
          <p:spPr>
            <a:xfrm>
              <a:off x="4132729" y="1342253"/>
              <a:ext cx="464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learning rate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를 동적으로 바꿔주는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콜백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 함수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83EC56-81DC-4F23-A4D7-8BE4666C05D3}"/>
                </a:ext>
              </a:extLst>
            </p:cNvPr>
            <p:cNvSpPr/>
            <p:nvPr/>
          </p:nvSpPr>
          <p:spPr>
            <a:xfrm>
              <a:off x="9009189" y="860167"/>
              <a:ext cx="2295306" cy="1333504"/>
            </a:xfrm>
            <a:prstGeom prst="rect">
              <a:avLst/>
            </a:prstGeom>
            <a:solidFill>
              <a:srgbClr val="E0E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learning rate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파라미터를 얼마만큼 </a:t>
              </a:r>
              <a:endPara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변경할지</a:t>
              </a:r>
              <a:r>
                <a:rPr lang="en-US" altLang="ko-KR" sz="1400" dirty="0">
                  <a:solidFill>
                    <a:schemeClr val="tx1"/>
                  </a:solidFill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결정하는 값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3250C1-B6C8-4A33-8615-B9B4A2F14896}"/>
              </a:ext>
            </a:extLst>
          </p:cNvPr>
          <p:cNvSpPr txBox="1"/>
          <p:nvPr/>
        </p:nvSpPr>
        <p:spPr>
          <a:xfrm>
            <a:off x="8937812" y="2567498"/>
            <a:ext cx="274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여러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layer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의 모델 생성</a:t>
            </a:r>
          </a:p>
        </p:txBody>
      </p:sp>
    </p:spTree>
    <p:extLst>
      <p:ext uri="{BB962C8B-B14F-4D97-AF65-F5344CB8AC3E}">
        <p14:creationId xmlns:p14="http://schemas.microsoft.com/office/powerpoint/2010/main" val="35468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669DE9C-CFE5-49DE-B11C-2A31CAD4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32" y="952500"/>
            <a:ext cx="4610100" cy="590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53045-3684-48DF-9B1A-99E10720F9D6}"/>
              </a:ext>
            </a:extLst>
          </p:cNvPr>
          <p:cNvSpPr txBox="1"/>
          <p:nvPr/>
        </p:nvSpPr>
        <p:spPr>
          <a:xfrm>
            <a:off x="7772400" y="1858931"/>
            <a:ext cx="27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model.summary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()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로 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모델의 형태를 보여줌</a:t>
            </a:r>
          </a:p>
        </p:txBody>
      </p:sp>
    </p:spTree>
    <p:extLst>
      <p:ext uri="{BB962C8B-B14F-4D97-AF65-F5344CB8AC3E}">
        <p14:creationId xmlns:p14="http://schemas.microsoft.com/office/powerpoint/2010/main" val="418776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93DD6EA-E5EC-4735-874F-49DEF419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1" y="1363906"/>
            <a:ext cx="8610100" cy="53271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8E9D54-355E-4A07-9FD6-ADC596BC2CE3}"/>
              </a:ext>
            </a:extLst>
          </p:cNvPr>
          <p:cNvGrpSpPr/>
          <p:nvPr/>
        </p:nvGrpSpPr>
        <p:grpSpPr>
          <a:xfrm>
            <a:off x="831851" y="2346067"/>
            <a:ext cx="6910907" cy="3723128"/>
            <a:chOff x="666752" y="2106572"/>
            <a:chExt cx="7505700" cy="41671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B8DD0F-FEEF-4C8E-985E-8401719C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52" y="2106572"/>
              <a:ext cx="7505700" cy="24860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AAA10-490A-4222-A69B-649E90DE4198}"/>
                </a:ext>
              </a:extLst>
            </p:cNvPr>
            <p:cNvSpPr txBox="1"/>
            <p:nvPr/>
          </p:nvSpPr>
          <p:spPr>
            <a:xfrm>
              <a:off x="4152473" y="4495656"/>
              <a:ext cx="53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~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4A4705E-D4A7-47D8-9EDC-64172880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752" y="4864060"/>
              <a:ext cx="7410450" cy="14097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233824-BD57-43FC-A467-26A09833621A}"/>
              </a:ext>
            </a:extLst>
          </p:cNvPr>
          <p:cNvSpPr txBox="1"/>
          <p:nvPr/>
        </p:nvSpPr>
        <p:spPr>
          <a:xfrm>
            <a:off x="9780496" y="1377434"/>
            <a:ext cx="226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모델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train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763F97-E31A-45EC-80D8-97AF50DFFA7D}"/>
              </a:ext>
            </a:extLst>
          </p:cNvPr>
          <p:cNvGrpSpPr/>
          <p:nvPr/>
        </p:nvGrpSpPr>
        <p:grpSpPr>
          <a:xfrm>
            <a:off x="2545976" y="1377434"/>
            <a:ext cx="8291670" cy="2482727"/>
            <a:chOff x="2545976" y="1377434"/>
            <a:chExt cx="8291670" cy="24827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42D198-E9D6-4163-A5C8-0FD064CA345D}"/>
                </a:ext>
              </a:extLst>
            </p:cNvPr>
            <p:cNvSpPr txBox="1"/>
            <p:nvPr/>
          </p:nvSpPr>
          <p:spPr>
            <a:xfrm>
              <a:off x="8570259" y="2659832"/>
              <a:ext cx="2267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data</a:t>
              </a:r>
              <a:r>
                <a:rPr lang="ko-KR" altLang="en-US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와 </a:t>
              </a:r>
              <a:r>
                <a:rPr lang="en-US" altLang="ko-KR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label</a:t>
              </a:r>
              <a:r>
                <a:rPr lang="ko-KR" altLang="en-US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의 </a:t>
              </a:r>
              <a:endPara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ko-KR" altLang="en-US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배열을 가져옴 </a:t>
              </a:r>
              <a:endPara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en-US" altLang="ko-KR" dirty="0" err="1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batch_size</a:t>
              </a:r>
              <a:r>
                <a:rPr lang="ko-KR" altLang="en-US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만큼 </a:t>
              </a:r>
              <a:endPara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en-US" altLang="ko-KR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data</a:t>
              </a:r>
              <a:r>
                <a:rPr lang="ko-KR" altLang="en-US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를 증가시킴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A22AA4D-D485-47BF-97BC-59867D34DC95}"/>
                </a:ext>
              </a:extLst>
            </p:cNvPr>
            <p:cNvCxnSpPr/>
            <p:nvPr/>
          </p:nvCxnSpPr>
          <p:spPr>
            <a:xfrm>
              <a:off x="6382871" y="1630261"/>
              <a:ext cx="2348753" cy="1175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3A4408E-EC7C-4D49-A787-AD4C300C838B}"/>
                </a:ext>
              </a:extLst>
            </p:cNvPr>
            <p:cNvSpPr/>
            <p:nvPr/>
          </p:nvSpPr>
          <p:spPr>
            <a:xfrm>
              <a:off x="2545976" y="1377434"/>
              <a:ext cx="4195483" cy="25282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6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15AB964-FF4F-48E9-9025-3B9129EF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35" y="1276863"/>
            <a:ext cx="6856973" cy="75406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139EAB3-180F-4A93-B2D8-F963D856F272}"/>
              </a:ext>
            </a:extLst>
          </p:cNvPr>
          <p:cNvGrpSpPr/>
          <p:nvPr/>
        </p:nvGrpSpPr>
        <p:grpSpPr>
          <a:xfrm>
            <a:off x="295803" y="2147078"/>
            <a:ext cx="11703553" cy="4291380"/>
            <a:chOff x="421278" y="2120184"/>
            <a:chExt cx="11703553" cy="42913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C02038-C28F-40C6-90A6-BD72A107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278" y="2622550"/>
              <a:ext cx="4201043" cy="3286648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9379D63C-A311-42CF-A11F-6DACD4303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882" y="2120184"/>
              <a:ext cx="7395949" cy="4291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999955-A732-46AE-BF9F-DB7CAB0E5597}"/>
              </a:ext>
            </a:extLst>
          </p:cNvPr>
          <p:cNvSpPr txBox="1"/>
          <p:nvPr/>
        </p:nvSpPr>
        <p:spPr>
          <a:xfrm>
            <a:off x="8489576" y="1002016"/>
            <a:ext cx="238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test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data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모델의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accuracy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62926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65AAE7A-1E7C-4D28-A50C-4A0DC3A5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96" y="1173981"/>
            <a:ext cx="4714875" cy="1800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5B6DFF-6D6E-4D06-8D98-15949711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45" y="1198175"/>
            <a:ext cx="3971925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3E4357-B4D6-4614-9A43-BF7B442AC16B}"/>
              </a:ext>
            </a:extLst>
          </p:cNvPr>
          <p:cNvSpPr txBox="1"/>
          <p:nvPr/>
        </p:nvSpPr>
        <p:spPr>
          <a:xfrm>
            <a:off x="8744107" y="295835"/>
            <a:ext cx="205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분류성능평가지표</a:t>
            </a:r>
          </a:p>
          <a:p>
            <a:pPr algn="ctr"/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확인하기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C0ED98-8FDF-4077-A5CE-237FF6CD4966}"/>
              </a:ext>
            </a:extLst>
          </p:cNvPr>
          <p:cNvGrpSpPr/>
          <p:nvPr/>
        </p:nvGrpSpPr>
        <p:grpSpPr>
          <a:xfrm>
            <a:off x="1040791" y="3173286"/>
            <a:ext cx="8947493" cy="3296379"/>
            <a:chOff x="1327567" y="3329292"/>
            <a:chExt cx="8947493" cy="32963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405A23B-BD79-4F2D-8EBC-CF592FF5CFE5}"/>
                </a:ext>
              </a:extLst>
            </p:cNvPr>
            <p:cNvSpPr/>
            <p:nvPr/>
          </p:nvSpPr>
          <p:spPr>
            <a:xfrm>
              <a:off x="1327567" y="3329292"/>
              <a:ext cx="5207250" cy="3296379"/>
            </a:xfrm>
            <a:prstGeom prst="rect">
              <a:avLst/>
            </a:prstGeom>
            <a:solidFill>
              <a:srgbClr val="E0E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EAD5D46-362E-41D3-8185-ABDD11E2A23B}"/>
                </a:ext>
              </a:extLst>
            </p:cNvPr>
            <p:cNvGrpSpPr/>
            <p:nvPr/>
          </p:nvGrpSpPr>
          <p:grpSpPr>
            <a:xfrm>
              <a:off x="1461930" y="3474323"/>
              <a:ext cx="8813130" cy="2970456"/>
              <a:chOff x="1220458" y="3348081"/>
              <a:chExt cx="8813130" cy="297045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6139BC-E033-4D47-9A38-38B44C7449EF}"/>
                  </a:ext>
                </a:extLst>
              </p:cNvPr>
              <p:cNvSpPr txBox="1"/>
              <p:nvPr/>
            </p:nvSpPr>
            <p:spPr>
              <a:xfrm>
                <a:off x="1220458" y="4941620"/>
                <a:ext cx="3091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f1- score :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 </a:t>
                </a:r>
                <a:endPara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endParaRPr>
              </a:p>
              <a:p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precision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과 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recall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의 조화평균</a:t>
                </a:r>
                <a:endPara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073B81-DB89-4488-BF9F-0E4257134BD4}"/>
                  </a:ext>
                </a:extLst>
              </p:cNvPr>
              <p:cNvSpPr txBox="1"/>
              <p:nvPr/>
            </p:nvSpPr>
            <p:spPr>
              <a:xfrm>
                <a:off x="1220458" y="3348081"/>
                <a:ext cx="88131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precision(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정밀도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):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 </a:t>
                </a:r>
                <a:endPara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endParaRPr>
              </a:p>
              <a:p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모델이 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True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라고 분류한 것 중에서 실제 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True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인 것의 비율</a:t>
                </a:r>
                <a:endPara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DE2ABC-703F-4C02-B7BA-7D73887A8438}"/>
                  </a:ext>
                </a:extLst>
              </p:cNvPr>
              <p:cNvSpPr txBox="1"/>
              <p:nvPr/>
            </p:nvSpPr>
            <p:spPr>
              <a:xfrm>
                <a:off x="1220458" y="4149478"/>
                <a:ext cx="5207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recall(</a:t>
                </a:r>
                <a:r>
                  <a:rPr lang="ko-KR" altLang="en-US" sz="1600" dirty="0" err="1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재현률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): </a:t>
                </a:r>
              </a:p>
              <a:p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실제 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True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인 것 중에서 모델이 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True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라고 예측한 것의 비율</a:t>
                </a:r>
                <a:endParaRPr lang="ko-KR" altLang="en-US" sz="16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5DBE29-6BF0-4CEE-8264-C5C12B12C3B3}"/>
                  </a:ext>
                </a:extLst>
              </p:cNvPr>
              <p:cNvSpPr txBox="1"/>
              <p:nvPr/>
            </p:nvSpPr>
            <p:spPr>
              <a:xfrm>
                <a:off x="1220458" y="5733762"/>
                <a:ext cx="34253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support:</a:t>
                </a:r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 </a:t>
                </a:r>
                <a:endPara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endParaRPr>
              </a:p>
              <a:p>
                <a:r>
                  <a:rPr lang="ko-KR" altLang="en-US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실제 클래스 개수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85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D6E05B-0F83-429D-AF0D-64BD757F9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01"/>
          <a:stretch/>
        </p:blipFill>
        <p:spPr>
          <a:xfrm>
            <a:off x="1098978" y="1308359"/>
            <a:ext cx="6452527" cy="14649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7333DC-3B18-404C-AE5A-06CF0D47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1" y="3556272"/>
            <a:ext cx="5171515" cy="260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7E69F2-1E20-482C-A0FD-899EBF89B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36" y="4503477"/>
            <a:ext cx="5476875" cy="128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FAD6C-45C9-4BA6-91DF-19DCEFDECB73}"/>
              </a:ext>
            </a:extLst>
          </p:cNvPr>
          <p:cNvSpPr txBox="1"/>
          <p:nvPr/>
        </p:nvSpPr>
        <p:spPr>
          <a:xfrm>
            <a:off x="8283388" y="1711585"/>
            <a:ext cx="260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Confusion matrix</a:t>
            </a:r>
          </a:p>
          <a:p>
            <a:r>
              <a:rPr lang="en-US" altLang="ko-KR" sz="1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5"/>
              </a:rPr>
              <a:t>https://sumniya.tistory.com/26</a:t>
            </a:r>
            <a:endParaRPr lang="en-US" altLang="ko-KR" sz="12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97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333DC-3B18-404C-AE5A-06CF0D47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85" y="1316202"/>
            <a:ext cx="5171515" cy="260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7E69F2-1E20-482C-A0FD-899EBF89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68" y="1975163"/>
            <a:ext cx="5476875" cy="128587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CE0347-DC28-45A7-87F4-79C950545ACB}"/>
              </a:ext>
            </a:extLst>
          </p:cNvPr>
          <p:cNvGrpSpPr/>
          <p:nvPr/>
        </p:nvGrpSpPr>
        <p:grpSpPr>
          <a:xfrm>
            <a:off x="1917064" y="4521799"/>
            <a:ext cx="8855711" cy="1687862"/>
            <a:chOff x="2069464" y="4530764"/>
            <a:chExt cx="8855711" cy="168786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A729742-D900-48F3-A820-8147D32CF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037" y="4535530"/>
              <a:ext cx="2164441" cy="50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A26BE28E-88DC-4A81-83F1-82FE252C9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048" y="4530764"/>
              <a:ext cx="1971552" cy="5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A564AE77-174D-41B4-9388-F7A2B4671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523301"/>
              <a:ext cx="482917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306C6269-AA91-4528-BD0F-AD78C6E45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464" y="5523301"/>
              <a:ext cx="3121854" cy="502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9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31A289D-F9B9-4C14-AC11-2E84F0C5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51" y="1184547"/>
            <a:ext cx="5103504" cy="53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4EFF01-3021-4A64-A7D5-CD465CDDD9C5}"/>
              </a:ext>
            </a:extLst>
          </p:cNvPr>
          <p:cNvSpPr txBox="1"/>
          <p:nvPr/>
        </p:nvSpPr>
        <p:spPr>
          <a:xfrm>
            <a:off x="7691718" y="2424650"/>
            <a:ext cx="31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ln w="12700">
                  <a:noFill/>
                </a:ln>
                <a:solidFill>
                  <a:srgbClr val="40404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Sign-Language MNIST</a:t>
            </a:r>
          </a:p>
          <a:p>
            <a:pPr algn="ctr"/>
            <a:r>
              <a:rPr lang="ko-KR" altLang="en-US" kern="0" dirty="0">
                <a:ln w="12700">
                  <a:noFill/>
                </a:ln>
                <a:solidFill>
                  <a:srgbClr val="40404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분류 모델의 </a:t>
            </a:r>
            <a:r>
              <a:rPr lang="en-US" altLang="ko-KR" kern="0" dirty="0">
                <a:ln w="12700">
                  <a:noFill/>
                </a:ln>
                <a:solidFill>
                  <a:srgbClr val="40404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confusion matrix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9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 </a:t>
            </a:r>
            <a:r>
              <a:rPr lang="en-US" altLang="ko-KR" sz="20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– dataset</a:t>
            </a:r>
            <a:endParaRPr lang="en-US" altLang="ko-KR" sz="2800" kern="0" dirty="0">
              <a:ln w="12700">
                <a:noFill/>
              </a:ln>
              <a:solidFill>
                <a:srgbClr val="404040"/>
              </a:solidFill>
              <a:latin typeface="나눔스퀘어 Bold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7103069" cy="9710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6624C1-D39F-42BF-956C-76254D19FAEA}"/>
              </a:ext>
            </a:extLst>
          </p:cNvPr>
          <p:cNvSpPr txBox="1"/>
          <p:nvPr/>
        </p:nvSpPr>
        <p:spPr>
          <a:xfrm>
            <a:off x="1290918" y="1078787"/>
            <a:ext cx="612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https://www.kaggle.com/datamunge/sign-language-mnist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4" name="그림 13" descr="다른이(가) 표시된 사진&#10;&#10;자동 생성된 설명">
            <a:extLst>
              <a:ext uri="{FF2B5EF4-FFF2-40B4-BE49-F238E27FC236}">
                <a16:creationId xmlns:a16="http://schemas.microsoft.com/office/drawing/2014/main" id="{62DA70B5-2BDD-4611-8172-73AB7EAC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92" y="1711585"/>
            <a:ext cx="6335009" cy="4486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FB9D3-6F57-40D2-A12A-F794915C609D}"/>
              </a:ext>
            </a:extLst>
          </p:cNvPr>
          <p:cNvSpPr txBox="1"/>
          <p:nvPr/>
        </p:nvSpPr>
        <p:spPr>
          <a:xfrm>
            <a:off x="1048871" y="2084767"/>
            <a:ext cx="3415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수어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MNIST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데이터셋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(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모션이 필요한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J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와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Z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는 제외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)</a:t>
            </a: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총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24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개의 알파벳 클래스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각 알파벳 클래스는 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0-25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의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label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에 대응됨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픽셀은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784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train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</a:t>
            </a:r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(27,455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건</a:t>
            </a:r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와 </a:t>
            </a:r>
            <a:endParaRPr lang="en-US" altLang="ko-KR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test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</a:t>
            </a:r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(7172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건</a:t>
            </a:r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는 </a:t>
            </a:r>
            <a:endParaRPr lang="en-US" altLang="ko-KR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표준 </a:t>
            </a:r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MNIST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의 절반 크기</a:t>
            </a:r>
            <a:endParaRPr lang="en-US" altLang="ko-KR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다중 클래스 분류 문제에 사용됨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9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64AC7F-E23B-45C0-8356-2FC301610A3A}"/>
              </a:ext>
            </a:extLst>
          </p:cNvPr>
          <p:cNvGrpSpPr/>
          <p:nvPr/>
        </p:nvGrpSpPr>
        <p:grpSpPr>
          <a:xfrm>
            <a:off x="524865" y="1190021"/>
            <a:ext cx="4204017" cy="4477958"/>
            <a:chOff x="569458" y="1645138"/>
            <a:chExt cx="4204017" cy="44779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03A28E-C3E3-4D28-AFE9-C71B0AA6A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458" y="1645138"/>
              <a:ext cx="4204017" cy="2666232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485968-2DD2-4BDD-BBB4-91E820A90FD1}"/>
                </a:ext>
              </a:extLst>
            </p:cNvPr>
            <p:cNvGrpSpPr/>
            <p:nvPr/>
          </p:nvGrpSpPr>
          <p:grpSpPr>
            <a:xfrm>
              <a:off x="1083386" y="4802910"/>
              <a:ext cx="2736687" cy="1320186"/>
              <a:chOff x="1391611" y="4808248"/>
              <a:chExt cx="2736687" cy="132018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15FE864-D6AE-4837-A314-D00430DFF9C5}"/>
                  </a:ext>
                </a:extLst>
              </p:cNvPr>
              <p:cNvGrpSpPr/>
              <p:nvPr/>
            </p:nvGrpSpPr>
            <p:grpSpPr>
              <a:xfrm>
                <a:off x="1432327" y="5202430"/>
                <a:ext cx="2695971" cy="926004"/>
                <a:chOff x="6622690" y="1483185"/>
                <a:chExt cx="2695971" cy="926004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06BB33D-485E-47F7-85EA-68E6E6C5FA66}"/>
                    </a:ext>
                  </a:extLst>
                </p:cNvPr>
                <p:cNvGrpSpPr/>
                <p:nvPr/>
              </p:nvGrpSpPr>
              <p:grpSpPr>
                <a:xfrm>
                  <a:off x="6622690" y="1483185"/>
                  <a:ext cx="2695971" cy="445415"/>
                  <a:chOff x="7619283" y="1799773"/>
                  <a:chExt cx="2695971" cy="445415"/>
                </a:xfrm>
              </p:grpSpPr>
              <p:pic>
                <p:nvPicPr>
                  <p:cNvPr id="9" name="그래픽 8" descr="열린 폴더 단색으로 채워진">
                    <a:extLst>
                      <a:ext uri="{FF2B5EF4-FFF2-40B4-BE49-F238E27FC236}">
                        <a16:creationId xmlns:a16="http://schemas.microsoft.com/office/drawing/2014/main" id="{C6FF2628-6B41-44BC-9E39-63EEDAA8D0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9283" y="1799773"/>
                    <a:ext cx="445415" cy="445415"/>
                  </a:xfrm>
                  <a:prstGeom prst="rect">
                    <a:avLst/>
                  </a:prstGeom>
                </p:spPr>
              </p:pic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3905AC5-441F-47BD-8A3E-533AD153296C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569" y="1849349"/>
                    <a:ext cx="23116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rPr>
                      <a:t>input</a:t>
                    </a:r>
                    <a:endParaRPr lang="ko-KR" altLang="en-US" dirty="0">
                      <a:latin typeface="나눔바른고딕OTF Light" panose="02000303000000000000" pitchFamily="50" charset="-127"/>
                      <a:ea typeface="나눔바른고딕OTF Light" panose="02000303000000000000" pitchFamily="50" charset="-127"/>
                    </a:endParaRPr>
                  </a:p>
                </p:txBody>
              </p:sp>
            </p:grpSp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348EDA25-7C05-4DE6-A1CD-A749D6DD45AD}"/>
                    </a:ext>
                  </a:extLst>
                </p:cNvPr>
                <p:cNvSpPr/>
                <p:nvPr/>
              </p:nvSpPr>
              <p:spPr>
                <a:xfrm rot="5400000">
                  <a:off x="7129752" y="1978211"/>
                  <a:ext cx="304062" cy="427355"/>
                </a:xfrm>
                <a:prstGeom prst="bentUp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719966-F261-4F25-9D43-F5BB1CFE3DAB}"/>
                    </a:ext>
                  </a:extLst>
                </p:cNvPr>
                <p:cNvSpPr txBox="1"/>
                <p:nvPr/>
              </p:nvSpPr>
              <p:spPr>
                <a:xfrm>
                  <a:off x="7572054" y="2039857"/>
                  <a:ext cx="982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OTF Light" panose="02000303000000000000" pitchFamily="50" charset="-127"/>
                      <a:ea typeface="나눔바른고딕OTF Light" panose="02000303000000000000" pitchFamily="50" charset="-127"/>
                    </a:rPr>
                    <a:t>dataset</a:t>
                  </a:r>
                  <a:endParaRPr lang="ko-KR" altLang="en-US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809690-BBCD-47DF-8E96-5FD2742477DA}"/>
                  </a:ext>
                </a:extLst>
              </p:cNvPr>
              <p:cNvSpPr txBox="1"/>
              <p:nvPr/>
            </p:nvSpPr>
            <p:spPr>
              <a:xfrm>
                <a:off x="1391611" y="4808248"/>
                <a:ext cx="19659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jupyter</a:t>
                </a:r>
                <a:r>
                  <a:rPr lang="en-US" altLang="ko-KR" sz="1600" dirty="0">
                    <a:latin typeface="나눔바른고딕OTF Light" panose="02000303000000000000" pitchFamily="50" charset="-127"/>
                    <a:ea typeface="나눔바른고딕OTF Light" panose="02000303000000000000" pitchFamily="50" charset="-127"/>
                  </a:rPr>
                  <a:t> notebook</a:t>
                </a:r>
                <a:endPara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F94208-83C2-45C0-AB84-94D5D213F80F}"/>
              </a:ext>
            </a:extLst>
          </p:cNvPr>
          <p:cNvGrpSpPr/>
          <p:nvPr/>
        </p:nvGrpSpPr>
        <p:grpSpPr>
          <a:xfrm>
            <a:off x="5132985" y="1287790"/>
            <a:ext cx="6534150" cy="2697013"/>
            <a:chOff x="5088392" y="1705162"/>
            <a:chExt cx="6534150" cy="269701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59A62BE-1F55-422B-AD1F-62B68F6FF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8392" y="1705162"/>
              <a:ext cx="6534150" cy="16002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E99F3A8-03B6-4224-A162-F061E083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8392" y="3552639"/>
              <a:ext cx="6257847" cy="849536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838AE5F-A24E-4521-A530-A380061F1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2985" y="4232080"/>
            <a:ext cx="4933950" cy="2266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ED8C69-6331-4FC6-9E4D-9192818D1734}"/>
              </a:ext>
            </a:extLst>
          </p:cNvPr>
          <p:cNvSpPr txBox="1"/>
          <p:nvPr/>
        </p:nvSpPr>
        <p:spPr>
          <a:xfrm>
            <a:off x="10163127" y="5252480"/>
            <a:ext cx="17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Label (</a:t>
            </a:r>
            <a:r>
              <a:rPr lang="ko-KR" altLang="en-US" sz="1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알파벳 종류</a:t>
            </a:r>
            <a:r>
              <a:rPr lang="en-US" altLang="ko-KR" sz="1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),</a:t>
            </a:r>
          </a:p>
          <a:p>
            <a:r>
              <a:rPr lang="en-US" altLang="ko-KR" sz="1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784</a:t>
            </a:r>
            <a:r>
              <a:rPr lang="ko-KR" altLang="en-US" sz="1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개의 픽셀</a:t>
            </a:r>
          </a:p>
        </p:txBody>
      </p:sp>
    </p:spTree>
    <p:extLst>
      <p:ext uri="{BB962C8B-B14F-4D97-AF65-F5344CB8AC3E}">
        <p14:creationId xmlns:p14="http://schemas.microsoft.com/office/powerpoint/2010/main" val="258549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FED3C-1461-43C9-AAE8-F330F21F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526" y="1194812"/>
            <a:ext cx="5545193" cy="53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56422D-6CDF-4D18-9091-5E535CA4EB9A}"/>
              </a:ext>
            </a:extLst>
          </p:cNvPr>
          <p:cNvGrpSpPr/>
          <p:nvPr/>
        </p:nvGrpSpPr>
        <p:grpSpPr>
          <a:xfrm>
            <a:off x="1007350" y="1738949"/>
            <a:ext cx="4151574" cy="2335869"/>
            <a:chOff x="1007352" y="1246611"/>
            <a:chExt cx="4151574" cy="23358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009F240-96B7-4AB6-AE5F-11CB2933E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78"/>
            <a:stretch/>
          </p:blipFill>
          <p:spPr>
            <a:xfrm>
              <a:off x="1007352" y="1246611"/>
              <a:ext cx="4151574" cy="7401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1E14D0-202B-4F1D-86A0-AAB17243902F}"/>
                </a:ext>
              </a:extLst>
            </p:cNvPr>
            <p:cNvSpPr txBox="1"/>
            <p:nvPr/>
          </p:nvSpPr>
          <p:spPr>
            <a:xfrm>
              <a:off x="1147281" y="2505262"/>
              <a:ext cx="32564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데이터셋이 모델을 </a:t>
              </a:r>
              <a:endPara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교육하기에 적합한지</a:t>
              </a:r>
              <a:endPara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알아보기 위하여</a:t>
              </a:r>
              <a:endPara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라벨의 개수를 시각화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28E4D8-88E7-4566-BF41-26EAC3850961}"/>
              </a:ext>
            </a:extLst>
          </p:cNvPr>
          <p:cNvSpPr txBox="1"/>
          <p:nvPr/>
        </p:nvSpPr>
        <p:spPr>
          <a:xfrm>
            <a:off x="1337350" y="4593302"/>
            <a:ext cx="2876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각 데이터가 라벨별로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균형 있는 사실을 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알 수 있음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7363B-718A-4672-8D9D-DFB7148717F5}"/>
              </a:ext>
            </a:extLst>
          </p:cNvPr>
          <p:cNvSpPr/>
          <p:nvPr/>
        </p:nvSpPr>
        <p:spPr>
          <a:xfrm>
            <a:off x="5928189" y="6133672"/>
            <a:ext cx="5116530" cy="3624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8792C8C-284A-494E-BEC8-BB31ADE052F9}"/>
              </a:ext>
            </a:extLst>
          </p:cNvPr>
          <p:cNvSpPr/>
          <p:nvPr/>
        </p:nvSpPr>
        <p:spPr>
          <a:xfrm flipH="1">
            <a:off x="5499524" y="1711584"/>
            <a:ext cx="500583" cy="4697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557847D-4DF2-4B2C-B261-363C76CA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79" y="1800501"/>
            <a:ext cx="4958021" cy="3256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47D5D-89F7-46CA-9D4E-5D664369FEDF}"/>
              </a:ext>
            </a:extLst>
          </p:cNvPr>
          <p:cNvSpPr txBox="1"/>
          <p:nvPr/>
        </p:nvSpPr>
        <p:spPr>
          <a:xfrm>
            <a:off x="6857317" y="2135930"/>
            <a:ext cx="353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데이터의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label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만 저장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1668B-97C1-4FA5-A572-5115E0BE5C52}"/>
              </a:ext>
            </a:extLst>
          </p:cNvPr>
          <p:cNvSpPr txBox="1"/>
          <p:nvPr/>
        </p:nvSpPr>
        <p:spPr>
          <a:xfrm>
            <a:off x="6857317" y="4433973"/>
            <a:ext cx="353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데이터의 값만 저장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A801B-2165-4BBD-A008-45B33F3A913A}"/>
              </a:ext>
            </a:extLst>
          </p:cNvPr>
          <p:cNvSpPr txBox="1"/>
          <p:nvPr/>
        </p:nvSpPr>
        <p:spPr>
          <a:xfrm>
            <a:off x="6857317" y="3371417"/>
            <a:ext cx="2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One-Hot Encoding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231A7E-43CE-4371-A252-FE0F1AC615A2}"/>
              </a:ext>
            </a:extLst>
          </p:cNvPr>
          <p:cNvGrpSpPr/>
          <p:nvPr/>
        </p:nvGrpSpPr>
        <p:grpSpPr>
          <a:xfrm>
            <a:off x="1493373" y="4141792"/>
            <a:ext cx="9822607" cy="2466975"/>
            <a:chOff x="1448549" y="4059057"/>
            <a:chExt cx="9822607" cy="24669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CF0937-92A4-4FE5-ABD4-631015904AD7}"/>
                </a:ext>
              </a:extLst>
            </p:cNvPr>
            <p:cNvGrpSpPr/>
            <p:nvPr/>
          </p:nvGrpSpPr>
          <p:grpSpPr>
            <a:xfrm>
              <a:off x="1448549" y="4059057"/>
              <a:ext cx="9822607" cy="2466975"/>
              <a:chOff x="1663702" y="4283175"/>
              <a:chExt cx="9822607" cy="24669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A23674F-8AAB-40E6-8913-D68171AA6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702" y="4433973"/>
                <a:ext cx="2853299" cy="201679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28EB66B-F34B-4461-803B-1350B583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7384" y="4283175"/>
                <a:ext cx="6638925" cy="2466975"/>
              </a:xfrm>
              <a:prstGeom prst="rect">
                <a:avLst/>
              </a:prstGeom>
            </p:spPr>
          </p:pic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2BC37A4-6CA7-4161-891C-7F4F63252D86}"/>
                </a:ext>
              </a:extLst>
            </p:cNvPr>
            <p:cNvCxnSpPr/>
            <p:nvPr/>
          </p:nvCxnSpPr>
          <p:spPr>
            <a:xfrm>
              <a:off x="4096871" y="5307106"/>
              <a:ext cx="6320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3AA2B1-551E-44C8-8D5E-6C2D908FA877}"/>
              </a:ext>
            </a:extLst>
          </p:cNvPr>
          <p:cNvSpPr/>
          <p:nvPr/>
        </p:nvSpPr>
        <p:spPr>
          <a:xfrm>
            <a:off x="8292011" y="1482720"/>
            <a:ext cx="3290389" cy="2258029"/>
          </a:xfrm>
          <a:prstGeom prst="rect">
            <a:avLst/>
          </a:prstGeom>
          <a:solidFill>
            <a:srgbClr val="E0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데이터를 수많은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과 </a:t>
            </a:r>
            <a:endParaRPr lang="en-US" altLang="ko-KR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한 개의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의 값으로 구별하는 인코딩</a:t>
            </a:r>
            <a:endParaRPr lang="en-US" altLang="ko-KR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그렇게 이루어진 배열을</a:t>
            </a:r>
            <a:endParaRPr lang="en-US" altLang="ko-KR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One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hot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벡터라고 함</a:t>
            </a:r>
            <a:endParaRPr lang="ko-KR" altLang="en-US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3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C5279F-12CD-4662-A81D-C4784717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7" y="1562100"/>
            <a:ext cx="5608578" cy="318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FE01C-18C7-4446-9329-6990FE1D300D}"/>
              </a:ext>
            </a:extLst>
          </p:cNvPr>
          <p:cNvSpPr txBox="1"/>
          <p:nvPr/>
        </p:nvSpPr>
        <p:spPr>
          <a:xfrm>
            <a:off x="6831560" y="1711585"/>
            <a:ext cx="424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 정규화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(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3"/>
              </a:rPr>
              <a:t>https://light-tree.tistory.com/132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36642-BB8F-4D34-8896-7423E2F7FDDC}"/>
              </a:ext>
            </a:extLst>
          </p:cNvPr>
          <p:cNvSpPr txBox="1"/>
          <p:nvPr/>
        </p:nvSpPr>
        <p:spPr>
          <a:xfrm>
            <a:off x="6831560" y="2509960"/>
            <a:ext cx="204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reshape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F2701-7112-4F45-A6DF-F1601C9D8295}"/>
              </a:ext>
            </a:extLst>
          </p:cNvPr>
          <p:cNvSpPr txBox="1"/>
          <p:nvPr/>
        </p:nvSpPr>
        <p:spPr>
          <a:xfrm>
            <a:off x="6831560" y="3819522"/>
            <a:ext cx="29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정규화 된 데이터 미리보기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E442E7-54A3-4203-AE50-E8814DD9FA1E}"/>
              </a:ext>
            </a:extLst>
          </p:cNvPr>
          <p:cNvSpPr/>
          <p:nvPr/>
        </p:nvSpPr>
        <p:spPr>
          <a:xfrm>
            <a:off x="8565776" y="951902"/>
            <a:ext cx="3290389" cy="2258029"/>
          </a:xfrm>
          <a:prstGeom prst="rect">
            <a:avLst/>
          </a:prstGeom>
          <a:solidFill>
            <a:srgbClr val="E0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데이터의 범위를 사용자가 원하는 범위로 </a:t>
            </a:r>
            <a:endParaRPr lang="en-US" altLang="ko-KR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제한하는 것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데이터의 경우 픽셀 정보를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0~255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사이의 값으로 가지는데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이를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255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로 나누면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0~1.0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사이의 값을 가짐</a:t>
            </a:r>
            <a:endParaRPr lang="ko-KR" altLang="en-US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9FF9A8-E880-4C0C-8624-EED4283A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47" y="2950943"/>
            <a:ext cx="67818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 </a:t>
            </a:r>
            <a:r>
              <a:rPr lang="en-US" altLang="ko-KR" sz="20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- overfitting</a:t>
            </a:r>
            <a:endParaRPr lang="en-US" altLang="ko-KR" sz="2800" kern="0" dirty="0">
              <a:ln w="12700">
                <a:noFill/>
              </a:ln>
              <a:solidFill>
                <a:srgbClr val="404040"/>
              </a:solidFill>
              <a:latin typeface="나눔스퀘어 Bold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41559"/>
            <a:ext cx="7421567" cy="1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21C67-C8C4-4362-9EA7-2EC6F7EA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94" y="1364877"/>
            <a:ext cx="7429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C688F-D20D-4311-BC57-D50671CF478C}"/>
              </a:ext>
            </a:extLst>
          </p:cNvPr>
          <p:cNvSpPr txBox="1"/>
          <p:nvPr/>
        </p:nvSpPr>
        <p:spPr>
          <a:xfrm>
            <a:off x="3491791" y="5183430"/>
            <a:ext cx="545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과도하게 훈련 데이터에 딱 맞는 학습이 이루어지는 경우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일반화 능력이 떨어져 다른 데이터에서 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모델 성능 저하로 이어짐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13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 </a:t>
            </a:r>
            <a:r>
              <a:rPr lang="en-US" altLang="ko-KR" sz="20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- overfitting</a:t>
            </a:r>
            <a:endParaRPr lang="en-US" altLang="ko-KR" sz="2800" kern="0" dirty="0">
              <a:ln w="12700">
                <a:noFill/>
              </a:ln>
              <a:solidFill>
                <a:srgbClr val="404040"/>
              </a:solidFill>
              <a:latin typeface="나눔스퀘어 Bold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41559"/>
            <a:ext cx="7421567" cy="1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735EF7-B105-4E55-B96A-6C3C91FD70C4}"/>
              </a:ext>
            </a:extLst>
          </p:cNvPr>
          <p:cNvSpPr txBox="1"/>
          <p:nvPr/>
        </p:nvSpPr>
        <p:spPr>
          <a:xfrm>
            <a:off x="6118865" y="5554776"/>
            <a:ext cx="438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이러한 변환 중 몇 가지만 교육 데이터에 적용하면 </a:t>
            </a:r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데이터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의 수를 쉽게 두 배 또는 세 배로 늘리고 매우 강력한 모델을 만들 수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!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21C67-C8C4-4362-9EA7-2EC6F7EAC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8" t="1704" r="1222" b="29915"/>
          <a:stretch/>
        </p:blipFill>
        <p:spPr bwMode="auto">
          <a:xfrm>
            <a:off x="1466888" y="1175539"/>
            <a:ext cx="2311321" cy="24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AD68A70-058A-416F-812D-F6264735A0D6}"/>
              </a:ext>
            </a:extLst>
          </p:cNvPr>
          <p:cNvCxnSpPr/>
          <p:nvPr/>
        </p:nvCxnSpPr>
        <p:spPr>
          <a:xfrm>
            <a:off x="4481748" y="1972236"/>
            <a:ext cx="1264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72627-70D7-4C70-ACA7-B04EC3264D86}"/>
              </a:ext>
            </a:extLst>
          </p:cNvPr>
          <p:cNvSpPr txBox="1"/>
          <p:nvPr/>
        </p:nvSpPr>
        <p:spPr>
          <a:xfrm>
            <a:off x="6646123" y="1311164"/>
            <a:ext cx="3325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모델의 복잡도가 필요이상으로 높거나 데이터가 충분하지 않아 잡음이 섞인 패턴을 학습할 수 있음</a:t>
            </a:r>
            <a:r>
              <a:rPr lang="en-US" altLang="ko-KR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!</a:t>
            </a:r>
          </a:p>
          <a:p>
            <a:pPr algn="ctr"/>
            <a:endParaRPr lang="en-US" altLang="ko-KR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이러한 문제를 피하기 위해 데이터 세트를 인위적인 확장이 필요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3699CB7-987C-4F66-A999-94474A23EB8F}"/>
              </a:ext>
            </a:extLst>
          </p:cNvPr>
          <p:cNvGrpSpPr/>
          <p:nvPr/>
        </p:nvGrpSpPr>
        <p:grpSpPr>
          <a:xfrm>
            <a:off x="6668534" y="3119498"/>
            <a:ext cx="3281082" cy="2296778"/>
            <a:chOff x="6668534" y="3119498"/>
            <a:chExt cx="3281082" cy="2296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831500-932C-42FA-9EEC-047A367A006A}"/>
                </a:ext>
              </a:extLst>
            </p:cNvPr>
            <p:cNvSpPr txBox="1"/>
            <p:nvPr/>
          </p:nvSpPr>
          <p:spPr>
            <a:xfrm>
              <a:off x="6668534" y="3938948"/>
              <a:ext cx="32810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데이터 증식</a:t>
              </a:r>
              <a:endPara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en-US" altLang="ko-KR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grayscales, horizontal flips, vertical flips, random crops, color jitters, translations, rotations</a:t>
              </a:r>
              <a:endPara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E6DC577-E3C6-4BC2-8D1A-525873623F98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74" y="3119498"/>
              <a:ext cx="0" cy="619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4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7E7E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663702" y="101600"/>
            <a:ext cx="896775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srgbClr val="404040"/>
                </a:solidFill>
                <a:latin typeface="나눔스퀘어 Bold"/>
              </a:rPr>
              <a:t>Sign-Language MNIST Problem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D19134-FFE0-4F75-BB47-EE25489FD009}"/>
              </a:ext>
            </a:extLst>
          </p:cNvPr>
          <p:cNvCxnSpPr>
            <a:cxnSpLocks/>
          </p:cNvCxnSpPr>
          <p:nvPr/>
        </p:nvCxnSpPr>
        <p:spPr>
          <a:xfrm flipV="1">
            <a:off x="1290918" y="831850"/>
            <a:ext cx="6875929" cy="9709"/>
          </a:xfrm>
          <a:prstGeom prst="line">
            <a:avLst/>
          </a:prstGeom>
          <a:ln w="38100">
            <a:solidFill>
              <a:srgbClr val="BFD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F5DAF2A-2A5B-43D4-8E58-1D829B81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765303"/>
            <a:ext cx="7559083" cy="38400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AE06E3-6665-47BC-B0D7-FA0EA6F3591A}"/>
              </a:ext>
            </a:extLst>
          </p:cNvPr>
          <p:cNvSpPr/>
          <p:nvPr/>
        </p:nvSpPr>
        <p:spPr>
          <a:xfrm>
            <a:off x="8292011" y="1482720"/>
            <a:ext cx="3290389" cy="2258029"/>
          </a:xfrm>
          <a:prstGeom prst="rect">
            <a:avLst/>
          </a:prstGeom>
          <a:solidFill>
            <a:srgbClr val="E0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일부 교육용 이미지를 </a:t>
            </a:r>
            <a:endParaRPr lang="en-US" altLang="ko-KR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무작위로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도 회전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무작위로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10%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씩 확대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축소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무작위로 좌우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10%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이동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분류가 잘못될 수 있으므로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flip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은 적용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x</a:t>
            </a:r>
            <a:endParaRPr lang="ko-KR" altLang="en-US" dirty="0">
              <a:solidFill>
                <a:schemeClr val="tx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237151-CD4B-45C7-A3A2-F889D13930B4}"/>
              </a:ext>
            </a:extLst>
          </p:cNvPr>
          <p:cNvGrpSpPr/>
          <p:nvPr/>
        </p:nvGrpSpPr>
        <p:grpSpPr>
          <a:xfrm>
            <a:off x="1290918" y="4445337"/>
            <a:ext cx="7072469" cy="830997"/>
            <a:chOff x="1290918" y="4445337"/>
            <a:chExt cx="7072469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7BB072-8965-4090-94D9-B4A134DCAB0B}"/>
                </a:ext>
              </a:extLst>
            </p:cNvPr>
            <p:cNvSpPr txBox="1"/>
            <p:nvPr/>
          </p:nvSpPr>
          <p:spPr>
            <a:xfrm>
              <a:off x="6096000" y="4445337"/>
              <a:ext cx="22673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Data generator</a:t>
              </a:r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를 </a:t>
              </a:r>
              <a:endPara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  <a:p>
              <a:pPr algn="ctr"/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몇 샘플 </a:t>
              </a:r>
              <a:r>
                <a: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data (</a:t>
              </a:r>
              <a:r>
                <a:rPr lang="en-US" altLang="ko-KR" sz="1600" dirty="0" err="1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x_train</a:t>
              </a:r>
              <a:r>
                <a: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)</a:t>
              </a:r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에 </a:t>
              </a:r>
              <a:r>
                <a:rPr lang="en-US" altLang="ko-KR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fitting</a:t>
              </a:r>
              <a:r>
                <a:rPr lang="ko-KR" altLang="en-US" sz="16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함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38A8EE8-C3DD-44B4-B18B-E344B5E73F4F}"/>
                </a:ext>
              </a:extLst>
            </p:cNvPr>
            <p:cNvSpPr/>
            <p:nvPr/>
          </p:nvSpPr>
          <p:spPr>
            <a:xfrm>
              <a:off x="1290918" y="4755642"/>
              <a:ext cx="1748118" cy="252654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1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519</Words>
  <Application>Microsoft Office PowerPoint</Application>
  <PresentationFormat>와이드스크린</PresentationFormat>
  <Paragraphs>114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나눔고딕 ExtraBold</vt:lpstr>
      <vt:lpstr>나눔바른고딕OTF</vt:lpstr>
      <vt:lpstr>나눔바른고딕OTF Light</vt:lpstr>
      <vt:lpstr>나눔스퀘어 Bold</vt:lpstr>
      <vt:lpstr>나눔스퀘어_ac</vt:lpstr>
      <vt:lpstr>맑은 고딕</vt:lpstr>
      <vt:lpstr>Arial</vt:lpstr>
      <vt:lpstr>Bahnschrift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Administrator</cp:lastModifiedBy>
  <cp:revision>314</cp:revision>
  <dcterms:created xsi:type="dcterms:W3CDTF">2020-10-21T01:06:35Z</dcterms:created>
  <dcterms:modified xsi:type="dcterms:W3CDTF">2021-02-16T15:57:30Z</dcterms:modified>
</cp:coreProperties>
</file>