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3" r:id="rId4"/>
    <p:sldId id="262" r:id="rId5"/>
    <p:sldId id="265" r:id="rId6"/>
    <p:sldId id="271" r:id="rId7"/>
    <p:sldId id="269" r:id="rId8"/>
    <p:sldId id="272" r:id="rId9"/>
    <p:sldId id="275" r:id="rId10"/>
    <p:sldId id="273" r:id="rId11"/>
    <p:sldId id="274" r:id="rId12"/>
    <p:sldId id="276" r:id="rId13"/>
    <p:sldId id="277" r:id="rId14"/>
    <p:sldId id="278" r:id="rId15"/>
    <p:sldId id="280" r:id="rId16"/>
    <p:sldId id="279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FF"/>
    <a:srgbClr val="CCCCFF"/>
    <a:srgbClr val="00FFFF"/>
    <a:srgbClr val="FF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0407-9AD6-4B69-8DAB-B58B2665A019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D844-833B-4B47-88E2-C0D25933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2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FCE4-3D7F-4C45-A0F8-FB1170F14BD7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7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07C-A77A-4A64-AAE8-0CF7142F88A1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408-80D5-495C-82BF-4CC83FB17215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CB6D-4E8B-4F1E-A34F-B2CCFCC583F5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0FAA-3C13-4BAB-8621-518FE6C6A56D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5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C36D-9AE2-4AA9-B4BD-762C8545BFF4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2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78C4-87F7-49D6-B7F1-829F1A57FD20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7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CB1-6D07-4F80-817B-A322422A3CDD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7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B29-361E-4007-8C87-5E44372E001E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8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110-3035-4D11-BBD0-97DAB245174D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4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D1AA-42FF-4D11-B0E6-1CD2CB21F620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4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B48F-414A-4316-AD5B-1B081B7EDE5F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7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0.0445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pdf/2010.0445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pdf/2010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pdf/2010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59498"/>
            <a:ext cx="12192000" cy="2771480"/>
          </a:xfrm>
          <a:prstGeom prst="rect">
            <a:avLst/>
          </a:prstGeom>
          <a:solidFill>
            <a:srgbClr val="DD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1175" y="1075229"/>
            <a:ext cx="9489649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/>
              <a:t>Reinforcement Learning for Finding COVID-19 Policy with </a:t>
            </a:r>
            <a:r>
              <a:rPr lang="en-US" altLang="ko-KR" sz="4000" b="1" dirty="0"/>
              <a:t>V</a:t>
            </a:r>
            <a:r>
              <a:rPr lang="en-US" altLang="ko-KR" sz="4000" b="1" dirty="0" smtClean="0"/>
              <a:t>arious Actions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4252487"/>
            <a:ext cx="9144000" cy="127162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2021. 2. 23. </a:t>
            </a:r>
            <a:r>
              <a:rPr lang="ko-KR" altLang="en-US" sz="1800" dirty="0" smtClean="0"/>
              <a:t>최종 발표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2000" dirty="0" smtClean="0"/>
              <a:t>동계 </a:t>
            </a:r>
            <a:r>
              <a:rPr lang="ko-KR" altLang="en-US" sz="2000" dirty="0" err="1" smtClean="0"/>
              <a:t>연구연수생</a:t>
            </a:r>
            <a:r>
              <a:rPr lang="ko-KR" altLang="en-US" sz="2000" dirty="0" smtClean="0"/>
              <a:t> </a:t>
            </a:r>
            <a:r>
              <a:rPr lang="ko-KR" altLang="en-US" sz="2000" b="1" dirty="0" err="1" smtClean="0"/>
              <a:t>박혜린</a:t>
            </a: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6" descr="etri logo png 이미지 검색결과">
            <a:extLst>
              <a:ext uri="{FF2B5EF4-FFF2-40B4-BE49-F238E27FC236}">
                <a16:creationId xmlns:a16="http://schemas.microsoft.com/office/drawing/2014/main" id="{4030EBAE-474B-4A77-874D-9C04CB185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" y="6249038"/>
            <a:ext cx="1539331" cy="5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4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052998"/>
            <a:ext cx="10515600" cy="4338834"/>
          </a:xfrm>
          <a:prstGeom prst="rect">
            <a:avLst/>
          </a:prstGeom>
          <a:solidFill>
            <a:schemeClr val="bg2">
              <a:alpha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03" y="2118378"/>
            <a:ext cx="4191639" cy="42379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3963" b="69600"/>
          <a:stretch/>
        </p:blipFill>
        <p:spPr>
          <a:xfrm>
            <a:off x="2888417" y="4308049"/>
            <a:ext cx="3040405" cy="19057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30559"/>
          <a:stretch/>
        </p:blipFill>
        <p:spPr>
          <a:xfrm>
            <a:off x="6760302" y="2118378"/>
            <a:ext cx="4482187" cy="42379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38734" y="3179501"/>
            <a:ext cx="2486892" cy="4780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26325" y="2960017"/>
            <a:ext cx="4144437" cy="3016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58657" y="3418550"/>
            <a:ext cx="1674436" cy="3779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SQEIR model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60846" y="2787680"/>
            <a:ext cx="100439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Various actions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</p:spTree>
    <p:extLst>
      <p:ext uri="{BB962C8B-B14F-4D97-AF65-F5344CB8AC3E}">
        <p14:creationId xmlns:p14="http://schemas.microsoft.com/office/powerpoint/2010/main" val="16215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052998"/>
            <a:ext cx="10515600" cy="4338834"/>
          </a:xfrm>
          <a:prstGeom prst="rect">
            <a:avLst/>
          </a:prstGeom>
          <a:solidFill>
            <a:schemeClr val="bg2">
              <a:alpha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40" y="2703384"/>
            <a:ext cx="3366449" cy="3082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9691" y="3903258"/>
            <a:ext cx="778549" cy="584775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SQEIR</a:t>
            </a:r>
          </a:p>
          <a:p>
            <a:pPr algn="ctr"/>
            <a:r>
              <a:rPr lang="en-US" altLang="ko-KR" sz="1600" dirty="0" smtClean="0"/>
              <a:t>model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337044" y="4449385"/>
            <a:ext cx="1518239" cy="338554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Various action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21" y="2681764"/>
            <a:ext cx="922770" cy="3779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Cost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196012" y="2443323"/>
            <a:ext cx="4586388" cy="1952215"/>
            <a:chOff x="4751106" y="2829930"/>
            <a:chExt cx="4586388" cy="1952215"/>
          </a:xfrm>
        </p:grpSpPr>
        <p:sp>
          <p:nvSpPr>
            <p:cNvPr id="17" name="설명선 2 16"/>
            <p:cNvSpPr/>
            <p:nvPr/>
          </p:nvSpPr>
          <p:spPr>
            <a:xfrm>
              <a:off x="4751106" y="2829930"/>
              <a:ext cx="4586388" cy="1952215"/>
            </a:xfrm>
            <a:prstGeom prst="borderCallout2">
              <a:avLst>
                <a:gd name="adj1" fmla="val 18750"/>
                <a:gd name="adj2" fmla="val 916"/>
                <a:gd name="adj3" fmla="val 18750"/>
                <a:gd name="adj4" fmla="val -16667"/>
                <a:gd name="adj5" fmla="val 22202"/>
                <a:gd name="adj6" fmla="val -38240"/>
              </a:avLst>
            </a:prstGeom>
            <a:solidFill>
              <a:srgbClr val="FFFF00">
                <a:alpha val="25000"/>
              </a:srgbClr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016140" y="3065326"/>
                  <a:ext cx="3900107" cy="339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h𝑒𝑎𝑙𝑡h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𝑒𝑐𝑜𝑛𝑜𝑚𝑦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140" y="3065326"/>
                  <a:ext cx="3900107" cy="339773"/>
                </a:xfrm>
                <a:prstGeom prst="rect">
                  <a:avLst/>
                </a:prstGeom>
                <a:blipFill>
                  <a:blip r:embed="rId3"/>
                  <a:stretch>
                    <a:fillRect l="-781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016140" y="3524106"/>
                  <a:ext cx="3871829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h𝑒𝑎𝑙𝑡h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𝑛𝑢𝑚𝑏𝑒𝑟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𝑑𝑒𝑎𝑡h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𝑡𝑜𝑙𝑙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𝑒𝑐𝑜𝑛𝑜𝑚𝑦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𝑛𝑢𝑚𝑏𝑒𝑟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𝑞𝑢𝑎𝑟𝑎𝑛𝑡𝑖𝑛𝑒𝑠</m:t>
                                </m:r>
                              </m:e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𝑝𝑎𝑟𝑎𝑚𝑒𝑡𝑒𝑟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140" y="3524106"/>
                  <a:ext cx="3871829" cy="1025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직사각형 20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70723" y="4049291"/>
            <a:ext cx="659876" cy="346247"/>
          </a:xfrm>
          <a:prstGeom prst="rect">
            <a:avLst/>
          </a:prstGeom>
          <a:solidFill>
            <a:srgbClr val="92D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DQN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196012" y="4585815"/>
            <a:ext cx="562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Environment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epidemiological model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compartment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인구수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이용 → 빠르고 간단히</a:t>
            </a:r>
            <a:r>
              <a:rPr lang="en-US" altLang="ko-KR" dirty="0" smtClean="0"/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양면성의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고려 ⇒ </a:t>
            </a:r>
            <a:r>
              <a:rPr lang="en-US" altLang="ko-KR" dirty="0" smtClean="0"/>
              <a:t>Learn balance!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5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38200" y="2110775"/>
            <a:ext cx="6618402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/>
              <a:t>RL Training for COVID-19 Situation in Korea &amp; Analysis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38200" y="2618606"/>
            <a:ext cx="10515600" cy="3773226"/>
          </a:xfrm>
          <a:prstGeom prst="rect">
            <a:avLst/>
          </a:prstGeom>
          <a:solidFill>
            <a:schemeClr val="bg2">
              <a:alpha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47637" y="2198519"/>
                <a:ext cx="3515128" cy="30585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h𝑒𝑎𝑙𝑡h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𝑒𝑐𝑜𝑛𝑜𝑚𝑦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37" y="2198519"/>
                <a:ext cx="3515128" cy="305853"/>
              </a:xfrm>
              <a:prstGeom prst="rect">
                <a:avLst/>
              </a:prstGeom>
              <a:blipFill>
                <a:blip r:embed="rId2"/>
                <a:stretch>
                  <a:fillRect l="-868" t="-2000" b="-2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ser-images.githubusercontent.com/47997946/108665179-a9e53300-7517-11eb-9698-f678f29047f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1" b="24706"/>
          <a:stretch/>
        </p:blipFill>
        <p:spPr bwMode="auto">
          <a:xfrm>
            <a:off x="1062367" y="2732840"/>
            <a:ext cx="4677953" cy="35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ser-images.githubusercontent.com/47997946/108665179-a9e53300-7517-11eb-9698-f678f29047f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93" r="65398"/>
          <a:stretch/>
        </p:blipFill>
        <p:spPr bwMode="auto">
          <a:xfrm>
            <a:off x="5973404" y="3872390"/>
            <a:ext cx="2573655" cy="17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64487" y="3422367"/>
                <a:ext cx="195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1)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87" y="3422367"/>
                <a:ext cx="1954491" cy="369332"/>
              </a:xfrm>
              <a:prstGeom prst="rect">
                <a:avLst/>
              </a:prstGeom>
              <a:blipFill>
                <a:blip r:embed="rId4"/>
                <a:stretch>
                  <a:fillRect l="-249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38200" y="2110775"/>
            <a:ext cx="6618402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/>
              <a:t>RL Training for COVID-19 Situation in Korea &amp; Analysis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38200" y="2618606"/>
            <a:ext cx="10515600" cy="3773226"/>
          </a:xfrm>
          <a:prstGeom prst="rect">
            <a:avLst/>
          </a:prstGeom>
          <a:solidFill>
            <a:schemeClr val="bg2">
              <a:alpha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47637" y="2198519"/>
                <a:ext cx="3515128" cy="30585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h𝑒𝑎𝑙𝑡h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𝑒𝑐𝑜𝑛𝑜𝑚𝑦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37" y="2198519"/>
                <a:ext cx="3515128" cy="305853"/>
              </a:xfrm>
              <a:prstGeom prst="rect">
                <a:avLst/>
              </a:prstGeom>
              <a:blipFill>
                <a:blip r:embed="rId2"/>
                <a:stretch>
                  <a:fillRect l="-868" t="-2000" b="-2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ser-images.githubusercontent.com/47997946/108665648-bc13a100-7518-11eb-93a4-fd908ee1617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0" b="24714"/>
          <a:stretch/>
        </p:blipFill>
        <p:spPr bwMode="auto">
          <a:xfrm>
            <a:off x="1350452" y="2805952"/>
            <a:ext cx="4524626" cy="34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92910" y="3401047"/>
                <a:ext cx="195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2)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10" y="3401047"/>
                <a:ext cx="1954491" cy="369332"/>
              </a:xfrm>
              <a:prstGeom prst="rect">
                <a:avLst/>
              </a:prstGeom>
              <a:blipFill>
                <a:blip r:embed="rId4"/>
                <a:stretch>
                  <a:fillRect l="-2813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user-images.githubusercontent.com/47997946/108665724-efeec680-7518-11eb-9e12-568eb010fd1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b="24229"/>
          <a:stretch/>
        </p:blipFill>
        <p:spPr bwMode="auto">
          <a:xfrm>
            <a:off x="6387329" y="2805952"/>
            <a:ext cx="4446541" cy="34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0114" y="3401047"/>
                <a:ext cx="195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3)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114" y="3401047"/>
                <a:ext cx="1954491" cy="369332"/>
              </a:xfrm>
              <a:prstGeom prst="rect">
                <a:avLst/>
              </a:prstGeom>
              <a:blipFill>
                <a:blip r:embed="rId6"/>
                <a:stretch>
                  <a:fillRect l="-249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38200" y="2110775"/>
            <a:ext cx="6618402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/>
              <a:t>RL Training for COVID-19 Situation in Korea &amp; Analysis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38200" y="2618606"/>
            <a:ext cx="10515600" cy="3773226"/>
          </a:xfrm>
          <a:prstGeom prst="rect">
            <a:avLst/>
          </a:prstGeom>
          <a:solidFill>
            <a:schemeClr val="bg2">
              <a:alpha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47637" y="2198519"/>
                <a:ext cx="3540200" cy="30938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𝒉𝒆𝒂𝒍𝒕𝒉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𝒆𝒄𝒐𝒏𝒐𝒎𝒚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37" y="2198519"/>
                <a:ext cx="3540200" cy="309380"/>
              </a:xfrm>
              <a:prstGeom prst="rect">
                <a:avLst/>
              </a:prstGeom>
              <a:blipFill>
                <a:blip r:embed="rId2"/>
                <a:stretch>
                  <a:fillRect l="-862" t="-2000" r="-172" b="-2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01994" y="3389261"/>
                <a:ext cx="195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2)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94" y="3389261"/>
                <a:ext cx="1954491" cy="369332"/>
              </a:xfrm>
              <a:prstGeom prst="rect">
                <a:avLst/>
              </a:prstGeom>
              <a:blipFill>
                <a:blip r:embed="rId3"/>
                <a:stretch>
                  <a:fillRect l="-2804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23262" y="3388824"/>
                <a:ext cx="195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3)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62" y="3388824"/>
                <a:ext cx="1954491" cy="369332"/>
              </a:xfrm>
              <a:prstGeom prst="rect">
                <a:avLst/>
              </a:prstGeom>
              <a:blipFill>
                <a:blip r:embed="rId4"/>
                <a:stretch>
                  <a:fillRect l="-281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user-images.githubusercontent.com/47997946/108665179-a9e53300-7517-11eb-9698-f678f29047f9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93" r="65398"/>
          <a:stretch/>
        </p:blipFill>
        <p:spPr bwMode="auto">
          <a:xfrm>
            <a:off x="4882947" y="3872390"/>
            <a:ext cx="2573655" cy="17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74030" y="3422367"/>
                <a:ext cx="195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1)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030" y="3422367"/>
                <a:ext cx="1954491" cy="369332"/>
              </a:xfrm>
              <a:prstGeom prst="rect">
                <a:avLst/>
              </a:prstGeom>
              <a:blipFill>
                <a:blip r:embed="rId6"/>
                <a:stretch>
                  <a:fillRect l="-281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user-images.githubusercontent.com/47997946/108665724-efeec680-7518-11eb-9e12-568eb010fd1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74" r="61701"/>
          <a:stretch/>
        </p:blipFill>
        <p:spPr bwMode="auto">
          <a:xfrm>
            <a:off x="7923262" y="3872390"/>
            <a:ext cx="3002398" cy="17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ser-images.githubusercontent.com/47997946/108665648-bc13a100-7518-11eb-93a4-fd908ee16175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05" r="61019"/>
          <a:stretch/>
        </p:blipFill>
        <p:spPr bwMode="auto">
          <a:xfrm>
            <a:off x="1401994" y="3872390"/>
            <a:ext cx="3014293" cy="17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01994" y="4505219"/>
            <a:ext cx="8976917" cy="225011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01994" y="4797859"/>
            <a:ext cx="8976917" cy="225011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>
            <a:off x="10482602" y="4447426"/>
            <a:ext cx="169683" cy="282804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 flipV="1">
            <a:off x="10482602" y="4768963"/>
            <a:ext cx="169683" cy="31490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8200" y="2110775"/>
            <a:ext cx="6618402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/>
              <a:t>RL Training for COVID-19 Situation in Korea &amp; Analysis</a:t>
            </a:r>
            <a:endParaRPr lang="en-US" altLang="ko-KR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8199" y="3233040"/>
            <a:ext cx="10515601" cy="120032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ko-KR" sz="2000" b="1" dirty="0" smtClean="0">
                <a:solidFill>
                  <a:schemeClr val="bg1"/>
                </a:solidFill>
              </a:rPr>
              <a:t>⇒ Completed new </a:t>
            </a:r>
            <a:r>
              <a:rPr lang="en-US" altLang="ko-KR" sz="2000" b="1" dirty="0">
                <a:solidFill>
                  <a:schemeClr val="bg1"/>
                </a:solidFill>
              </a:rPr>
              <a:t>COVID-19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modeling for RL !</a:t>
            </a:r>
          </a:p>
          <a:p>
            <a:pPr algn="r">
              <a:lnSpc>
                <a:spcPct val="200000"/>
              </a:lnSpc>
              <a:buClr>
                <a:srgbClr val="C00000"/>
              </a:buClr>
            </a:pPr>
            <a:r>
              <a:rPr lang="en-US" altLang="ko-KR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[code] https://github.com/hyerinshelly/RL_COVID-19_Korea</a:t>
            </a:r>
            <a:endParaRPr lang="en-US" altLang="ko-KR" sz="16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rgbClr val="7030A0"/>
                </a:solidFill>
              </a:rPr>
              <a:t>*</a:t>
            </a:r>
            <a:r>
              <a:rPr lang="en-US" altLang="ko-KR" sz="4000" b="1" dirty="0" smtClean="0"/>
              <a:t> </a:t>
            </a:r>
            <a:r>
              <a:rPr lang="ko-KR" altLang="en-US" sz="4000" b="1" dirty="0" smtClean="0"/>
              <a:t>연구연수생을 마치며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52984" y="1737834"/>
            <a:ext cx="360000" cy="36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7767" y="1634658"/>
            <a:ext cx="9336465" cy="869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강화학습에</a:t>
            </a:r>
            <a:r>
              <a:rPr lang="ko-KR" altLang="en-US" dirty="0" smtClean="0"/>
              <a:t> 대한 지식이 거의 없었는데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강화학습에</a:t>
            </a:r>
            <a:r>
              <a:rPr lang="ko-KR" altLang="en-US" dirty="0" smtClean="0"/>
              <a:t> 대한 기본 개념부터 최근 알고리즘까지 많은 것을 </a:t>
            </a:r>
            <a:r>
              <a:rPr lang="ko-KR" altLang="en-US" dirty="0"/>
              <a:t>김진우 연수생과 함께 </a:t>
            </a:r>
            <a:r>
              <a:rPr lang="ko-KR" altLang="en-US" dirty="0" smtClean="0"/>
              <a:t>탐구할 수 있어서 좋았습니다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52984" y="2850025"/>
            <a:ext cx="360000" cy="36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7767" y="2720079"/>
            <a:ext cx="93364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강화학습을</a:t>
            </a:r>
            <a:r>
              <a:rPr lang="ko-KR" altLang="en-US" dirty="0" smtClean="0"/>
              <a:t> 적용시킬 수 있는 문제에 대해 직접 생각해보고 찾아내는 과정이 처음에는 막막했지만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과정에서 가장 중요한 과정을 체험해본 것 같아 </a:t>
            </a:r>
            <a:r>
              <a:rPr lang="ko-KR" altLang="en-US" dirty="0" err="1" smtClean="0"/>
              <a:t>의미있었습니다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52984" y="4098680"/>
            <a:ext cx="360000" cy="36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7767" y="3859040"/>
            <a:ext cx="93364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실제 문제 상황의 모델링 구현을 처음 해보았습니다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모델링의 가장 큰 틀 구성부터 파라미터들의 설정까지 직접 해보고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일 동안 디버깅을 해본 경험을 잊지 못할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952984" y="5118273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7767" y="4998001"/>
            <a:ext cx="93364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비록 많은 분들의 얼굴을 많이 뵙지 못했지만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걱정을 안고 시작한 저의 </a:t>
            </a:r>
            <a:r>
              <a:rPr lang="ko-KR" altLang="en-US" dirty="0" err="1" smtClean="0"/>
              <a:t>연구연수생</a:t>
            </a:r>
            <a:r>
              <a:rPr lang="ko-KR" altLang="en-US" dirty="0" smtClean="0"/>
              <a:t> 생활을 잘 마무리 지을 수 있도록 제 곁에서 도와주신 모든 분들께 </a:t>
            </a:r>
            <a:r>
              <a:rPr lang="ko-KR" altLang="en-US" b="1" dirty="0" smtClean="0">
                <a:solidFill>
                  <a:srgbClr val="00B050"/>
                </a:solidFill>
              </a:rPr>
              <a:t>감사드립니다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6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011957"/>
            <a:ext cx="12192000" cy="3638747"/>
          </a:xfrm>
          <a:prstGeom prst="rect">
            <a:avLst/>
          </a:prstGeom>
          <a:solidFill>
            <a:srgbClr val="DD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3685" y="2168548"/>
            <a:ext cx="3884629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>
                <a:solidFill>
                  <a:srgbClr val="7030A0"/>
                </a:solidFill>
              </a:rPr>
              <a:t>감사합니다 </a:t>
            </a:r>
            <a:r>
              <a:rPr lang="en-US" altLang="ko-KR" sz="40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2845" y="4650702"/>
            <a:ext cx="4081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b="1" dirty="0" smtClean="0"/>
              <a:t>ETRI </a:t>
            </a:r>
            <a:r>
              <a:rPr lang="ko-KR" altLang="en-US" b="1" dirty="0" err="1" smtClean="0"/>
              <a:t>자율형</a:t>
            </a:r>
            <a:r>
              <a:rPr lang="en-US" altLang="ko-KR" b="1" dirty="0" err="1" smtClean="0"/>
              <a:t>IoT</a:t>
            </a:r>
            <a:r>
              <a:rPr lang="ko-KR" altLang="en-US" b="1" dirty="0" smtClean="0"/>
              <a:t>연구실</a:t>
            </a:r>
            <a:endParaRPr lang="en-US" altLang="ko-KR" b="1" dirty="0" smtClean="0"/>
          </a:p>
          <a:p>
            <a:pPr algn="r">
              <a:lnSpc>
                <a:spcPct val="200000"/>
              </a:lnSpc>
            </a:pPr>
            <a:r>
              <a:rPr lang="en-US" altLang="ko-KR" b="1" dirty="0" smtClean="0"/>
              <a:t>2020 </a:t>
            </a:r>
            <a:r>
              <a:rPr lang="ko-KR" altLang="en-US" b="1" dirty="0" smtClean="0"/>
              <a:t>동계연구연수생 </a:t>
            </a:r>
            <a:r>
              <a:rPr lang="ko-KR" altLang="en-US" b="1" dirty="0" err="1" smtClean="0"/>
              <a:t>박혜린</a:t>
            </a:r>
            <a:endParaRPr lang="ko-KR" altLang="en-US" b="1" dirty="0"/>
          </a:p>
        </p:txBody>
      </p:sp>
      <p:pic>
        <p:nvPicPr>
          <p:cNvPr id="14" name="Picture 6" descr="etri logo png 이미지 검색결과">
            <a:extLst>
              <a:ext uri="{FF2B5EF4-FFF2-40B4-BE49-F238E27FC236}">
                <a16:creationId xmlns:a16="http://schemas.microsoft.com/office/drawing/2014/main" id="{4030EBAE-474B-4A77-874D-9C04CB185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" y="6249038"/>
            <a:ext cx="1539331" cy="5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5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Introduction</a:t>
            </a:r>
            <a:endParaRPr lang="ko-KR" altLang="en-US" sz="4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78" t="2743" r="1993"/>
          <a:stretch/>
        </p:blipFill>
        <p:spPr>
          <a:xfrm>
            <a:off x="461916" y="1544004"/>
            <a:ext cx="4251732" cy="268863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848629" y="2146552"/>
            <a:ext cx="1468630" cy="1473550"/>
            <a:chOff x="1622386" y="3211778"/>
            <a:chExt cx="1468630" cy="14735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2386" y="3211778"/>
              <a:ext cx="1468630" cy="14735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64319" y="3625388"/>
              <a:ext cx="1384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COVID-19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PANDEMIC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6067" y="4773098"/>
            <a:ext cx="2875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: Learn optimized policy itself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(ex) </a:t>
            </a:r>
            <a:r>
              <a:rPr lang="ko-KR" altLang="en-US" sz="1600" dirty="0" smtClean="0">
                <a:solidFill>
                  <a:srgbClr val="002060"/>
                </a:solidFill>
              </a:rPr>
              <a:t>주가 예측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80" y="3019974"/>
            <a:ext cx="792142" cy="9456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978" y="3206493"/>
            <a:ext cx="792142" cy="9456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745" y="4011765"/>
            <a:ext cx="792142" cy="945696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344998" y="3854256"/>
            <a:ext cx="857839" cy="37838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644378" y="2253005"/>
            <a:ext cx="2916810" cy="3648174"/>
            <a:chOff x="8436990" y="2253005"/>
            <a:chExt cx="2916810" cy="3648174"/>
          </a:xfrm>
        </p:grpSpPr>
        <p:sp>
          <p:nvSpPr>
            <p:cNvPr id="15" name="직사각형 14"/>
            <p:cNvSpPr/>
            <p:nvPr/>
          </p:nvSpPr>
          <p:spPr>
            <a:xfrm>
              <a:off x="8436990" y="2253005"/>
              <a:ext cx="2916810" cy="364817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5759" y="2375495"/>
              <a:ext cx="273927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rgbClr val="C00000"/>
                  </a:solidFill>
                </a:rPr>
                <a:t>BUT</a:t>
              </a:r>
              <a:endParaRPr lang="en-US" altLang="ko-KR" b="1" dirty="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 smtClean="0"/>
                <a:t>전염병 확산 연구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>
                  <a:solidFill>
                    <a:srgbClr val="C00000"/>
                  </a:solidFill>
                </a:rPr>
                <a:t>실제 영향 요인</a:t>
              </a:r>
              <a:r>
                <a:rPr lang="ko-KR" altLang="en-US" dirty="0" smtClean="0"/>
                <a:t>을 모두 고려하기 어렵다</a:t>
              </a:r>
              <a:r>
                <a:rPr lang="en-US" altLang="ko-KR" dirty="0" smtClean="0"/>
                <a:t>!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그래서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환경 구축</a:t>
              </a:r>
              <a:r>
                <a:rPr lang="ko-KR" altLang="en-US" dirty="0" smtClean="0"/>
                <a:t>이 쉽지 않음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그 결과 연구 별 환경 설정 부분이 천차만별 </a:t>
              </a:r>
              <a:endParaRPr lang="ko-KR" altLang="en-US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03" y="4579962"/>
            <a:ext cx="2170327" cy="1863600"/>
          </a:xfrm>
          <a:prstGeom prst="rect">
            <a:avLst/>
          </a:prstGeom>
        </p:spPr>
      </p:pic>
      <p:sp>
        <p:nvSpPr>
          <p:cNvPr id="8" name="갈매기형 수장 7"/>
          <p:cNvSpPr/>
          <p:nvPr/>
        </p:nvSpPr>
        <p:spPr>
          <a:xfrm>
            <a:off x="8132723" y="3789574"/>
            <a:ext cx="317755" cy="575035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Introduction</a:t>
            </a:r>
            <a:endParaRPr lang="ko-KR" altLang="en-US" sz="4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78" t="2743" r="1993"/>
          <a:stretch/>
        </p:blipFill>
        <p:spPr>
          <a:xfrm>
            <a:off x="461916" y="1544004"/>
            <a:ext cx="4251732" cy="268863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848629" y="2146552"/>
            <a:ext cx="1468630" cy="1473550"/>
            <a:chOff x="1622386" y="3211778"/>
            <a:chExt cx="1468630" cy="14735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2386" y="3211778"/>
              <a:ext cx="1468630" cy="14735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64319" y="3625388"/>
              <a:ext cx="1384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COVID-19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PANDEMIC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6067" y="4773098"/>
            <a:ext cx="2875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: Learn optimized policy itself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(ex) </a:t>
            </a:r>
            <a:r>
              <a:rPr lang="ko-KR" altLang="en-US" sz="1600" dirty="0" smtClean="0">
                <a:solidFill>
                  <a:srgbClr val="002060"/>
                </a:solidFill>
              </a:rPr>
              <a:t>주가 예측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80" y="3019974"/>
            <a:ext cx="792142" cy="9456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978" y="3206493"/>
            <a:ext cx="792142" cy="9456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745" y="4011765"/>
            <a:ext cx="792142" cy="945696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344998" y="3854256"/>
            <a:ext cx="857839" cy="37838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436990" y="2253005"/>
            <a:ext cx="2916810" cy="3648174"/>
            <a:chOff x="8436990" y="2253005"/>
            <a:chExt cx="2916810" cy="3648174"/>
          </a:xfrm>
        </p:grpSpPr>
        <p:sp>
          <p:nvSpPr>
            <p:cNvPr id="15" name="직사각형 14"/>
            <p:cNvSpPr/>
            <p:nvPr/>
          </p:nvSpPr>
          <p:spPr>
            <a:xfrm>
              <a:off x="8436990" y="2253005"/>
              <a:ext cx="2916810" cy="364817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5759" y="2375495"/>
              <a:ext cx="273927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rgbClr val="C00000"/>
                  </a:solidFill>
                </a:rPr>
                <a:t>BUT</a:t>
              </a:r>
              <a:endParaRPr lang="en-US" altLang="ko-KR" b="1" dirty="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 smtClean="0"/>
                <a:t>전염병 확산 연구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>
                  <a:solidFill>
                    <a:srgbClr val="C00000"/>
                  </a:solidFill>
                </a:rPr>
                <a:t>실제 영향 요인</a:t>
              </a:r>
              <a:r>
                <a:rPr lang="ko-KR" altLang="en-US" dirty="0" smtClean="0"/>
                <a:t>을 모두 고려하기 어렵다</a:t>
              </a:r>
              <a:r>
                <a:rPr lang="en-US" altLang="ko-KR" dirty="0" smtClean="0"/>
                <a:t>!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그래서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환경 구축</a:t>
              </a:r>
              <a:r>
                <a:rPr lang="ko-KR" altLang="en-US" dirty="0" smtClean="0"/>
                <a:t>이 쉽지 않음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그 결과 연구 별 환경 설정 부분이 천차만별 </a:t>
              </a:r>
              <a:endParaRPr lang="ko-KR" altLang="en-US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03" y="4579962"/>
            <a:ext cx="2170327" cy="18636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1442301"/>
            <a:ext cx="12192000" cy="4949530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2213" y="3206493"/>
            <a:ext cx="3686666" cy="1908213"/>
          </a:xfrm>
          <a:prstGeom prst="roundRect">
            <a:avLst>
              <a:gd name="adj" fmla="val 1236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8200" y="2545359"/>
            <a:ext cx="39600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연구 주제</a:t>
            </a:r>
            <a:r>
              <a:rPr lang="en-US" altLang="ko-KR" sz="2000" b="1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Reinforcement Learning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smtClean="0"/>
              <a:t>for </a:t>
            </a:r>
            <a:r>
              <a:rPr lang="en-US" altLang="ko-KR" sz="2000" b="1" dirty="0">
                <a:solidFill>
                  <a:srgbClr val="00B050"/>
                </a:solidFill>
              </a:rPr>
              <a:t>Finding COVID-19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Policy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smtClean="0"/>
              <a:t>with </a:t>
            </a:r>
            <a:r>
              <a:rPr lang="en-US" altLang="ko-KR" sz="2000" b="1" dirty="0">
                <a:solidFill>
                  <a:srgbClr val="0070C0"/>
                </a:solidFill>
              </a:rPr>
              <a:t>Various Actions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설명선 1 20"/>
          <p:cNvSpPr/>
          <p:nvPr/>
        </p:nvSpPr>
        <p:spPr>
          <a:xfrm>
            <a:off x="5797485" y="1761808"/>
            <a:ext cx="5556315" cy="1159497"/>
          </a:xfrm>
          <a:prstGeom prst="borderCallout1">
            <a:avLst>
              <a:gd name="adj1" fmla="val 49305"/>
              <a:gd name="adj2" fmla="val 194"/>
              <a:gd name="adj3" fmla="val 199288"/>
              <a:gd name="adj4" fmla="val -39768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50"/>
                </a:solidFill>
              </a:rPr>
              <a:t>1) </a:t>
            </a:r>
            <a:r>
              <a:rPr lang="ko-KR" altLang="en-US" sz="1600" dirty="0" smtClean="0">
                <a:solidFill>
                  <a:schemeClr val="tx1"/>
                </a:solidFill>
              </a:rPr>
              <a:t>최적의 정책을 학습하는 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강화학습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을</a:t>
            </a:r>
            <a:r>
              <a:rPr lang="ko-KR" altLang="en-US" sz="1600" dirty="0" smtClean="0">
                <a:solidFill>
                  <a:schemeClr val="tx1"/>
                </a:solidFill>
              </a:rPr>
              <a:t> 이용해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우리나라의 데이터</a:t>
            </a:r>
            <a:r>
              <a:rPr lang="ko-KR" altLang="en-US" sz="1600" dirty="0" smtClean="0">
                <a:solidFill>
                  <a:schemeClr val="tx1"/>
                </a:solidFill>
              </a:rPr>
              <a:t>를 바탕으로 </a:t>
            </a:r>
            <a:r>
              <a:rPr lang="en-US" altLang="ko-KR" sz="1600" dirty="0" smtClean="0">
                <a:solidFill>
                  <a:srgbClr val="00B050"/>
                </a:solidFill>
              </a:rPr>
              <a:t>COVID-19</a:t>
            </a:r>
            <a:r>
              <a:rPr lang="ko-KR" altLang="en-US" sz="1600" dirty="0" smtClean="0">
                <a:solidFill>
                  <a:srgbClr val="00B050"/>
                </a:solidFill>
              </a:rPr>
              <a:t>에 적용</a:t>
            </a:r>
            <a:r>
              <a:rPr lang="ko-KR" altLang="en-US" sz="1600" dirty="0" smtClean="0">
                <a:solidFill>
                  <a:schemeClr val="tx1"/>
                </a:solidFill>
              </a:rPr>
              <a:t>시켜본다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설명선 1 21"/>
          <p:cNvSpPr/>
          <p:nvPr/>
        </p:nvSpPr>
        <p:spPr>
          <a:xfrm>
            <a:off x="5797485" y="3210240"/>
            <a:ext cx="5556315" cy="1404595"/>
          </a:xfrm>
          <a:prstGeom prst="borderCallout1">
            <a:avLst>
              <a:gd name="adj1" fmla="val 49305"/>
              <a:gd name="adj2" fmla="val 194"/>
              <a:gd name="adj3" fmla="val 114518"/>
              <a:gd name="adj4" fmla="val -41634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70C0"/>
                </a:solidFill>
              </a:rPr>
              <a:t>2) </a:t>
            </a:r>
            <a:r>
              <a:rPr lang="ko-KR" altLang="en-US" sz="1600" dirty="0" smtClean="0">
                <a:solidFill>
                  <a:schemeClr val="tx1"/>
                </a:solidFill>
              </a:rPr>
              <a:t>다른 국가들과 달리 단순 봉쇄</a:t>
            </a:r>
            <a:r>
              <a:rPr lang="en-US" altLang="ko-KR" sz="1600" dirty="0" smtClean="0">
                <a:solidFill>
                  <a:schemeClr val="tx1"/>
                </a:solidFill>
              </a:rPr>
              <a:t>(lockdown) </a:t>
            </a:r>
            <a:r>
              <a:rPr lang="ko-KR" altLang="en-US" sz="1600" dirty="0" smtClean="0">
                <a:solidFill>
                  <a:schemeClr val="tx1"/>
                </a:solidFill>
              </a:rPr>
              <a:t>대신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70C0"/>
                </a:solidFill>
              </a:rPr>
              <a:t>세밀한 단계별 방역 대책</a:t>
            </a:r>
            <a:r>
              <a:rPr lang="ko-KR" altLang="en-US" sz="1600" dirty="0" smtClean="0">
                <a:solidFill>
                  <a:schemeClr val="tx1"/>
                </a:solidFill>
              </a:rPr>
              <a:t>을 시행한 </a:t>
            </a:r>
            <a:r>
              <a:rPr lang="ko-KR" altLang="en-US" sz="1600" dirty="0" smtClean="0">
                <a:solidFill>
                  <a:srgbClr val="0070C0"/>
                </a:solidFill>
              </a:rPr>
              <a:t>우리나라</a:t>
            </a:r>
            <a:r>
              <a:rPr lang="ko-KR" altLang="en-US" sz="1600" dirty="0" smtClean="0">
                <a:solidFill>
                  <a:schemeClr val="tx1"/>
                </a:solidFill>
              </a:rPr>
              <a:t>에 맞춰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agent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rgbClr val="0070C0"/>
                </a:solidFill>
              </a:rPr>
              <a:t>action</a:t>
            </a:r>
            <a:r>
              <a:rPr lang="ko-KR" altLang="en-US" sz="1600" dirty="0" smtClean="0">
                <a:solidFill>
                  <a:srgbClr val="0070C0"/>
                </a:solidFill>
              </a:rPr>
              <a:t>을 다양화</a:t>
            </a:r>
            <a:r>
              <a:rPr lang="ko-KR" altLang="en-US" sz="1600" dirty="0" smtClean="0">
                <a:solidFill>
                  <a:schemeClr val="tx1"/>
                </a:solidFill>
              </a:rPr>
              <a:t>하여 구현해본다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설명선 1 22"/>
          <p:cNvSpPr/>
          <p:nvPr/>
        </p:nvSpPr>
        <p:spPr>
          <a:xfrm>
            <a:off x="5797485" y="4903770"/>
            <a:ext cx="5556315" cy="1162797"/>
          </a:xfrm>
          <a:prstGeom prst="borderCallout1">
            <a:avLst>
              <a:gd name="adj1" fmla="val 49305"/>
              <a:gd name="adj2" fmla="val 194"/>
              <a:gd name="adj3" fmla="val -114614"/>
              <a:gd name="adj4" fmla="val -34169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3) </a:t>
            </a:r>
            <a:r>
              <a:rPr lang="en-US" altLang="ko-KR" sz="1600" dirty="0" smtClean="0">
                <a:solidFill>
                  <a:schemeClr val="tx1"/>
                </a:solidFill>
              </a:rPr>
              <a:t>COVID-19 </a:t>
            </a:r>
            <a:r>
              <a:rPr lang="ko-KR" altLang="en-US" sz="1600" dirty="0" smtClean="0">
                <a:solidFill>
                  <a:schemeClr val="tx1"/>
                </a:solidFill>
              </a:rPr>
              <a:t>문제에 맞춰 모델링한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강화학습</a:t>
            </a:r>
            <a:r>
              <a:rPr lang="ko-KR" altLang="en-US" sz="1600" dirty="0" smtClean="0">
                <a:solidFill>
                  <a:srgbClr val="C00000"/>
                </a:solidFill>
              </a:rPr>
              <a:t> 실행</a:t>
            </a:r>
            <a:r>
              <a:rPr lang="ko-KR" altLang="en-US" sz="1600" dirty="0" smtClean="0">
                <a:solidFill>
                  <a:schemeClr val="tx1"/>
                </a:solidFill>
              </a:rPr>
              <a:t> 및 그 결과를 </a:t>
            </a:r>
            <a:r>
              <a:rPr lang="ko-KR" altLang="en-US" sz="1600" dirty="0" smtClean="0">
                <a:solidFill>
                  <a:srgbClr val="C00000"/>
                </a:solidFill>
              </a:rPr>
              <a:t>분석</a:t>
            </a:r>
            <a:r>
              <a:rPr lang="ko-KR" altLang="en-US" sz="1600" dirty="0" smtClean="0">
                <a:solidFill>
                  <a:schemeClr val="tx1"/>
                </a:solidFill>
              </a:rPr>
              <a:t>해본다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또한 구현 코드를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</a:rPr>
              <a:t>에 공유한다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Problem</a:t>
            </a:r>
            <a:endParaRPr lang="ko-KR" altLang="en-US" sz="4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77555"/>
              </p:ext>
            </p:extLst>
          </p:nvPr>
        </p:nvGraphicFramePr>
        <p:xfrm>
          <a:off x="838200" y="1370108"/>
          <a:ext cx="10643647" cy="3637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4109">
                  <a:extLst>
                    <a:ext uri="{9D8B030D-6E8A-4147-A177-3AD203B41FA5}">
                      <a16:colId xmlns:a16="http://schemas.microsoft.com/office/drawing/2014/main" val="3778628792"/>
                    </a:ext>
                  </a:extLst>
                </a:gridCol>
                <a:gridCol w="4279769">
                  <a:extLst>
                    <a:ext uri="{9D8B030D-6E8A-4147-A177-3AD203B41FA5}">
                      <a16:colId xmlns:a16="http://schemas.microsoft.com/office/drawing/2014/main" val="4094846871"/>
                    </a:ext>
                  </a:extLst>
                </a:gridCol>
                <a:gridCol w="4279769">
                  <a:extLst>
                    <a:ext uri="{9D8B030D-6E8A-4147-A177-3AD203B41FA5}">
                      <a16:colId xmlns:a16="http://schemas.microsoft.com/office/drawing/2014/main" val="952231202"/>
                    </a:ext>
                  </a:extLst>
                </a:gridCol>
              </a:tblGrid>
              <a:tr h="730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논문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EpidemiOptim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A Toolbox for the Optimization of Control Policies in Epidemiological Models, 2020.10.9.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Optimal Policy Learning for COVID-19 Prevention Using</a:t>
                      </a:r>
                      <a:r>
                        <a:rPr lang="en-US" altLang="ko-KR" sz="1400" baseline="0" dirty="0" smtClean="0"/>
                        <a:t> Reinforcement Learning, 2020.9.16.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372922"/>
                  </a:ext>
                </a:extLst>
              </a:tr>
              <a:tr h="58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C00000"/>
                          </a:solidFill>
                        </a:rPr>
                        <a:t>프랑스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 (</a:t>
                      </a:r>
                      <a:r>
                        <a:rPr lang="ko-KR" altLang="en-US" sz="1200" dirty="0" smtClean="0">
                          <a:solidFill>
                            <a:srgbClr val="C00000"/>
                          </a:solidFill>
                        </a:rPr>
                        <a:t>인구수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, GDP </a:t>
                      </a:r>
                      <a:r>
                        <a:rPr lang="ko-KR" altLang="en-US" sz="1200" dirty="0" smtClean="0">
                          <a:solidFill>
                            <a:srgbClr val="C00000"/>
                          </a:solidFill>
                        </a:rPr>
                        <a:t>값 계산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바탕 데이터 없음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그저 </a:t>
                      </a:r>
                      <a:r>
                        <a:rPr lang="en-US" altLang="ko-KR" sz="1200" dirty="0" smtClean="0"/>
                        <a:t>reward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값으로 </a:t>
                      </a:r>
                      <a:r>
                        <a:rPr lang="ko-KR" altLang="en-US" sz="1200" dirty="0" smtClean="0"/>
                        <a:t>알고리즘 별 결과</a:t>
                      </a:r>
                      <a:r>
                        <a:rPr lang="ko-KR" altLang="en-US" sz="1200" baseline="0" dirty="0" smtClean="0"/>
                        <a:t> 비교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14517"/>
                  </a:ext>
                </a:extLst>
              </a:tr>
              <a:tr h="58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Environment – Epidemiological</a:t>
                      </a:r>
                      <a:r>
                        <a:rPr lang="en-US" altLang="ko-KR" sz="1200" baseline="0" dirty="0" smtClean="0"/>
                        <a:t> model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SEIRAH model</a:t>
                      </a:r>
                      <a:endParaRPr lang="en-US" altLang="ko-KR" sz="12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aseline="0" dirty="0" smtClean="0"/>
                        <a:t>(SEIR</a:t>
                      </a:r>
                      <a:r>
                        <a:rPr lang="ko-KR" altLang="en-US" sz="1100" baseline="0" dirty="0" smtClean="0"/>
                        <a:t> 모델에 </a:t>
                      </a:r>
                      <a:r>
                        <a:rPr lang="ko-KR" altLang="en-US" sz="1100" baseline="0" dirty="0" err="1" smtClean="0"/>
                        <a:t>무증상자</a:t>
                      </a:r>
                      <a:r>
                        <a:rPr lang="en-US" altLang="ko-KR" sz="1100" baseline="0" dirty="0" smtClean="0"/>
                        <a:t>(A), </a:t>
                      </a:r>
                      <a:r>
                        <a:rPr lang="ko-KR" altLang="en-US" sz="1100" baseline="0" dirty="0" smtClean="0"/>
                        <a:t>병원 치료자</a:t>
                      </a:r>
                      <a:r>
                        <a:rPr lang="en-US" altLang="ko-KR" sz="1100" baseline="0" dirty="0" smtClean="0"/>
                        <a:t>(H) </a:t>
                      </a:r>
                      <a:r>
                        <a:rPr lang="ko-KR" altLang="en-US" sz="1100" baseline="0" dirty="0" smtClean="0"/>
                        <a:t>추가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없음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27705"/>
                  </a:ext>
                </a:extLst>
              </a:tr>
              <a:tr h="581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Environment – reward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Health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smtClean="0"/>
                        <a:t>사망자 수</a:t>
                      </a:r>
                      <a:r>
                        <a:rPr lang="en-US" altLang="ko-KR" sz="1100" baseline="0" dirty="0" smtClean="0"/>
                        <a:t>) &amp; economy (GDP loss) cost </a:t>
                      </a:r>
                      <a:r>
                        <a:rPr lang="ko-KR" altLang="en-US" sz="1100" baseline="0" dirty="0" smtClean="0"/>
                        <a:t>최소화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임의로 지은</a:t>
                      </a:r>
                      <a:r>
                        <a:rPr lang="en-US" altLang="ko-KR" sz="1200" baseline="0" dirty="0" smtClean="0"/>
                        <a:t> reward </a:t>
                      </a:r>
                      <a:r>
                        <a:rPr lang="ko-KR" altLang="en-US" sz="1200" baseline="0" dirty="0" smtClean="0"/>
                        <a:t>함수 값 최대화</a:t>
                      </a:r>
                      <a:endParaRPr lang="en-US" altLang="ko-KR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480112"/>
                  </a:ext>
                </a:extLst>
              </a:tr>
              <a:tr h="58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Agent</a:t>
                      </a:r>
                      <a:r>
                        <a:rPr lang="en-US" altLang="ko-KR" sz="1200" baseline="0" dirty="0" smtClean="0"/>
                        <a:t> – </a:t>
                      </a:r>
                      <a:r>
                        <a:rPr lang="en-US" altLang="ko-KR" sz="1200" dirty="0" smtClean="0"/>
                        <a:t>Action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Lockdown(</a:t>
                      </a:r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봉쇄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) on/off</a:t>
                      </a:r>
                      <a:r>
                        <a:rPr lang="en-US" altLang="ko-KR" sz="1200" baseline="0" dirty="0" smtClean="0">
                          <a:solidFill>
                            <a:srgbClr val="0070C0"/>
                          </a:solidFill>
                        </a:rPr>
                        <a:t> – 2</a:t>
                      </a:r>
                      <a:r>
                        <a:rPr lang="ko-KR" altLang="en-US" sz="1200" baseline="0" dirty="0" smtClean="0">
                          <a:solidFill>
                            <a:srgbClr val="0070C0"/>
                          </a:solidFill>
                        </a:rPr>
                        <a:t>가지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Testing(</a:t>
                      </a:r>
                      <a:r>
                        <a:rPr lang="ko-KR" altLang="en-US" sz="1200" dirty="0" smtClean="0">
                          <a:solidFill>
                            <a:srgbClr val="C00000"/>
                          </a:solidFill>
                        </a:rPr>
                        <a:t>검사 수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), Sanitization,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</a:rPr>
                        <a:t> Lockdown </a:t>
                      </a:r>
                      <a:r>
                        <a:rPr lang="ko-KR" altLang="en-US" sz="1200" baseline="0" dirty="0" smtClean="0">
                          <a:solidFill>
                            <a:srgbClr val="C00000"/>
                          </a:solidFill>
                        </a:rPr>
                        <a:t>비율 조정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023306"/>
                  </a:ext>
                </a:extLst>
              </a:tr>
              <a:tr h="58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Agent – Learning algorithm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DQN</a:t>
                      </a:r>
                      <a:r>
                        <a:rPr lang="en-US" altLang="ko-KR" sz="1200" dirty="0" smtClean="0"/>
                        <a:t>, NSGA-ii (</a:t>
                      </a:r>
                      <a:r>
                        <a:rPr lang="ko-KR" altLang="en-US" sz="1200" dirty="0" smtClean="0"/>
                        <a:t>경제학의 최적화 방법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ko-KR" altLang="en-US" sz="1200" dirty="0" smtClean="0">
                          <a:solidFill>
                            <a:srgbClr val="C00000"/>
                          </a:solidFill>
                        </a:rPr>
                        <a:t>러닝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, SARSA,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</a:rPr>
                        <a:t> DQN, DDPG </a:t>
                      </a:r>
                      <a:r>
                        <a:rPr lang="ko-KR" altLang="en-US" sz="1200" baseline="0" dirty="0" smtClean="0">
                          <a:solidFill>
                            <a:srgbClr val="C00000"/>
                          </a:solidFill>
                        </a:rPr>
                        <a:t>비교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571518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3553905" y="5057419"/>
            <a:ext cx="3101419" cy="1708160"/>
            <a:chOff x="2978870" y="4953724"/>
            <a:chExt cx="2507530" cy="170816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978870" y="4953724"/>
              <a:ext cx="2507530" cy="1708159"/>
            </a:xfrm>
            <a:prstGeom prst="roundRect">
              <a:avLst>
                <a:gd name="adj" fmla="val 14539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58998" y="4953724"/>
              <a:ext cx="2347274" cy="1708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C00000"/>
                  </a:solidFill>
                </a:rPr>
                <a:t>+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실제 데이터 적용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C00000"/>
                  </a:solidFill>
                </a:rPr>
                <a:t>+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전염병 확산 모델 고려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0070C0"/>
                  </a:solidFill>
                </a:rPr>
                <a:t>-</a:t>
              </a:r>
              <a:r>
                <a:rPr lang="en-US" altLang="ko-KR" sz="1400" dirty="0" smtClean="0"/>
                <a:t> 2</a:t>
              </a:r>
              <a:r>
                <a:rPr lang="ko-KR" altLang="en-US" sz="1400" dirty="0" smtClean="0"/>
                <a:t>가지 뿐인 </a:t>
              </a:r>
              <a:r>
                <a:rPr lang="en-US" altLang="ko-KR" sz="1400" dirty="0" smtClean="0"/>
                <a:t>action </a:t>
              </a:r>
              <a:r>
                <a:rPr lang="ko-KR" altLang="en-US" sz="1400" dirty="0" smtClean="0"/>
                <a:t>수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0070C0"/>
                  </a:solidFill>
                </a:rPr>
                <a:t>- 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sz="1400" dirty="0" err="1" smtClean="0"/>
                <a:t>강화학습의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DQN</a:t>
              </a:r>
              <a:r>
                <a:rPr lang="ko-KR" altLang="en-US" sz="1400" dirty="0" smtClean="0"/>
                <a:t>만 적용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+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코드 공개</a:t>
              </a:r>
              <a:endParaRPr lang="en-US" altLang="ko-KR" sz="14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871382" y="5057420"/>
            <a:ext cx="3044858" cy="2031326"/>
            <a:chOff x="2978870" y="4953723"/>
            <a:chExt cx="2507530" cy="241563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978870" y="4953723"/>
              <a:ext cx="2507530" cy="2031325"/>
            </a:xfrm>
            <a:prstGeom prst="roundRect">
              <a:avLst>
                <a:gd name="adj" fmla="val 14539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58998" y="4953724"/>
              <a:ext cx="2347274" cy="24156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0070C0"/>
                  </a:solidFill>
                </a:rPr>
                <a:t>- </a:t>
              </a:r>
              <a:r>
                <a:rPr lang="en-US" altLang="ko-KR" sz="1400" dirty="0" smtClean="0"/>
                <a:t>data </a:t>
              </a:r>
              <a:r>
                <a:rPr lang="ko-KR" altLang="en-US" sz="1400" dirty="0" smtClean="0"/>
                <a:t>사용하지 않아 실제문제에 적용하기 아직 어렵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0070C0"/>
                  </a:solidFill>
                </a:rPr>
                <a:t>-  </a:t>
              </a:r>
              <a:r>
                <a:rPr lang="ko-KR" altLang="en-US" sz="1400" dirty="0" smtClean="0"/>
                <a:t>전염병 특성 고려 </a:t>
              </a:r>
              <a:r>
                <a:rPr lang="en-US" altLang="ko-KR" sz="1400" dirty="0" smtClean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+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다양한 코로나 정책 고려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+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여러 알고리즘 구현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비교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227160" y="1100535"/>
            <a:ext cx="4782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강화학습과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관련된 연구는 대부분 이 논문과 비슷함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7299" y="5486947"/>
            <a:ext cx="9521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장단점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VS.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stCxn id="3" idx="3"/>
            <a:endCxn id="8" idx="1"/>
          </p:cNvCxnSpPr>
          <p:nvPr/>
        </p:nvCxnSpPr>
        <p:spPr>
          <a:xfrm flipV="1">
            <a:off x="6655324" y="5911498"/>
            <a:ext cx="1216058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Problem</a:t>
            </a:r>
            <a:endParaRPr lang="ko-KR" altLang="en-US" sz="4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74058"/>
              </p:ext>
            </p:extLst>
          </p:nvPr>
        </p:nvGraphicFramePr>
        <p:xfrm>
          <a:off x="838200" y="1370108"/>
          <a:ext cx="10643647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4109">
                  <a:extLst>
                    <a:ext uri="{9D8B030D-6E8A-4147-A177-3AD203B41FA5}">
                      <a16:colId xmlns:a16="http://schemas.microsoft.com/office/drawing/2014/main" val="3778628792"/>
                    </a:ext>
                  </a:extLst>
                </a:gridCol>
                <a:gridCol w="4279769">
                  <a:extLst>
                    <a:ext uri="{9D8B030D-6E8A-4147-A177-3AD203B41FA5}">
                      <a16:colId xmlns:a16="http://schemas.microsoft.com/office/drawing/2014/main" val="4094846871"/>
                    </a:ext>
                  </a:extLst>
                </a:gridCol>
                <a:gridCol w="4279769">
                  <a:extLst>
                    <a:ext uri="{9D8B030D-6E8A-4147-A177-3AD203B41FA5}">
                      <a16:colId xmlns:a16="http://schemas.microsoft.com/office/drawing/2014/main" val="952231202"/>
                    </a:ext>
                  </a:extLst>
                </a:gridCol>
              </a:tblGrid>
              <a:tr h="730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논문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EpidemiOptim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A Toolbox for the Optimization of Control Policies in Epidemiological Models, 2020.10.9.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Optimal Policy Learning for COVID-19 Prevention Using</a:t>
                      </a:r>
                      <a:r>
                        <a:rPr lang="en-US" altLang="ko-KR" sz="1400" baseline="0" dirty="0" smtClean="0"/>
                        <a:t> Reinforcement Learning, 2020.9.16.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37292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27160" y="1100535"/>
            <a:ext cx="4782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강화학습과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관련된 연구는 대부분 이 논문과 비슷함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6833" y="2548384"/>
            <a:ext cx="8176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강화학습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자체에만 집중해 </a:t>
            </a:r>
            <a:r>
              <a:rPr lang="ko-KR" altLang="en-US" sz="1600" dirty="0" smtClean="0">
                <a:solidFill>
                  <a:srgbClr val="0070C0"/>
                </a:solidFill>
              </a:rPr>
              <a:t>전염병 확산 특성에 대한 고려가 부족</a:t>
            </a:r>
            <a:r>
              <a:rPr lang="ko-KR" altLang="en-US" sz="1600" dirty="0" smtClean="0"/>
              <a:t>하거나</a:t>
            </a:r>
            <a:r>
              <a:rPr lang="en-US" altLang="ko-KR" sz="1600" dirty="0" smtClean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전염병 확산 특성이 너무 복잡한 탓에 </a:t>
            </a:r>
            <a:r>
              <a:rPr lang="ko-KR" altLang="en-US" sz="1600" dirty="0" smtClean="0">
                <a:solidFill>
                  <a:srgbClr val="0070C0"/>
                </a:solidFill>
              </a:rPr>
              <a:t>간단한 </a:t>
            </a:r>
            <a:r>
              <a:rPr lang="en-US" altLang="ko-KR" sz="1600" dirty="0" smtClean="0">
                <a:solidFill>
                  <a:srgbClr val="0070C0"/>
                </a:solidFill>
              </a:rPr>
              <a:t>action</a:t>
            </a:r>
            <a:r>
              <a:rPr lang="ko-KR" altLang="en-US" sz="1600" dirty="0" smtClean="0"/>
              <a:t>을 하는 </a:t>
            </a:r>
            <a:r>
              <a:rPr lang="ko-KR" altLang="en-US" sz="1600" dirty="0" err="1" smtClean="0"/>
              <a:t>강화학습</a:t>
            </a:r>
            <a:r>
              <a:rPr lang="ko-KR" altLang="en-US" sz="1600" dirty="0" smtClean="0"/>
              <a:t> 적용에 그침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344891" y="2979271"/>
            <a:ext cx="1498862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기존 연구들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200" y="2318994"/>
            <a:ext cx="10643647" cy="1640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261676" y="3449094"/>
            <a:ext cx="395926" cy="2953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81954" y="3412080"/>
            <a:ext cx="749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아직까지는 </a:t>
            </a:r>
            <a:r>
              <a:rPr lang="ko-KR" altLang="en-US" u="sng" dirty="0" smtClean="0"/>
              <a:t>복잡한 실제 문제 상황</a:t>
            </a:r>
            <a:r>
              <a:rPr lang="ko-KR" altLang="en-US" dirty="0" smtClean="0"/>
              <a:t>에 적용시키기 어려움</a:t>
            </a:r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 rot="5400000">
            <a:off x="5933795" y="3982447"/>
            <a:ext cx="442510" cy="8308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6833" y="5114753"/>
            <a:ext cx="817696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공개된 </a:t>
            </a:r>
            <a:r>
              <a:rPr lang="ko-KR" altLang="en-US" sz="1600" dirty="0"/>
              <a:t>코드</a:t>
            </a:r>
            <a:r>
              <a:rPr lang="en-US" altLang="ko-KR" sz="1600" dirty="0"/>
              <a:t>(</a:t>
            </a:r>
            <a:r>
              <a:rPr lang="en-US" altLang="ko-KR" sz="1600" dirty="0" err="1">
                <a:hlinkClick r:id="rId2"/>
              </a:rPr>
              <a:t>EpidemiOptim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u="sng" dirty="0" smtClean="0"/>
              <a:t>우리나라 </a:t>
            </a:r>
            <a:r>
              <a:rPr lang="ko-KR" altLang="en-US" u="sng" dirty="0"/>
              <a:t>상황에 맞는 </a:t>
            </a:r>
            <a:r>
              <a:rPr lang="en-US" altLang="ko-KR" u="sng" dirty="0" smtClean="0"/>
              <a:t>COVID-19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모델 구현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4891" y="5357287"/>
            <a:ext cx="1498862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GOAL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8200" y="4885363"/>
            <a:ext cx="10643647" cy="12609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69211" y="1458615"/>
            <a:ext cx="1225485" cy="206169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0171" y="5305002"/>
            <a:ext cx="1339447" cy="211878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Key</a:t>
            </a:r>
            <a:r>
              <a:rPr lang="ko-KR" altLang="en-US" sz="4000" b="1" dirty="0"/>
              <a:t> </a:t>
            </a:r>
            <a:r>
              <a:rPr lang="en-US" altLang="ko-KR" sz="4000" b="1" dirty="0" smtClean="0"/>
              <a:t>Idea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17336" y="1721099"/>
            <a:ext cx="9336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공개된 </a:t>
            </a:r>
            <a:r>
              <a:rPr lang="ko-KR" altLang="en-US" sz="1600" dirty="0"/>
              <a:t>코드</a:t>
            </a:r>
            <a:r>
              <a:rPr lang="en-US" altLang="ko-KR" sz="1600" dirty="0"/>
              <a:t>(</a:t>
            </a:r>
            <a:r>
              <a:rPr lang="en-US" altLang="ko-KR" sz="1600" dirty="0" err="1">
                <a:hlinkClick r:id="rId2"/>
              </a:rPr>
              <a:t>EpidemiOptim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</a:t>
            </a:r>
            <a:r>
              <a:rPr lang="en-US" altLang="ko-KR" sz="1600" dirty="0" smtClean="0"/>
              <a:t>, </a:t>
            </a:r>
            <a:r>
              <a:rPr lang="ko-KR" altLang="en-US" dirty="0" smtClean="0"/>
              <a:t>우리나라 </a:t>
            </a:r>
            <a:r>
              <a:rPr lang="ko-KR" altLang="en-US" dirty="0"/>
              <a:t>상황에 맞는 </a:t>
            </a:r>
            <a:r>
              <a:rPr lang="en-US" altLang="ko-KR" dirty="0" smtClean="0"/>
              <a:t>COVID-19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모델 구현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6590" y="1796515"/>
            <a:ext cx="8327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GOAL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1567126"/>
            <a:ext cx="10643647" cy="8461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38200" y="2807848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7767" y="2807848"/>
            <a:ext cx="9336465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Data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프랑스 → </a:t>
            </a:r>
            <a:r>
              <a:rPr lang="ko-KR" altLang="en-US" dirty="0" smtClean="0">
                <a:solidFill>
                  <a:srgbClr val="C00000"/>
                </a:solidFill>
              </a:rPr>
              <a:t>우리나라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8200" y="3889343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7767" y="3862574"/>
            <a:ext cx="933646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Action</a:t>
            </a:r>
            <a:r>
              <a:rPr lang="en-US" altLang="ko-KR" dirty="0" smtClean="0"/>
              <a:t>: lockdown on/off (2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→ </a:t>
            </a:r>
            <a:r>
              <a:rPr lang="ko-KR" altLang="en-US" dirty="0" smtClean="0">
                <a:solidFill>
                  <a:srgbClr val="C00000"/>
                </a:solidFill>
              </a:rPr>
              <a:t>단계별 사회적 </a:t>
            </a:r>
            <a:r>
              <a:rPr lang="ko-KR" altLang="en-US" dirty="0" err="1" smtClean="0">
                <a:solidFill>
                  <a:srgbClr val="C00000"/>
                </a:solidFill>
              </a:rPr>
              <a:t>거리두기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(6</a:t>
            </a:r>
            <a:r>
              <a:rPr lang="ko-KR" altLang="en-US" dirty="0" smtClean="0">
                <a:solidFill>
                  <a:srgbClr val="C00000"/>
                </a:solidFill>
              </a:rPr>
              <a:t>가지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8200" y="5019297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7767" y="4970839"/>
            <a:ext cx="9336465" cy="8295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Epidemiological Model</a:t>
            </a:r>
            <a:r>
              <a:rPr lang="en-US" altLang="ko-KR" dirty="0" smtClean="0"/>
              <a:t>: SEIRAH</a:t>
            </a:r>
            <a:r>
              <a:rPr lang="ko-KR" altLang="en-US" dirty="0" smtClean="0"/>
              <a:t> → </a:t>
            </a:r>
            <a:r>
              <a:rPr lang="en-US" altLang="ko-KR" dirty="0" smtClean="0">
                <a:solidFill>
                  <a:srgbClr val="C00000"/>
                </a:solidFill>
              </a:rPr>
              <a:t>SQEIR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(action 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변화에 따라 필요한 수정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40" y="4436171"/>
            <a:ext cx="5391150" cy="3619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72940" y="3289128"/>
            <a:ext cx="7137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출처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행정안전부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질병관리청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감염병포털</a:t>
            </a:r>
            <a:r>
              <a:rPr lang="en-US" altLang="ko-KR" sz="1600" dirty="0" smtClean="0"/>
              <a:t>, coronaboard.kr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013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Key</a:t>
            </a:r>
            <a:r>
              <a:rPr lang="ko-KR" altLang="en-US" sz="4000" b="1" dirty="0"/>
              <a:t> </a:t>
            </a:r>
            <a:r>
              <a:rPr lang="en-US" altLang="ko-KR" sz="4000" b="1" dirty="0" smtClean="0"/>
              <a:t>Idea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17336" y="1928493"/>
            <a:ext cx="9336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공개된 </a:t>
            </a:r>
            <a:r>
              <a:rPr lang="ko-KR" altLang="en-US" sz="1600" dirty="0"/>
              <a:t>코드</a:t>
            </a:r>
            <a:r>
              <a:rPr lang="en-US" altLang="ko-KR" sz="1600" dirty="0"/>
              <a:t>(</a:t>
            </a:r>
            <a:r>
              <a:rPr lang="en-US" altLang="ko-KR" sz="1600" dirty="0" err="1">
                <a:hlinkClick r:id="rId2"/>
              </a:rPr>
              <a:t>EpidemiOptim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</a:t>
            </a:r>
            <a:r>
              <a:rPr lang="en-US" altLang="ko-KR" sz="1600" dirty="0" smtClean="0"/>
              <a:t>, </a:t>
            </a:r>
            <a:r>
              <a:rPr lang="ko-KR" altLang="en-US" dirty="0" smtClean="0"/>
              <a:t>우리나라 </a:t>
            </a:r>
            <a:r>
              <a:rPr lang="ko-KR" altLang="en-US" dirty="0"/>
              <a:t>상황에 맞는 </a:t>
            </a:r>
            <a:r>
              <a:rPr lang="en-US" altLang="ko-KR" dirty="0" smtClean="0"/>
              <a:t>COVID-19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모델 구현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6590" y="2003909"/>
            <a:ext cx="8327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GOAL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1774520"/>
            <a:ext cx="10643647" cy="8461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38200" y="3015242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7767" y="3015242"/>
            <a:ext cx="9336465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Data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프랑스 → </a:t>
            </a:r>
            <a:r>
              <a:rPr lang="ko-KR" altLang="en-US" dirty="0" smtClean="0">
                <a:solidFill>
                  <a:srgbClr val="C00000"/>
                </a:solidFill>
              </a:rPr>
              <a:t>우리나라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8200" y="3743044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7767" y="3716275"/>
            <a:ext cx="933646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Action</a:t>
            </a:r>
            <a:r>
              <a:rPr lang="en-US" altLang="ko-KR" dirty="0" smtClean="0"/>
              <a:t>: lockdown on/off (2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→ </a:t>
            </a:r>
            <a:r>
              <a:rPr lang="ko-KR" altLang="en-US" dirty="0" smtClean="0">
                <a:solidFill>
                  <a:srgbClr val="C00000"/>
                </a:solidFill>
              </a:rPr>
              <a:t>단계별 사회적 </a:t>
            </a:r>
            <a:r>
              <a:rPr lang="ko-KR" altLang="en-US" dirty="0" err="1" smtClean="0">
                <a:solidFill>
                  <a:srgbClr val="C00000"/>
                </a:solidFill>
              </a:rPr>
              <a:t>거리두기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(6</a:t>
            </a:r>
            <a:r>
              <a:rPr lang="ko-KR" altLang="en-US" dirty="0" smtClean="0">
                <a:solidFill>
                  <a:srgbClr val="C00000"/>
                </a:solidFill>
              </a:rPr>
              <a:t>가지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8200" y="4497615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7767" y="4497615"/>
            <a:ext cx="9336465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Epidemiological Model</a:t>
            </a:r>
            <a:r>
              <a:rPr lang="en-US" altLang="ko-KR" dirty="0" smtClean="0"/>
              <a:t>: SEIRAH</a:t>
            </a:r>
            <a:r>
              <a:rPr lang="ko-KR" altLang="en-US" dirty="0" smtClean="0"/>
              <a:t> → </a:t>
            </a:r>
            <a:r>
              <a:rPr lang="en-US" altLang="ko-KR" dirty="0" smtClean="0">
                <a:solidFill>
                  <a:srgbClr val="C00000"/>
                </a:solidFill>
              </a:rPr>
              <a:t>SQEIR </a:t>
            </a:r>
            <a:r>
              <a:rPr lang="en-US" altLang="ko-KR" sz="1600" dirty="0" smtClean="0"/>
              <a:t>(action 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변화에 따라 필요한 수정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4" name="Picture 4" descr="_images/SEIR-SEI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5" y="5099784"/>
            <a:ext cx="5130530" cy="1256566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27" y="3552548"/>
            <a:ext cx="5447220" cy="295634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07635" y="5098395"/>
            <a:ext cx="1409701" cy="36915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SEIR 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4626" y="3173627"/>
            <a:ext cx="194044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SEIRAH model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Key</a:t>
            </a:r>
            <a:r>
              <a:rPr lang="ko-KR" altLang="en-US" sz="4000" b="1" dirty="0"/>
              <a:t> </a:t>
            </a:r>
            <a:r>
              <a:rPr lang="en-US" altLang="ko-KR" sz="4000" b="1" dirty="0" smtClean="0"/>
              <a:t>Idea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17336" y="1721099"/>
            <a:ext cx="9336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공개된 </a:t>
            </a:r>
            <a:r>
              <a:rPr lang="ko-KR" altLang="en-US" sz="1600" dirty="0"/>
              <a:t>코드</a:t>
            </a:r>
            <a:r>
              <a:rPr lang="en-US" altLang="ko-KR" sz="1600" dirty="0"/>
              <a:t>(</a:t>
            </a:r>
            <a:r>
              <a:rPr lang="en-US" altLang="ko-KR" sz="1600" dirty="0" err="1">
                <a:hlinkClick r:id="rId2"/>
              </a:rPr>
              <a:t>EpidemiOptim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</a:t>
            </a:r>
            <a:r>
              <a:rPr lang="en-US" altLang="ko-KR" sz="1600" dirty="0" smtClean="0"/>
              <a:t>, </a:t>
            </a:r>
            <a:r>
              <a:rPr lang="ko-KR" altLang="en-US" dirty="0" smtClean="0"/>
              <a:t>우리나라 </a:t>
            </a:r>
            <a:r>
              <a:rPr lang="ko-KR" altLang="en-US" dirty="0"/>
              <a:t>상황에 맞는 </a:t>
            </a:r>
            <a:r>
              <a:rPr lang="en-US" altLang="ko-KR" dirty="0" smtClean="0"/>
              <a:t>COVID-19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모델 구현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6590" y="1796515"/>
            <a:ext cx="8327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GOAL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1567126"/>
            <a:ext cx="10643647" cy="8461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38200" y="2807848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7767" y="2807848"/>
            <a:ext cx="9336465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Data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프랑스 → </a:t>
            </a:r>
            <a:r>
              <a:rPr lang="ko-KR" altLang="en-US" dirty="0" smtClean="0">
                <a:solidFill>
                  <a:srgbClr val="C00000"/>
                </a:solidFill>
              </a:rPr>
              <a:t>우리나라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8200" y="3889343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7767" y="3862574"/>
            <a:ext cx="933646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Action</a:t>
            </a:r>
            <a:r>
              <a:rPr lang="en-US" altLang="ko-KR" dirty="0" smtClean="0"/>
              <a:t>: lockdown on/off (2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→ </a:t>
            </a:r>
            <a:r>
              <a:rPr lang="ko-KR" altLang="en-US" dirty="0" smtClean="0">
                <a:solidFill>
                  <a:srgbClr val="C00000"/>
                </a:solidFill>
              </a:rPr>
              <a:t>단계별 사회적 </a:t>
            </a:r>
            <a:r>
              <a:rPr lang="ko-KR" altLang="en-US" dirty="0" err="1" smtClean="0">
                <a:solidFill>
                  <a:srgbClr val="C00000"/>
                </a:solidFill>
              </a:rPr>
              <a:t>거리두기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(6</a:t>
            </a:r>
            <a:r>
              <a:rPr lang="ko-KR" altLang="en-US" dirty="0" smtClean="0">
                <a:solidFill>
                  <a:srgbClr val="C00000"/>
                </a:solidFill>
              </a:rPr>
              <a:t>가지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8200" y="5019297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7767" y="4970839"/>
            <a:ext cx="9336465" cy="8295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Epidemiological Model</a:t>
            </a:r>
            <a:r>
              <a:rPr lang="en-US" altLang="ko-KR" dirty="0" smtClean="0"/>
              <a:t>: SEIRAH</a:t>
            </a:r>
            <a:r>
              <a:rPr lang="ko-KR" altLang="en-US" dirty="0" smtClean="0"/>
              <a:t> → </a:t>
            </a:r>
            <a:r>
              <a:rPr lang="en-US" altLang="ko-KR" dirty="0" smtClean="0">
                <a:solidFill>
                  <a:srgbClr val="C00000"/>
                </a:solidFill>
              </a:rPr>
              <a:t>SQEIR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(action 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변화에 따라 필요한 수정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40" y="4436171"/>
            <a:ext cx="5391150" cy="3619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72940" y="3289128"/>
            <a:ext cx="7137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출처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행정안전부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질병관리청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감염병포털</a:t>
            </a:r>
            <a:r>
              <a:rPr lang="en-US" altLang="ko-KR" sz="1600" dirty="0" smtClean="0"/>
              <a:t>, coronaboard.kr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b="64385"/>
          <a:stretch/>
        </p:blipFill>
        <p:spPr>
          <a:xfrm>
            <a:off x="6095999" y="4970839"/>
            <a:ext cx="4883144" cy="175835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9304707" y="4583987"/>
            <a:ext cx="1674436" cy="3779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SQEIR model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8200" y="2110775"/>
            <a:ext cx="6618402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/>
              <a:t>RL Training for COVID-19 Situation in Korea &amp; Analysis</a:t>
            </a:r>
            <a:endParaRPr lang="en-US" altLang="ko-KR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</p:spTree>
    <p:extLst>
      <p:ext uri="{BB962C8B-B14F-4D97-AF65-F5344CB8AC3E}">
        <p14:creationId xmlns:p14="http://schemas.microsoft.com/office/powerpoint/2010/main" val="42686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1088</Words>
  <Application>Microsoft Office PowerPoint</Application>
  <PresentationFormat>와이드스크린</PresentationFormat>
  <Paragraphs>184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Wingdings</vt:lpstr>
      <vt:lpstr>Office 테마</vt:lpstr>
      <vt:lpstr>Reinforcement Learning for Finding COVID-19 Policy with Various Actions</vt:lpstr>
      <vt:lpstr>Introduction</vt:lpstr>
      <vt:lpstr>Introduction</vt:lpstr>
      <vt:lpstr>Problem</vt:lpstr>
      <vt:lpstr>Problem</vt:lpstr>
      <vt:lpstr>Key Idea</vt:lpstr>
      <vt:lpstr>Key Idea</vt:lpstr>
      <vt:lpstr>Key Idea</vt:lpstr>
      <vt:lpstr>Contribution</vt:lpstr>
      <vt:lpstr>Contribution</vt:lpstr>
      <vt:lpstr>Contribution</vt:lpstr>
      <vt:lpstr>Contribution</vt:lpstr>
      <vt:lpstr>Contribution</vt:lpstr>
      <vt:lpstr>Contribution</vt:lpstr>
      <vt:lpstr>Contribution</vt:lpstr>
      <vt:lpstr>* 연구연수생을 마치며</vt:lpstr>
      <vt:lpstr>감사합니다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shelly park</dc:creator>
  <cp:lastModifiedBy>shelly park</cp:lastModifiedBy>
  <cp:revision>59</cp:revision>
  <dcterms:created xsi:type="dcterms:W3CDTF">2021-01-28T06:40:43Z</dcterms:created>
  <dcterms:modified xsi:type="dcterms:W3CDTF">2021-02-23T08:18:12Z</dcterms:modified>
</cp:coreProperties>
</file>