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3"/>
    <a:srgbClr val="CF362C"/>
    <a:srgbClr val="D3662C"/>
    <a:srgbClr val="478C07"/>
    <a:srgbClr val="70A808"/>
    <a:srgbClr val="F8C433"/>
    <a:srgbClr val="FFF831"/>
    <a:srgbClr val="FBC2B1"/>
    <a:srgbClr val="F5CABC"/>
    <a:srgbClr val="F1C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87"/>
    <p:restoredTop sz="95897"/>
  </p:normalViewPr>
  <p:slideViewPr>
    <p:cSldViewPr snapToGrid="0" snapToObjects="1">
      <p:cViewPr>
        <p:scale>
          <a:sx n="118" d="100"/>
          <a:sy n="118" d="100"/>
        </p:scale>
        <p:origin x="832" y="144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BF503-76AF-5C45-B233-5C2EBF524FCD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E67A6-D946-8041-B39B-B4B09C3646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932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3482B-EAF4-5F44-A2EC-A4ED5FA9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8ACE3-ED7A-4F41-88DE-9E792BEC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98BBB-F831-FA47-A774-592D0F0A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FDE5A-2FBB-6A4C-9A0A-BDF5C0C6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16B6A-AA3C-0F45-982B-38400E0B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530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CF38D-03DD-A246-9E9F-E4E5E117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6EA4C-D206-304F-9A95-14C2788A1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C87D-5EB6-184F-901D-A122A1AE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2A19B-5C1B-8C4F-AD5F-1FA1F79E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D548A-921A-2141-9C3C-656FF359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627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02B8C-A445-E641-B08B-419A954EA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609FF-07C0-C04D-8713-F72D027AD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7B9A6-52BD-E442-BD27-74972068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B4A04-92A2-D341-B6A8-499F5C9B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DF6C-8549-2641-B5FA-0272E785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79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87512-34B9-FC4B-A0DE-2FF9E7E2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E11C0-0160-964A-870D-D97F7A42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4EB93-8201-FB4C-9990-2CC8934E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F10F2-DFE8-4947-ACEB-D654F3AE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B39F2-448E-1743-9F36-E8594E6B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524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6947F-7A59-B347-8205-8DC0670D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0F5B1-6D60-D34F-B452-28803A69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3A716-FF2A-CD4B-B662-A9E1E361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65CF0-7417-F242-9B90-91FA0D77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1102B-61A7-FC47-B519-AD74EC1D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900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D1309-6445-4047-AD8D-98DC16D4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EA982-EBCB-2F4F-AFD7-3DC924755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F77A7-C0F0-114B-B1E5-CAEC5F9B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F9F73-1889-0B4C-BA68-F476CC88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60DA5-B4EE-D446-877C-32E2FB85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2D386-FE08-7D44-83CC-64F007E6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62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2B663-D500-9741-93AD-244316E4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9B8DD-69D8-5440-826D-56F5E97D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83EA8-D797-1241-9CA1-B3EC49D1E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27C77B-3399-3A4E-950D-56C33D971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2CADB0-F160-1741-90CC-D4008D12A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34426-0F1F-594A-A924-548A1E22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07DA62-3AFB-8C4D-A3A9-DBDEDE44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DA8569-66D5-2541-A1B5-7FFBAB21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790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ECAC5-EC30-4C48-B2EB-09076238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E8A890-E463-7842-B971-D9918FFA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68CFC8-3DA6-DB47-95F8-F8B93948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B61EE7-A150-3640-8FF5-250C6180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489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16A0CE-ED32-4B44-AE13-5895BD04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3CAF1-F27F-D746-8E2B-B3B2067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DF9F1-45F8-1E4C-9CE6-1639C326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76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86EF-E26B-F747-B1E9-085A20CC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9773C-DC5E-7940-A1DA-58995637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6DCC3-D905-0C41-80E0-3611EC68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C263A-8F85-3543-9617-76ABB2DD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67746-14AA-7641-9BE1-5DA45D06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FCC24-4789-6446-8CB6-3E88F4FF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8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A6ADC-72AA-5243-B19B-391C1195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558668-2D05-A643-A2FC-D30FCAB24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C7FE5-6B10-034E-9D46-227CA5F4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4790A-4402-9544-8BBF-7E6B1115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93390-0E72-1D49-BF7B-01F3BBF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FC84B-AEDA-A246-9E11-1810E986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84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08EAD4-FF1E-354D-85C4-3F946F6E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00875-5DD2-CE44-B52F-B43278954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C8A4D-D977-524E-B0A8-90939BB40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A0AE-BCE0-A546-B0DB-ABC6A05E4F35}" type="datetimeFigureOut">
              <a:rPr kumimoji="1" lang="ko-KR" altLang="en-US" smtClean="0"/>
              <a:t>2020. 3. 24.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0251F-239E-474E-82F5-7020B7EAD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6D39A-F0F4-0D4D-AD47-61CC6438A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A35E-60AA-9546-8E4F-C7F9CADD7A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5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erinyuu/Pj_MyShop/tree/master/SpMVC_90_PJ_BucketLi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CE37ED-4C3E-AD4C-A4F5-B65D68CC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27B2D9-CF54-6341-A1E1-A98AD371843D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반응형</a:t>
            </a:r>
            <a:endParaRPr kumimoji="1" lang="en-US" altLang="ko-KR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ko-KR" altLang="en-US" sz="5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게시판 프로젝트</a:t>
            </a:r>
            <a:endParaRPr kumimoji="1" lang="en-US" altLang="ko-KR" sz="5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8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Bucket List</a:t>
            </a:r>
            <a:r>
              <a:rPr kumimoji="1" lang="ko-KR" altLang="en-US" sz="28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 솔루션 </a:t>
            </a:r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kumimoji="1" lang="ko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5486B5-8B5F-434E-A2B1-49A93A54B265}"/>
              </a:ext>
            </a:extLst>
          </p:cNvPr>
          <p:cNvSpPr/>
          <p:nvPr/>
        </p:nvSpPr>
        <p:spPr>
          <a:xfrm>
            <a:off x="2802731" y="1614487"/>
            <a:ext cx="6586538" cy="3629025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58A92-7035-7340-9F5F-9FCFC46A1A8A}"/>
              </a:ext>
            </a:extLst>
          </p:cNvPr>
          <p:cNvSpPr txBox="1"/>
          <p:nvPr/>
        </p:nvSpPr>
        <p:spPr>
          <a:xfrm>
            <a:off x="2986088" y="180022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</a:rPr>
              <a:t>2020.03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6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C163170-005D-0946-8A5A-1ABC5C3D0180}"/>
              </a:ext>
            </a:extLst>
          </p:cNvPr>
          <p:cNvCxnSpPr>
            <a:cxnSpLocks/>
          </p:cNvCxnSpPr>
          <p:nvPr/>
        </p:nvCxnSpPr>
        <p:spPr>
          <a:xfrm>
            <a:off x="6489700" y="1313007"/>
            <a:ext cx="5410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778374-3CAF-F24C-8CA3-A65D4A609C73}"/>
              </a:ext>
            </a:extLst>
          </p:cNvPr>
          <p:cNvSpPr txBox="1"/>
          <p:nvPr/>
        </p:nvSpPr>
        <p:spPr>
          <a:xfrm>
            <a:off x="9652000" y="308540"/>
            <a:ext cx="209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r>
              <a:rPr kumimoji="1"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reate</a:t>
            </a:r>
            <a:endParaRPr kumimoji="1" lang="ko-KR" altLang="en-US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EE1BCA-BD12-C94C-9AE5-CEAE30FDFABB}"/>
              </a:ext>
            </a:extLst>
          </p:cNvPr>
          <p:cNvGrpSpPr/>
          <p:nvPr/>
        </p:nvGrpSpPr>
        <p:grpSpPr>
          <a:xfrm>
            <a:off x="6778576" y="2082800"/>
            <a:ext cx="4883248" cy="3174524"/>
            <a:chOff x="6753176" y="2082800"/>
            <a:chExt cx="4883248" cy="317452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E86A3C-579B-9742-BAD2-60D91553B172}"/>
                </a:ext>
              </a:extLst>
            </p:cNvPr>
            <p:cNvSpPr/>
            <p:nvPr/>
          </p:nvSpPr>
          <p:spPr>
            <a:xfrm>
              <a:off x="6753176" y="2082800"/>
              <a:ext cx="4883248" cy="29718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0295FD-C084-9F40-B3D6-F8293034B498}"/>
                </a:ext>
              </a:extLst>
            </p:cNvPr>
            <p:cNvGrpSpPr/>
            <p:nvPr/>
          </p:nvGrpSpPr>
          <p:grpSpPr>
            <a:xfrm>
              <a:off x="7376667" y="2502526"/>
              <a:ext cx="3570733" cy="480156"/>
              <a:chOff x="1354516" y="2591228"/>
              <a:chExt cx="3570733" cy="48015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142F92-BCE0-C44B-91F2-86AE6C80814C}"/>
                  </a:ext>
                </a:extLst>
              </p:cNvPr>
              <p:cNvSpPr txBox="1"/>
              <p:nvPr/>
            </p:nvSpPr>
            <p:spPr>
              <a:xfrm>
                <a:off x="1354516" y="2631251"/>
                <a:ext cx="35453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000" b="1" dirty="0">
                    <a:solidFill>
                      <a:schemeClr val="accent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Insert Modal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CF86327-B3EF-1C42-AB7F-BBB336416222}"/>
                  </a:ext>
                </a:extLst>
              </p:cNvPr>
              <p:cNvSpPr/>
              <p:nvPr/>
            </p:nvSpPr>
            <p:spPr>
              <a:xfrm>
                <a:off x="1379917" y="2591228"/>
                <a:ext cx="3545332" cy="480156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B74086-E957-A846-86A2-8B7E285EEEF7}"/>
                </a:ext>
              </a:extLst>
            </p:cNvPr>
            <p:cNvSpPr txBox="1"/>
            <p:nvPr/>
          </p:nvSpPr>
          <p:spPr>
            <a:xfrm>
              <a:off x="7300467" y="3225999"/>
              <a:ext cx="3911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 err="1">
                  <a:solidFill>
                    <a:schemeClr val="bg1"/>
                  </a:solidFill>
                </a:rPr>
                <a:t>버킷리스트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추가하기 버튼을 누르면 나오는 데이터 추가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Modal 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화면</a:t>
              </a:r>
              <a:endParaRPr kumimoji="1" lang="en-US" altLang="ko-KR" dirty="0">
                <a:solidFill>
                  <a:schemeClr val="bg1"/>
                </a:solidFill>
              </a:endParaRPr>
            </a:p>
            <a:p>
              <a:endParaRPr kumimoji="1" lang="en-US" altLang="ko-KR" dirty="0">
                <a:solidFill>
                  <a:schemeClr val="bg1"/>
                </a:solidFill>
              </a:endParaRPr>
            </a:p>
            <a:p>
              <a:r>
                <a:rPr kumimoji="1" lang="ko-KR" altLang="en-US" dirty="0" err="1">
                  <a:solidFill>
                    <a:schemeClr val="bg1"/>
                  </a:solidFill>
                </a:rPr>
                <a:t>버킷리스트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세부내용을 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입력창은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Summer Note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를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사용함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endParaRPr kumimoji="1" lang="en-US" altLang="ko-KR" dirty="0">
                <a:solidFill>
                  <a:schemeClr val="bg1"/>
                </a:solidFill>
              </a:endParaRPr>
            </a:p>
            <a:p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B6CB53A-53E0-C046-8EF7-4C2D99C1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07" y="304800"/>
            <a:ext cx="4486718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8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C163170-005D-0946-8A5A-1ABC5C3D0180}"/>
              </a:ext>
            </a:extLst>
          </p:cNvPr>
          <p:cNvCxnSpPr>
            <a:cxnSpLocks/>
          </p:cNvCxnSpPr>
          <p:nvPr/>
        </p:nvCxnSpPr>
        <p:spPr>
          <a:xfrm>
            <a:off x="6489700" y="1313007"/>
            <a:ext cx="5410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778374-3CAF-F24C-8CA3-A65D4A609C73}"/>
              </a:ext>
            </a:extLst>
          </p:cNvPr>
          <p:cNvSpPr txBox="1"/>
          <p:nvPr/>
        </p:nvSpPr>
        <p:spPr>
          <a:xfrm>
            <a:off x="10071100" y="308540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</a:t>
            </a:r>
            <a:r>
              <a:rPr kumimoji="1"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ead</a:t>
            </a:r>
            <a:endParaRPr kumimoji="1" lang="ko-KR" altLang="en-US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EE1BCA-BD12-C94C-9AE5-CEAE30FDFABB}"/>
              </a:ext>
            </a:extLst>
          </p:cNvPr>
          <p:cNvGrpSpPr/>
          <p:nvPr/>
        </p:nvGrpSpPr>
        <p:grpSpPr>
          <a:xfrm>
            <a:off x="6753176" y="1701799"/>
            <a:ext cx="4883248" cy="4673601"/>
            <a:chOff x="6753176" y="2082799"/>
            <a:chExt cx="4883248" cy="46736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E86A3C-579B-9742-BAD2-60D91553B172}"/>
                </a:ext>
              </a:extLst>
            </p:cNvPr>
            <p:cNvSpPr/>
            <p:nvPr/>
          </p:nvSpPr>
          <p:spPr>
            <a:xfrm>
              <a:off x="6753176" y="2082799"/>
              <a:ext cx="4883248" cy="4673601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0295FD-C084-9F40-B3D6-F8293034B498}"/>
                </a:ext>
              </a:extLst>
            </p:cNvPr>
            <p:cNvGrpSpPr/>
            <p:nvPr/>
          </p:nvGrpSpPr>
          <p:grpSpPr>
            <a:xfrm>
              <a:off x="7376667" y="2299326"/>
              <a:ext cx="3570733" cy="480156"/>
              <a:chOff x="1354516" y="2388028"/>
              <a:chExt cx="3570733" cy="48015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142F92-BCE0-C44B-91F2-86AE6C80814C}"/>
                  </a:ext>
                </a:extLst>
              </p:cNvPr>
              <p:cNvSpPr txBox="1"/>
              <p:nvPr/>
            </p:nvSpPr>
            <p:spPr>
              <a:xfrm>
                <a:off x="1354516" y="2428051"/>
                <a:ext cx="35453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000" b="1" dirty="0">
                    <a:solidFill>
                      <a:schemeClr val="accent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View Modal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CF86327-B3EF-1C42-AB7F-BBB336416222}"/>
                  </a:ext>
                </a:extLst>
              </p:cNvPr>
              <p:cNvSpPr/>
              <p:nvPr/>
            </p:nvSpPr>
            <p:spPr>
              <a:xfrm>
                <a:off x="1379917" y="2388028"/>
                <a:ext cx="3545332" cy="480156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B74086-E957-A846-86A2-8B7E285EEEF7}"/>
                </a:ext>
              </a:extLst>
            </p:cNvPr>
            <p:cNvSpPr txBox="1"/>
            <p:nvPr/>
          </p:nvSpPr>
          <p:spPr>
            <a:xfrm>
              <a:off x="7300467" y="2997399"/>
              <a:ext cx="39116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 err="1">
                  <a:solidFill>
                    <a:schemeClr val="bg1"/>
                  </a:solidFill>
                </a:rPr>
                <a:t>버킷리스트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목록 요소를 클릭하면 나오는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View Modal</a:t>
              </a:r>
            </a:p>
            <a:p>
              <a:endParaRPr kumimoji="1" lang="en-US" altLang="ko-KR" dirty="0">
                <a:solidFill>
                  <a:schemeClr val="bg1"/>
                </a:solidFill>
              </a:endParaRPr>
            </a:p>
            <a:p>
              <a:r>
                <a:rPr kumimoji="1" lang="ko-KR" altLang="en-US" dirty="0">
                  <a:solidFill>
                    <a:schemeClr val="bg1"/>
                  </a:solidFill>
                </a:rPr>
                <a:t>수정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/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삭제 버튼을 클릭하면 각각 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수정화면과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삭제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confirm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alert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가 나오며 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버킷리스트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달성 여부를 체크할 수 있는 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버킷리스트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달성 버튼이 있다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endParaRPr kumimoji="1" lang="en-US" altLang="ko-KR" dirty="0">
                <a:solidFill>
                  <a:schemeClr val="bg1"/>
                </a:solidFill>
              </a:endParaRPr>
            </a:p>
            <a:p>
              <a:r>
                <a:rPr kumimoji="1" lang="ko-KR" altLang="en-US" dirty="0" err="1">
                  <a:solidFill>
                    <a:schemeClr val="bg1"/>
                  </a:solidFill>
                </a:rPr>
                <a:t>달성버튼을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클릭해 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달성여부가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변경되면 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달성버튼의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text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가 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달성취소로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변경된다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.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0CA881E-08EF-9446-9CAB-6106DF26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61" y="317500"/>
            <a:ext cx="4336799" cy="629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7F631D-3567-F745-B0A5-DED1BDABE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81" y="1993900"/>
            <a:ext cx="3263900" cy="1435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AB77B3-460E-4D4A-8B72-D55BAD94AFEA}"/>
              </a:ext>
            </a:extLst>
          </p:cNvPr>
          <p:cNvSpPr txBox="1"/>
          <p:nvPr/>
        </p:nvSpPr>
        <p:spPr>
          <a:xfrm>
            <a:off x="3158660" y="2866995"/>
            <a:ext cx="924089" cy="549305"/>
          </a:xfrm>
          <a:prstGeom prst="rect">
            <a:avLst/>
          </a:prstGeom>
          <a:noFill/>
          <a:ln w="50800">
            <a:solidFill>
              <a:srgbClr val="EA3F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R" sz="2000" b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0DAFB3-0FB6-BC4D-9C5C-9AA8F790127D}"/>
              </a:ext>
            </a:extLst>
          </p:cNvPr>
          <p:cNvSpPr txBox="1"/>
          <p:nvPr/>
        </p:nvSpPr>
        <p:spPr>
          <a:xfrm>
            <a:off x="2889250" y="1273084"/>
            <a:ext cx="1059438" cy="466816"/>
          </a:xfrm>
          <a:prstGeom prst="rect">
            <a:avLst/>
          </a:prstGeom>
          <a:noFill/>
          <a:ln w="50800">
            <a:solidFill>
              <a:srgbClr val="EA3F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R" sz="2000" b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769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C163170-005D-0946-8A5A-1ABC5C3D0180}"/>
              </a:ext>
            </a:extLst>
          </p:cNvPr>
          <p:cNvCxnSpPr>
            <a:cxnSpLocks/>
          </p:cNvCxnSpPr>
          <p:nvPr/>
        </p:nvCxnSpPr>
        <p:spPr>
          <a:xfrm>
            <a:off x="6807200" y="1313007"/>
            <a:ext cx="5092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EE1BCA-BD12-C94C-9AE5-CEAE30FDFABB}"/>
              </a:ext>
            </a:extLst>
          </p:cNvPr>
          <p:cNvGrpSpPr/>
          <p:nvPr/>
        </p:nvGrpSpPr>
        <p:grpSpPr>
          <a:xfrm>
            <a:off x="7251700" y="1701799"/>
            <a:ext cx="4384724" cy="3505197"/>
            <a:chOff x="6753176" y="2082799"/>
            <a:chExt cx="4883248" cy="35051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E86A3C-579B-9742-BAD2-60D91553B172}"/>
                </a:ext>
              </a:extLst>
            </p:cNvPr>
            <p:cNvSpPr/>
            <p:nvPr/>
          </p:nvSpPr>
          <p:spPr>
            <a:xfrm>
              <a:off x="6753176" y="2082799"/>
              <a:ext cx="4883248" cy="350519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B74086-E957-A846-86A2-8B7E285EEEF7}"/>
                </a:ext>
              </a:extLst>
            </p:cNvPr>
            <p:cNvSpPr txBox="1"/>
            <p:nvPr/>
          </p:nvSpPr>
          <p:spPr>
            <a:xfrm>
              <a:off x="7300467" y="2997399"/>
              <a:ext cx="3911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View Modal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의 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버킷리스트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달성 버튼을 클릭하여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complete state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가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’Y’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로 변경되면 출력되는 리스트 화면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endParaRPr kumimoji="1" lang="en-US" altLang="ko-KR" dirty="0">
                <a:solidFill>
                  <a:schemeClr val="bg1"/>
                </a:solidFill>
              </a:endParaRPr>
            </a:p>
            <a:p>
              <a:r>
                <a:rPr kumimoji="1" lang="ko-KR" altLang="en-US" dirty="0" err="1">
                  <a:solidFill>
                    <a:schemeClr val="bg1"/>
                  </a:solidFill>
                </a:rPr>
                <a:t>조건문과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CSS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로 구현하였으며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text-color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가 연해지고 문장을 가로지르는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line-through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가 생긴다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C5A1AF4-90C0-F442-9EF9-4B5F2F87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1" y="2006603"/>
            <a:ext cx="5709090" cy="28023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1414FB-01EC-D048-BFD4-4EB8E88113A5}"/>
              </a:ext>
            </a:extLst>
          </p:cNvPr>
          <p:cNvSpPr txBox="1"/>
          <p:nvPr/>
        </p:nvSpPr>
        <p:spPr>
          <a:xfrm>
            <a:off x="555576" y="4267196"/>
            <a:ext cx="5823425" cy="549305"/>
          </a:xfrm>
          <a:prstGeom prst="rect">
            <a:avLst/>
          </a:prstGeom>
          <a:noFill/>
          <a:ln w="50800">
            <a:solidFill>
              <a:srgbClr val="EA3F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R" sz="2000" b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45D3B3-0934-CD46-9D6F-5D962BC35173}"/>
              </a:ext>
            </a:extLst>
          </p:cNvPr>
          <p:cNvSpPr txBox="1"/>
          <p:nvPr/>
        </p:nvSpPr>
        <p:spPr>
          <a:xfrm>
            <a:off x="10071100" y="308540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</a:t>
            </a:r>
            <a:r>
              <a:rPr kumimoji="1"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ead</a:t>
            </a:r>
            <a:endParaRPr kumimoji="1" lang="ko-KR" altLang="en-US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52367-9B04-9F40-B9CB-E076D6031321}"/>
              </a:ext>
            </a:extLst>
          </p:cNvPr>
          <p:cNvSpPr txBox="1"/>
          <p:nvPr/>
        </p:nvSpPr>
        <p:spPr>
          <a:xfrm>
            <a:off x="7681467" y="1958349"/>
            <a:ext cx="3545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View Modal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B68ADE-CB49-644C-B3DD-32D21C5EE82D}"/>
              </a:ext>
            </a:extLst>
          </p:cNvPr>
          <p:cNvSpPr/>
          <p:nvPr/>
        </p:nvSpPr>
        <p:spPr>
          <a:xfrm>
            <a:off x="7617968" y="1918326"/>
            <a:ext cx="3545332" cy="48015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470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C163170-005D-0946-8A5A-1ABC5C3D0180}"/>
              </a:ext>
            </a:extLst>
          </p:cNvPr>
          <p:cNvCxnSpPr>
            <a:cxnSpLocks/>
          </p:cNvCxnSpPr>
          <p:nvPr/>
        </p:nvCxnSpPr>
        <p:spPr>
          <a:xfrm>
            <a:off x="6489700" y="1313007"/>
            <a:ext cx="5410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778374-3CAF-F24C-8CA3-A65D4A609C73}"/>
              </a:ext>
            </a:extLst>
          </p:cNvPr>
          <p:cNvSpPr txBox="1"/>
          <p:nvPr/>
        </p:nvSpPr>
        <p:spPr>
          <a:xfrm>
            <a:off x="9499600" y="308540"/>
            <a:ext cx="229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</a:t>
            </a:r>
            <a:r>
              <a:rPr kumimoji="1"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pdate</a:t>
            </a:r>
            <a:endParaRPr kumimoji="1" lang="ko-KR" altLang="en-US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EE1BCA-BD12-C94C-9AE5-CEAE30FDFABB}"/>
              </a:ext>
            </a:extLst>
          </p:cNvPr>
          <p:cNvGrpSpPr/>
          <p:nvPr/>
        </p:nvGrpSpPr>
        <p:grpSpPr>
          <a:xfrm>
            <a:off x="6753176" y="1701800"/>
            <a:ext cx="4883248" cy="3632200"/>
            <a:chOff x="6753176" y="2082800"/>
            <a:chExt cx="4883248" cy="36322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E86A3C-579B-9742-BAD2-60D91553B172}"/>
                </a:ext>
              </a:extLst>
            </p:cNvPr>
            <p:cNvSpPr/>
            <p:nvPr/>
          </p:nvSpPr>
          <p:spPr>
            <a:xfrm>
              <a:off x="6753176" y="2082800"/>
              <a:ext cx="4883248" cy="36322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0295FD-C084-9F40-B3D6-F8293034B498}"/>
                </a:ext>
              </a:extLst>
            </p:cNvPr>
            <p:cNvGrpSpPr/>
            <p:nvPr/>
          </p:nvGrpSpPr>
          <p:grpSpPr>
            <a:xfrm>
              <a:off x="7376667" y="2299326"/>
              <a:ext cx="3570733" cy="480156"/>
              <a:chOff x="1354516" y="2388028"/>
              <a:chExt cx="3570733" cy="48015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142F92-BCE0-C44B-91F2-86AE6C80814C}"/>
                  </a:ext>
                </a:extLst>
              </p:cNvPr>
              <p:cNvSpPr txBox="1"/>
              <p:nvPr/>
            </p:nvSpPr>
            <p:spPr>
              <a:xfrm>
                <a:off x="1354516" y="2428051"/>
                <a:ext cx="35453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000" b="1" dirty="0">
                    <a:solidFill>
                      <a:schemeClr val="accent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Update Modal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CF86327-B3EF-1C42-AB7F-BBB336416222}"/>
                  </a:ext>
                </a:extLst>
              </p:cNvPr>
              <p:cNvSpPr/>
              <p:nvPr/>
            </p:nvSpPr>
            <p:spPr>
              <a:xfrm>
                <a:off x="1379917" y="2388028"/>
                <a:ext cx="3545332" cy="480156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B74086-E957-A846-86A2-8B7E285EEEF7}"/>
                </a:ext>
              </a:extLst>
            </p:cNvPr>
            <p:cNvSpPr txBox="1"/>
            <p:nvPr/>
          </p:nvSpPr>
          <p:spPr>
            <a:xfrm>
              <a:off x="7300467" y="2997399"/>
              <a:ext cx="3911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View Modal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의 수정버튼을 클릭하면 나오는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Update Modal</a:t>
              </a:r>
            </a:p>
            <a:p>
              <a:endParaRPr kumimoji="1" lang="en-US" altLang="ko-KR" dirty="0">
                <a:solidFill>
                  <a:schemeClr val="bg1"/>
                </a:solidFill>
              </a:endParaRPr>
            </a:p>
            <a:p>
              <a:r>
                <a:rPr kumimoji="1" lang="en-US" altLang="ko-KR" dirty="0">
                  <a:solidFill>
                    <a:schemeClr val="bg1"/>
                  </a:solidFill>
                </a:rPr>
                <a:t>Id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값을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hidden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으로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주고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From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의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action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을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POST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로 날려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controller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의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update POST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method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로 변경된 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데이터값이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담긴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VO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가 전송되어 변경된 내용이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DB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에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update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된다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44E700A-EBFE-2847-B1C0-E8E0B16A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33" y="308540"/>
            <a:ext cx="4340398" cy="63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488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C163170-005D-0946-8A5A-1ABC5C3D0180}"/>
              </a:ext>
            </a:extLst>
          </p:cNvPr>
          <p:cNvCxnSpPr>
            <a:cxnSpLocks/>
          </p:cNvCxnSpPr>
          <p:nvPr/>
        </p:nvCxnSpPr>
        <p:spPr>
          <a:xfrm>
            <a:off x="6807200" y="1313007"/>
            <a:ext cx="5092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778374-3CAF-F24C-8CA3-A65D4A609C73}"/>
              </a:ext>
            </a:extLst>
          </p:cNvPr>
          <p:cNvSpPr txBox="1"/>
          <p:nvPr/>
        </p:nvSpPr>
        <p:spPr>
          <a:xfrm>
            <a:off x="9690100" y="308540"/>
            <a:ext cx="210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</a:t>
            </a:r>
            <a:r>
              <a:rPr kumimoji="1"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elete</a:t>
            </a:r>
            <a:endParaRPr kumimoji="1" lang="ko-KR" altLang="en-US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EE1BCA-BD12-C94C-9AE5-CEAE30FDFABB}"/>
              </a:ext>
            </a:extLst>
          </p:cNvPr>
          <p:cNvGrpSpPr/>
          <p:nvPr/>
        </p:nvGrpSpPr>
        <p:grpSpPr>
          <a:xfrm>
            <a:off x="7251700" y="1701800"/>
            <a:ext cx="4384724" cy="2603496"/>
            <a:chOff x="6753176" y="2082800"/>
            <a:chExt cx="4883248" cy="260349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E86A3C-579B-9742-BAD2-60D91553B172}"/>
                </a:ext>
              </a:extLst>
            </p:cNvPr>
            <p:cNvSpPr/>
            <p:nvPr/>
          </p:nvSpPr>
          <p:spPr>
            <a:xfrm>
              <a:off x="6753176" y="2082800"/>
              <a:ext cx="4883248" cy="260349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0295FD-C084-9F40-B3D6-F8293034B498}"/>
                </a:ext>
              </a:extLst>
            </p:cNvPr>
            <p:cNvGrpSpPr/>
            <p:nvPr/>
          </p:nvGrpSpPr>
          <p:grpSpPr>
            <a:xfrm>
              <a:off x="7376667" y="2299326"/>
              <a:ext cx="3570733" cy="480156"/>
              <a:chOff x="1354516" y="2388028"/>
              <a:chExt cx="3570733" cy="48015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142F92-BCE0-C44B-91F2-86AE6C80814C}"/>
                  </a:ext>
                </a:extLst>
              </p:cNvPr>
              <p:cNvSpPr txBox="1"/>
              <p:nvPr/>
            </p:nvSpPr>
            <p:spPr>
              <a:xfrm>
                <a:off x="1354516" y="2428051"/>
                <a:ext cx="35453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000" b="1" dirty="0">
                    <a:solidFill>
                      <a:schemeClr val="accent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Delete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CF86327-B3EF-1C42-AB7F-BBB336416222}"/>
                  </a:ext>
                </a:extLst>
              </p:cNvPr>
              <p:cNvSpPr/>
              <p:nvPr/>
            </p:nvSpPr>
            <p:spPr>
              <a:xfrm>
                <a:off x="1379917" y="2388028"/>
                <a:ext cx="3545332" cy="480156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B74086-E957-A846-86A2-8B7E285EEEF7}"/>
                </a:ext>
              </a:extLst>
            </p:cNvPr>
            <p:cNvSpPr txBox="1"/>
            <p:nvPr/>
          </p:nvSpPr>
          <p:spPr>
            <a:xfrm>
              <a:off x="7300467" y="2997399"/>
              <a:ext cx="3911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View Modal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의 삭제버튼을 클릭하면 나오는 화면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r>
                <a:rPr kumimoji="1" lang="en-US" altLang="ko-KR" dirty="0">
                  <a:solidFill>
                    <a:schemeClr val="bg1"/>
                  </a:solidFill>
                </a:rPr>
                <a:t>confirm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을 받아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form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의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data-id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값을 추출해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ajax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로 데이터를 전송하여 삭제를 수행한다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45AC1D6-C35D-E64C-A5CB-A55F1399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5" y="787538"/>
            <a:ext cx="6020115" cy="52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210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DA3287B-2230-FE49-BE76-6B498BF7EF7C}"/>
              </a:ext>
            </a:extLst>
          </p:cNvPr>
          <p:cNvCxnSpPr>
            <a:cxnSpLocks/>
          </p:cNvCxnSpPr>
          <p:nvPr/>
        </p:nvCxnSpPr>
        <p:spPr>
          <a:xfrm>
            <a:off x="771525" y="1313007"/>
            <a:ext cx="10615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C77C65-E747-CB48-A525-CFFB4CF71EB9}"/>
              </a:ext>
            </a:extLst>
          </p:cNvPr>
          <p:cNvSpPr txBox="1"/>
          <p:nvPr/>
        </p:nvSpPr>
        <p:spPr>
          <a:xfrm>
            <a:off x="907952" y="30854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유효성</a:t>
            </a:r>
            <a:r>
              <a:rPr kumimoji="1" lang="ko-KR" altLang="en-US" sz="48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검사</a:t>
            </a:r>
            <a:endParaRPr kumimoji="1" lang="ko-KR" altLang="en-US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DDA657-BDF9-024E-8F37-EE045D1A3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3"/>
          <a:stretch/>
        </p:blipFill>
        <p:spPr>
          <a:xfrm>
            <a:off x="1870468" y="2649822"/>
            <a:ext cx="3958832" cy="39602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E0A1AA-59D8-EA42-9170-95F0DE116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5"/>
          <a:stretch/>
        </p:blipFill>
        <p:spPr>
          <a:xfrm>
            <a:off x="6640456" y="2637121"/>
            <a:ext cx="3964043" cy="39654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10B7B2-7DFD-BA40-9720-0D497229E534}"/>
              </a:ext>
            </a:extLst>
          </p:cNvPr>
          <p:cNvSpPr/>
          <p:nvPr/>
        </p:nvSpPr>
        <p:spPr>
          <a:xfrm>
            <a:off x="2539168" y="1577175"/>
            <a:ext cx="7527529" cy="7957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Insert Modal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kumimoji="1" lang="ko-KR" altLang="en-US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  <a:r>
              <a:rPr kumimoji="1" lang="en-US" altLang="ko-KR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입력하지 않고 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save</a:t>
            </a:r>
            <a:r>
              <a:rPr kumimoji="1" lang="ko-KR" altLang="en-US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누르면 메시지 띄우고 다시 입력하도록 유도</a:t>
            </a:r>
          </a:p>
        </p:txBody>
      </p:sp>
    </p:spTree>
    <p:extLst>
      <p:ext uri="{BB962C8B-B14F-4D97-AF65-F5344CB8AC3E}">
        <p14:creationId xmlns:p14="http://schemas.microsoft.com/office/powerpoint/2010/main" val="279020963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DA3287B-2230-FE49-BE76-6B498BF7EF7C}"/>
              </a:ext>
            </a:extLst>
          </p:cNvPr>
          <p:cNvCxnSpPr>
            <a:cxnSpLocks/>
          </p:cNvCxnSpPr>
          <p:nvPr/>
        </p:nvCxnSpPr>
        <p:spPr>
          <a:xfrm>
            <a:off x="771525" y="1313007"/>
            <a:ext cx="10615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C77C65-E747-CB48-A525-CFFB4CF71EB9}"/>
              </a:ext>
            </a:extLst>
          </p:cNvPr>
          <p:cNvSpPr txBox="1"/>
          <p:nvPr/>
        </p:nvSpPr>
        <p:spPr>
          <a:xfrm>
            <a:off x="907952" y="30854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유효성</a:t>
            </a:r>
            <a:r>
              <a:rPr kumimoji="1" lang="ko-KR" altLang="en-US" sz="48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검사</a:t>
            </a:r>
            <a:endParaRPr kumimoji="1" lang="ko-KR" altLang="en-US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D68DE2-6E6A-C446-8131-4783FF435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7"/>
          <a:stretch/>
        </p:blipFill>
        <p:spPr>
          <a:xfrm>
            <a:off x="6718303" y="2493896"/>
            <a:ext cx="3963889" cy="3999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67FBCC-8CC6-2A4B-8537-ACA3BF139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5"/>
          <a:stretch/>
        </p:blipFill>
        <p:spPr>
          <a:xfrm>
            <a:off x="1733452" y="2490644"/>
            <a:ext cx="3927475" cy="400230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82AF4A-4D42-1F4A-9B2A-BCAB27AA5F67}"/>
              </a:ext>
            </a:extLst>
          </p:cNvPr>
          <p:cNvSpPr/>
          <p:nvPr/>
        </p:nvSpPr>
        <p:spPr>
          <a:xfrm>
            <a:off x="1515915" y="1521393"/>
            <a:ext cx="4362548" cy="7957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버튼을 클릭하면 나오는 메시지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8FD6BD-3C25-6D42-BD50-AF0B75DB8B47}"/>
              </a:ext>
            </a:extLst>
          </p:cNvPr>
          <p:cNvSpPr/>
          <p:nvPr/>
        </p:nvSpPr>
        <p:spPr>
          <a:xfrm>
            <a:off x="6518972" y="1521393"/>
            <a:ext cx="4466527" cy="7957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달성여부</a:t>
            </a:r>
            <a:r>
              <a:rPr kumimoji="1" lang="ko-KR" altLang="en-US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버튼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클릭하면 나오는 메시지</a:t>
            </a:r>
          </a:p>
        </p:txBody>
      </p:sp>
    </p:spTree>
    <p:extLst>
      <p:ext uri="{BB962C8B-B14F-4D97-AF65-F5344CB8AC3E}">
        <p14:creationId xmlns:p14="http://schemas.microsoft.com/office/powerpoint/2010/main" val="38988658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DA3287B-2230-FE49-BE76-6B498BF7EF7C}"/>
              </a:ext>
            </a:extLst>
          </p:cNvPr>
          <p:cNvCxnSpPr>
            <a:cxnSpLocks/>
          </p:cNvCxnSpPr>
          <p:nvPr/>
        </p:nvCxnSpPr>
        <p:spPr>
          <a:xfrm>
            <a:off x="771525" y="1313007"/>
            <a:ext cx="10615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C77C65-E747-CB48-A525-CFFB4CF71EB9}"/>
              </a:ext>
            </a:extLst>
          </p:cNvPr>
          <p:cNvSpPr txBox="1"/>
          <p:nvPr/>
        </p:nvSpPr>
        <p:spPr>
          <a:xfrm>
            <a:off x="907952" y="30854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보완점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10B7B2-7DFD-BA40-9720-0D497229E534}"/>
              </a:ext>
            </a:extLst>
          </p:cNvPr>
          <p:cNvSpPr/>
          <p:nvPr/>
        </p:nvSpPr>
        <p:spPr>
          <a:xfrm>
            <a:off x="1397000" y="1577174"/>
            <a:ext cx="4216400" cy="460771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5B673-4454-CC4B-916A-559EB0BD35E4}"/>
              </a:ext>
            </a:extLst>
          </p:cNvPr>
          <p:cNvSpPr txBox="1"/>
          <p:nvPr/>
        </p:nvSpPr>
        <p:spPr>
          <a:xfrm>
            <a:off x="1650999" y="1866900"/>
            <a:ext cx="236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Front-end</a:t>
            </a:r>
            <a:endParaRPr kumimoji="1" lang="ko-KR" altLang="en-US" sz="3600" b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8E24C4-6821-8046-8B07-4AC81BEAE97E}"/>
              </a:ext>
            </a:extLst>
          </p:cNvPr>
          <p:cNvSpPr/>
          <p:nvPr/>
        </p:nvSpPr>
        <p:spPr>
          <a:xfrm>
            <a:off x="6578602" y="1577174"/>
            <a:ext cx="4216400" cy="460771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43AAD-4637-5E42-BA2D-851B76B09C21}"/>
              </a:ext>
            </a:extLst>
          </p:cNvPr>
          <p:cNvSpPr txBox="1"/>
          <p:nvPr/>
        </p:nvSpPr>
        <p:spPr>
          <a:xfrm>
            <a:off x="6832601" y="1866900"/>
            <a:ext cx="233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Back-end</a:t>
            </a:r>
            <a:endParaRPr kumimoji="1" lang="ko-KR" altLang="en-US" sz="3600" b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F096F-BCEB-3342-B136-B82BE1467F53}"/>
              </a:ext>
            </a:extLst>
          </p:cNvPr>
          <p:cNvSpPr txBox="1"/>
          <p:nvPr/>
        </p:nvSpPr>
        <p:spPr>
          <a:xfrm>
            <a:off x="1765300" y="2628900"/>
            <a:ext cx="34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좀 더 완벽한 </a:t>
            </a:r>
            <a:r>
              <a:rPr kumimoji="1" lang="ko-KR" altLang="en-US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반응형의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7C859-2817-444F-873F-83028FCAF538}"/>
              </a:ext>
            </a:extLst>
          </p:cNvPr>
          <p:cNvSpPr txBox="1"/>
          <p:nvPr/>
        </p:nvSpPr>
        <p:spPr>
          <a:xfrm>
            <a:off x="6832601" y="2599060"/>
            <a:ext cx="3514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완료 일자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 칼럼을 추가해서 </a:t>
            </a:r>
            <a:r>
              <a:rPr kumimoji="1" lang="ko-KR" altLang="en-US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달성성공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버튼을 클릭할 당시의 시간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날짜를 세팅해 </a:t>
            </a:r>
            <a:r>
              <a:rPr kumimoji="1" lang="ko-KR" altLang="en-US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버킷리스트의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완료 시점 표시</a:t>
            </a:r>
            <a:endParaRPr kumimoji="1"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AutoNum type="arabicPeriod"/>
            </a:pPr>
            <a:endParaRPr kumimoji="1"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리스트 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구현</a:t>
            </a:r>
            <a:endParaRPr kumimoji="1"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AutoNum type="arabicPeriod"/>
            </a:pPr>
            <a:endParaRPr kumimoji="1"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로그인 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회원가입 구현</a:t>
            </a:r>
            <a:endParaRPr kumimoji="1"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AutoNum type="arabicPeriod"/>
            </a:pP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75039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DA3287B-2230-FE49-BE76-6B498BF7EF7C}"/>
              </a:ext>
            </a:extLst>
          </p:cNvPr>
          <p:cNvCxnSpPr>
            <a:cxnSpLocks/>
          </p:cNvCxnSpPr>
          <p:nvPr/>
        </p:nvCxnSpPr>
        <p:spPr>
          <a:xfrm>
            <a:off x="771525" y="1313007"/>
            <a:ext cx="10615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C77C65-E747-CB48-A525-CFFB4CF71EB9}"/>
              </a:ext>
            </a:extLst>
          </p:cNvPr>
          <p:cNvSpPr txBox="1"/>
          <p:nvPr/>
        </p:nvSpPr>
        <p:spPr>
          <a:xfrm>
            <a:off x="907952" y="30854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마무리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5B673-4454-CC4B-916A-559EB0BD35E4}"/>
              </a:ext>
            </a:extLst>
          </p:cNvPr>
          <p:cNvSpPr txBox="1"/>
          <p:nvPr/>
        </p:nvSpPr>
        <p:spPr>
          <a:xfrm>
            <a:off x="4266149" y="2967335"/>
            <a:ext cx="3659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679B8-90C7-464B-BB26-C304CD7E1078}"/>
              </a:ext>
            </a:extLst>
          </p:cNvPr>
          <p:cNvSpPr txBox="1"/>
          <p:nvPr/>
        </p:nvSpPr>
        <p:spPr>
          <a:xfrm>
            <a:off x="1923614" y="4103914"/>
            <a:ext cx="834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hlinkClick r:id="rId2"/>
              </a:rPr>
              <a:t>https://github.com/hyerinyuu/Pj_MyShop/tree/master/SpMVC_90_PJ_BucketList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990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3E4CCBD-FA98-2C4C-B699-9521E935EE07}"/>
              </a:ext>
            </a:extLst>
          </p:cNvPr>
          <p:cNvCxnSpPr/>
          <p:nvPr/>
        </p:nvCxnSpPr>
        <p:spPr>
          <a:xfrm>
            <a:off x="4351632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2F80D17-AC80-C34E-9378-3CEA2D26A127}"/>
              </a:ext>
            </a:extLst>
          </p:cNvPr>
          <p:cNvCxnSpPr/>
          <p:nvPr/>
        </p:nvCxnSpPr>
        <p:spPr>
          <a:xfrm>
            <a:off x="7811801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98BCE6-F047-8D4A-8274-F7F406A03811}"/>
              </a:ext>
            </a:extLst>
          </p:cNvPr>
          <p:cNvSpPr txBox="1"/>
          <p:nvPr/>
        </p:nvSpPr>
        <p:spPr>
          <a:xfrm>
            <a:off x="691418" y="439355"/>
            <a:ext cx="2305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NDEX</a:t>
            </a:r>
            <a:endParaRPr kumimoji="1" lang="ko-KR" altLang="en-US" sz="6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ADC776-D70A-5C4F-A343-9181C0298BC5}"/>
              </a:ext>
            </a:extLst>
          </p:cNvPr>
          <p:cNvSpPr/>
          <p:nvPr/>
        </p:nvSpPr>
        <p:spPr>
          <a:xfrm>
            <a:off x="4067613" y="2148753"/>
            <a:ext cx="568037" cy="56803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E43F39-0D0E-2E44-8800-90472A8F1FB9}"/>
              </a:ext>
            </a:extLst>
          </p:cNvPr>
          <p:cNvSpPr/>
          <p:nvPr/>
        </p:nvSpPr>
        <p:spPr>
          <a:xfrm>
            <a:off x="4094175" y="4603304"/>
            <a:ext cx="568037" cy="56803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5E4AAD-93CA-DD4E-8C1A-883BA6DA5621}"/>
              </a:ext>
            </a:extLst>
          </p:cNvPr>
          <p:cNvSpPr/>
          <p:nvPr/>
        </p:nvSpPr>
        <p:spPr>
          <a:xfrm>
            <a:off x="7506999" y="5585644"/>
            <a:ext cx="568037" cy="56803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3F6BEE-9C12-5E41-8016-DEB6430B253D}"/>
              </a:ext>
            </a:extLst>
          </p:cNvPr>
          <p:cNvSpPr/>
          <p:nvPr/>
        </p:nvSpPr>
        <p:spPr>
          <a:xfrm>
            <a:off x="7507000" y="3303861"/>
            <a:ext cx="568037" cy="56803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362E1-C389-A848-9B96-B196DCCA9CA2}"/>
              </a:ext>
            </a:extLst>
          </p:cNvPr>
          <p:cNvSpPr/>
          <p:nvPr/>
        </p:nvSpPr>
        <p:spPr>
          <a:xfrm>
            <a:off x="1743903" y="1837049"/>
            <a:ext cx="11610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317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82E165-21FB-5745-AFB1-E5C5AE09FB16}"/>
              </a:ext>
            </a:extLst>
          </p:cNvPr>
          <p:cNvSpPr/>
          <p:nvPr/>
        </p:nvSpPr>
        <p:spPr>
          <a:xfrm>
            <a:off x="1049934" y="4313525"/>
            <a:ext cx="11610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317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940B23-702A-E04A-A11B-5D22B5F36496}"/>
              </a:ext>
            </a:extLst>
          </p:cNvPr>
          <p:cNvSpPr/>
          <p:nvPr/>
        </p:nvSpPr>
        <p:spPr>
          <a:xfrm>
            <a:off x="8131738" y="3057039"/>
            <a:ext cx="11610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317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04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31421D-C99E-A141-AD5B-D1365ABE5F7A}"/>
              </a:ext>
            </a:extLst>
          </p:cNvPr>
          <p:cNvSpPr/>
          <p:nvPr/>
        </p:nvSpPr>
        <p:spPr>
          <a:xfrm>
            <a:off x="8116603" y="5320265"/>
            <a:ext cx="11610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317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05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E2F56C-627A-EE40-8874-DAB80A152AF8}"/>
              </a:ext>
            </a:extLst>
          </p:cNvPr>
          <p:cNvGrpSpPr/>
          <p:nvPr/>
        </p:nvGrpSpPr>
        <p:grpSpPr>
          <a:xfrm>
            <a:off x="2051103" y="4220770"/>
            <a:ext cx="2031325" cy="989719"/>
            <a:chOff x="666243" y="3244985"/>
            <a:chExt cx="2031325" cy="9897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319830-FB94-1F4D-8CD2-631466F3FCD8}"/>
                </a:ext>
              </a:extLst>
            </p:cNvPr>
            <p:cNvSpPr txBox="1"/>
            <p:nvPr/>
          </p:nvSpPr>
          <p:spPr>
            <a:xfrm>
              <a:off x="1227172" y="3244985"/>
              <a:ext cx="1420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ko-KR" sz="2400" b="1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S</a:t>
              </a:r>
              <a:r>
                <a:rPr lang="en" altLang="ko-KR" sz="2400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tructure</a:t>
              </a:r>
              <a:r>
                <a:rPr lang="en" altLang="ko-KR" sz="2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endParaRPr lang="en" altLang="ko-KR" sz="24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0F0B7D-9475-3449-B193-BB88035A6553}"/>
                </a:ext>
              </a:extLst>
            </p:cNvPr>
            <p:cNvSpPr txBox="1"/>
            <p:nvPr/>
          </p:nvSpPr>
          <p:spPr>
            <a:xfrm>
              <a:off x="666243" y="3588373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 err="1">
                  <a:solidFill>
                    <a:srgbClr val="FF9826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설계구조</a:t>
              </a:r>
              <a:endParaRPr kumimoji="1" lang="ko-KR" altLang="en-US" sz="3600" b="1" dirty="0">
                <a:solidFill>
                  <a:srgbClr val="FF98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3B49D9-862D-1140-8C5E-B44D4947DB96}"/>
              </a:ext>
            </a:extLst>
          </p:cNvPr>
          <p:cNvGrpSpPr/>
          <p:nvPr/>
        </p:nvGrpSpPr>
        <p:grpSpPr>
          <a:xfrm>
            <a:off x="9178007" y="5291255"/>
            <a:ext cx="2235737" cy="1015663"/>
            <a:chOff x="737683" y="3219041"/>
            <a:chExt cx="2235737" cy="10156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B42AF5-C165-DD4F-B1F9-B9232098553E}"/>
                </a:ext>
              </a:extLst>
            </p:cNvPr>
            <p:cNvSpPr txBox="1"/>
            <p:nvPr/>
          </p:nvSpPr>
          <p:spPr>
            <a:xfrm>
              <a:off x="773779" y="3219041"/>
              <a:ext cx="2199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C</a:t>
              </a:r>
              <a:r>
                <a:rPr kumimoji="1" lang="en-US" altLang="ko-KR" sz="2400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ountermeasure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7768A7-5680-A44C-A724-B573496DBDBA}"/>
                </a:ext>
              </a:extLst>
            </p:cNvPr>
            <p:cNvSpPr txBox="1"/>
            <p:nvPr/>
          </p:nvSpPr>
          <p:spPr>
            <a:xfrm>
              <a:off x="737683" y="358837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>
                  <a:solidFill>
                    <a:srgbClr val="FF9826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보완점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3F35988-2E92-544D-BE0E-A6CAFD55391D}"/>
              </a:ext>
            </a:extLst>
          </p:cNvPr>
          <p:cNvGrpSpPr/>
          <p:nvPr/>
        </p:nvGrpSpPr>
        <p:grpSpPr>
          <a:xfrm>
            <a:off x="2716749" y="1861236"/>
            <a:ext cx="1393236" cy="1033035"/>
            <a:chOff x="666243" y="3201669"/>
            <a:chExt cx="1393236" cy="103303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8BCDB9-458B-6045-A6DF-FFFB3C08DE8F}"/>
                </a:ext>
              </a:extLst>
            </p:cNvPr>
            <p:cNvSpPr txBox="1"/>
            <p:nvPr/>
          </p:nvSpPr>
          <p:spPr>
            <a:xfrm>
              <a:off x="678973" y="3201669"/>
              <a:ext cx="1380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S</a:t>
              </a:r>
              <a:r>
                <a:rPr kumimoji="1" lang="en-US" altLang="ko-KR" sz="2400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ummery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3F0FFC-B3FC-CA42-982C-EE68B409B618}"/>
                </a:ext>
              </a:extLst>
            </p:cNvPr>
            <p:cNvSpPr txBox="1"/>
            <p:nvPr/>
          </p:nvSpPr>
          <p:spPr>
            <a:xfrm>
              <a:off x="666243" y="3588373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>
                  <a:solidFill>
                    <a:srgbClr val="FF9826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개요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672A60F-4ED0-7240-9D8B-1CEF91FCFB42}"/>
              </a:ext>
            </a:extLst>
          </p:cNvPr>
          <p:cNvSpPr txBox="1"/>
          <p:nvPr/>
        </p:nvSpPr>
        <p:spPr>
          <a:xfrm>
            <a:off x="332514" y="105843"/>
            <a:ext cx="39277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9600" b="1" dirty="0">
                <a:solidFill>
                  <a:srgbClr val="FF98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</a:t>
            </a:r>
            <a:endParaRPr kumimoji="1" lang="ko-KR" altLang="en-US" sz="9600" b="1" dirty="0">
              <a:solidFill>
                <a:srgbClr val="FF9826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8FAA9C5-F92A-4340-9090-E94BF86102D3}"/>
              </a:ext>
            </a:extLst>
          </p:cNvPr>
          <p:cNvCxnSpPr/>
          <p:nvPr/>
        </p:nvCxnSpPr>
        <p:spPr>
          <a:xfrm>
            <a:off x="956398" y="1482429"/>
            <a:ext cx="18426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22044FA-4BE7-704A-B355-FAC0686E84CF}"/>
              </a:ext>
            </a:extLst>
          </p:cNvPr>
          <p:cNvGrpSpPr/>
          <p:nvPr/>
        </p:nvGrpSpPr>
        <p:grpSpPr>
          <a:xfrm>
            <a:off x="9171239" y="2960539"/>
            <a:ext cx="2492990" cy="1019613"/>
            <a:chOff x="694819" y="3215091"/>
            <a:chExt cx="2492990" cy="101961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79A48E-344C-9F4F-A36A-0F694C989E09}"/>
                </a:ext>
              </a:extLst>
            </p:cNvPr>
            <p:cNvSpPr txBox="1"/>
            <p:nvPr/>
          </p:nvSpPr>
          <p:spPr>
            <a:xfrm>
              <a:off x="735692" y="3215091"/>
              <a:ext cx="16001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 err="1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S</a:t>
              </a:r>
              <a:r>
                <a:rPr kumimoji="1" lang="en-US" altLang="ko-KR" sz="2400" dirty="0" err="1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pecialities</a:t>
              </a:r>
              <a:endParaRPr kumimoji="1" lang="en-US" altLang="ko-KR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4953AC-5141-9743-A554-FB6D3C37DFC8}"/>
                </a:ext>
              </a:extLst>
            </p:cNvPr>
            <p:cNvSpPr txBox="1"/>
            <p:nvPr/>
          </p:nvSpPr>
          <p:spPr>
            <a:xfrm>
              <a:off x="694819" y="3588373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 err="1">
                  <a:solidFill>
                    <a:srgbClr val="FF9826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특별한기능</a:t>
              </a:r>
              <a:endParaRPr kumimoji="1" lang="ko-KR" altLang="en-US" sz="3600" b="1" dirty="0">
                <a:solidFill>
                  <a:srgbClr val="FF98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3D390A-B22F-0043-A29C-B8412A410C91}"/>
              </a:ext>
            </a:extLst>
          </p:cNvPr>
          <p:cNvGrpSpPr/>
          <p:nvPr/>
        </p:nvGrpSpPr>
        <p:grpSpPr>
          <a:xfrm>
            <a:off x="9171239" y="424681"/>
            <a:ext cx="2031325" cy="1009566"/>
            <a:chOff x="694819" y="3225138"/>
            <a:chExt cx="2031325" cy="100956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653170-3DBB-E142-8A1B-F6D95BA91580}"/>
                </a:ext>
              </a:extLst>
            </p:cNvPr>
            <p:cNvSpPr txBox="1"/>
            <p:nvPr/>
          </p:nvSpPr>
          <p:spPr>
            <a:xfrm>
              <a:off x="721561" y="3225138"/>
              <a:ext cx="1141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P</a:t>
              </a:r>
              <a:r>
                <a:rPr kumimoji="1" lang="en-US" altLang="ko-KR" sz="2400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rocess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30B4CC-AF30-6242-8085-817EA8B5A3C7}"/>
                </a:ext>
              </a:extLst>
            </p:cNvPr>
            <p:cNvSpPr txBox="1"/>
            <p:nvPr/>
          </p:nvSpPr>
          <p:spPr>
            <a:xfrm>
              <a:off x="694819" y="3588373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 err="1">
                  <a:solidFill>
                    <a:srgbClr val="FF9826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작동과정</a:t>
              </a:r>
              <a:endParaRPr kumimoji="1" lang="ko-KR" altLang="en-US" sz="3600" b="1" dirty="0">
                <a:solidFill>
                  <a:srgbClr val="FF9826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584C560F-129D-3740-A0FE-50284618D14F}"/>
              </a:ext>
            </a:extLst>
          </p:cNvPr>
          <p:cNvSpPr/>
          <p:nvPr/>
        </p:nvSpPr>
        <p:spPr>
          <a:xfrm>
            <a:off x="7507000" y="951938"/>
            <a:ext cx="568037" cy="56803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4BF1C7-8975-D444-8ED9-9F2A5762B9E2}"/>
              </a:ext>
            </a:extLst>
          </p:cNvPr>
          <p:cNvSpPr/>
          <p:nvPr/>
        </p:nvSpPr>
        <p:spPr>
          <a:xfrm>
            <a:off x="8156831" y="504312"/>
            <a:ext cx="11610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317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  <a:endParaRPr lang="en-US" altLang="ko-KR" sz="6000" b="1" cap="none" spc="0" dirty="0">
              <a:ln w="317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2319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56596-FDF3-D24F-A11D-BF18072F6B95}"/>
              </a:ext>
            </a:extLst>
          </p:cNvPr>
          <p:cNvSpPr txBox="1"/>
          <p:nvPr/>
        </p:nvSpPr>
        <p:spPr>
          <a:xfrm>
            <a:off x="1020030" y="281463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개요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20478631-EC1F-8944-AC02-7DD7E7B2DB23}"/>
              </a:ext>
            </a:extLst>
          </p:cNvPr>
          <p:cNvCxnSpPr>
            <a:cxnSpLocks/>
          </p:cNvCxnSpPr>
          <p:nvPr/>
        </p:nvCxnSpPr>
        <p:spPr>
          <a:xfrm>
            <a:off x="638175" y="4886321"/>
            <a:ext cx="109156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BD26E4-FF2D-DF48-BE59-ADEE33AF0ABD}"/>
              </a:ext>
            </a:extLst>
          </p:cNvPr>
          <p:cNvSpPr txBox="1"/>
          <p:nvPr/>
        </p:nvSpPr>
        <p:spPr>
          <a:xfrm>
            <a:off x="1205770" y="5182847"/>
            <a:ext cx="2932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개발환경</a:t>
            </a:r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kumimoji="1"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진행일정</a:t>
            </a:r>
            <a:endParaRPr kumimoji="1"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84BFC-3CED-4A48-804D-CF23796BE370}"/>
              </a:ext>
            </a:extLst>
          </p:cNvPr>
          <p:cNvSpPr txBox="1"/>
          <p:nvPr/>
        </p:nvSpPr>
        <p:spPr>
          <a:xfrm>
            <a:off x="1020030" y="1964107"/>
            <a:ext cx="4031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Summery</a:t>
            </a:r>
            <a:endParaRPr kumimoji="1" lang="ko-KR" altLang="en-US" sz="6600" b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2350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71C1D533-D031-8C44-AAAA-AE8B9414FE52}"/>
              </a:ext>
            </a:extLst>
          </p:cNvPr>
          <p:cNvCxnSpPr>
            <a:cxnSpLocks/>
          </p:cNvCxnSpPr>
          <p:nvPr/>
        </p:nvCxnSpPr>
        <p:spPr>
          <a:xfrm>
            <a:off x="771525" y="1313007"/>
            <a:ext cx="10615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AE9038-D893-5D48-BD90-FCF91FC54E9A}"/>
              </a:ext>
            </a:extLst>
          </p:cNvPr>
          <p:cNvSpPr txBox="1"/>
          <p:nvPr/>
        </p:nvSpPr>
        <p:spPr>
          <a:xfrm>
            <a:off x="907952" y="30854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개발환경</a:t>
            </a:r>
            <a:endParaRPr kumimoji="1" lang="ko-KR" altLang="en-US" sz="4800" b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8E53A7-B919-3940-B441-9EBFE4AAF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91265"/>
              </p:ext>
            </p:extLst>
          </p:nvPr>
        </p:nvGraphicFramePr>
        <p:xfrm>
          <a:off x="771524" y="1486481"/>
          <a:ext cx="10615612" cy="52572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789">
                  <a:extLst>
                    <a:ext uri="{9D8B030D-6E8A-4147-A177-3AD203B41FA5}">
                      <a16:colId xmlns:a16="http://schemas.microsoft.com/office/drawing/2014/main" val="637350732"/>
                    </a:ext>
                  </a:extLst>
                </a:gridCol>
                <a:gridCol w="3579017">
                  <a:extLst>
                    <a:ext uri="{9D8B030D-6E8A-4147-A177-3AD203B41FA5}">
                      <a16:colId xmlns:a16="http://schemas.microsoft.com/office/drawing/2014/main" val="1175148095"/>
                    </a:ext>
                  </a:extLst>
                </a:gridCol>
                <a:gridCol w="1507333">
                  <a:extLst>
                    <a:ext uri="{9D8B030D-6E8A-4147-A177-3AD203B41FA5}">
                      <a16:colId xmlns:a16="http://schemas.microsoft.com/office/drawing/2014/main" val="606934390"/>
                    </a:ext>
                  </a:extLst>
                </a:gridCol>
                <a:gridCol w="3800473">
                  <a:extLst>
                    <a:ext uri="{9D8B030D-6E8A-4147-A177-3AD203B41FA5}">
                      <a16:colId xmlns:a16="http://schemas.microsoft.com/office/drawing/2014/main" val="3975730798"/>
                    </a:ext>
                  </a:extLst>
                </a:gridCol>
              </a:tblGrid>
              <a:tr h="404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적용기술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52958"/>
                  </a:ext>
                </a:extLst>
              </a:tr>
              <a:tr h="404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기본언어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90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Java8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1.8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프로젝트 구현을 위한 기반 언어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25484"/>
                  </a:ext>
                </a:extLst>
              </a:tr>
              <a:tr h="4044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프레임워크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4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SpringFrameWork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5.2.x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MVC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패턴 </a:t>
                      </a:r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CRUD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구현을 위한 도구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795598"/>
                  </a:ext>
                </a:extLst>
              </a:tr>
              <a:tr h="4044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4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JSTL, SPEL, JSP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JSP 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연동 차세대 </a:t>
                      </a:r>
                      <a:r>
                        <a:rPr lang="ko-KR" altLang="en-US" b="1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구현도구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7644"/>
                  </a:ext>
                </a:extLst>
              </a:tr>
              <a:tr h="4044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4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MyBatis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3.5.x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DBPool</a:t>
                      </a:r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Connection 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자동화 도구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09277"/>
                  </a:ext>
                </a:extLst>
              </a:tr>
              <a:tr h="4044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화면구현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7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HTML5, semantic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HTML5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기반 </a:t>
                      </a:r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web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화면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51113"/>
                  </a:ext>
                </a:extLst>
              </a:tr>
              <a:tr h="404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CSS2, JS, </a:t>
                      </a:r>
                      <a:r>
                        <a:rPr lang="en-US" altLang="ko-KR" b="1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Jquery</a:t>
                      </a:r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UI</a:t>
                      </a:r>
                      <a:r>
                        <a:rPr lang="ko-KR" altLang="en-US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구현</a:t>
                      </a:r>
                      <a:r>
                        <a:rPr lang="en-US" altLang="ko-KR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화면디자인</a:t>
                      </a:r>
                      <a:r>
                        <a:rPr lang="en-US" altLang="ko-KR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Interactive</a:t>
                      </a:r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58337"/>
                  </a:ext>
                </a:extLst>
              </a:tr>
              <a:tr h="404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BootStrap4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4.x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UI</a:t>
                      </a:r>
                      <a:r>
                        <a:rPr lang="ko-KR" altLang="en-US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구현 보조도구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26685"/>
                  </a:ext>
                </a:extLst>
              </a:tr>
              <a:tr h="4044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개발도구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66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Spring Tool Suite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3.9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HTML5, CSS, JS, </a:t>
                      </a:r>
                      <a:r>
                        <a:rPr lang="en-US" altLang="ko-KR" b="1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Jquery</a:t>
                      </a:r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개발도구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23201"/>
                  </a:ext>
                </a:extLst>
              </a:tr>
              <a:tr h="404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Visual Studio Code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1.4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30776"/>
                  </a:ext>
                </a:extLst>
              </a:tr>
              <a:tr h="404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SublimeText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87008"/>
                  </a:ext>
                </a:extLst>
              </a:tr>
              <a:tr h="404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DBMS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SQL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Developer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11g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Oracle DB Console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999512"/>
                  </a:ext>
                </a:extLst>
              </a:tr>
              <a:tr h="404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Server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36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Tomcat Server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9.0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Web Application Service 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도구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8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0256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71C1D533-D031-8C44-AAAA-AE8B9414FE52}"/>
              </a:ext>
            </a:extLst>
          </p:cNvPr>
          <p:cNvCxnSpPr>
            <a:cxnSpLocks/>
          </p:cNvCxnSpPr>
          <p:nvPr/>
        </p:nvCxnSpPr>
        <p:spPr>
          <a:xfrm>
            <a:off x="771525" y="1313007"/>
            <a:ext cx="10615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AE9038-D893-5D48-BD90-FCF91FC54E9A}"/>
              </a:ext>
            </a:extLst>
          </p:cNvPr>
          <p:cNvSpPr txBox="1"/>
          <p:nvPr/>
        </p:nvSpPr>
        <p:spPr>
          <a:xfrm>
            <a:off x="907952" y="308540"/>
            <a:ext cx="7056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진행 일정 </a:t>
            </a:r>
            <a:r>
              <a:rPr kumimoji="1"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kumimoji="1"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48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Gantt Chart</a:t>
            </a:r>
            <a:endParaRPr kumimoji="1" lang="ko-KR" altLang="en-US" sz="4800" b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8E53A7-B919-3940-B441-9EBFE4AAF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30325"/>
              </p:ext>
            </p:extLst>
          </p:nvPr>
        </p:nvGraphicFramePr>
        <p:xfrm>
          <a:off x="771524" y="1700223"/>
          <a:ext cx="10615616" cy="489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6952">
                  <a:extLst>
                    <a:ext uri="{9D8B030D-6E8A-4147-A177-3AD203B41FA5}">
                      <a16:colId xmlns:a16="http://schemas.microsoft.com/office/drawing/2014/main" val="637350732"/>
                    </a:ext>
                  </a:extLst>
                </a:gridCol>
                <a:gridCol w="1326952">
                  <a:extLst>
                    <a:ext uri="{9D8B030D-6E8A-4147-A177-3AD203B41FA5}">
                      <a16:colId xmlns:a16="http://schemas.microsoft.com/office/drawing/2014/main" val="1175148095"/>
                    </a:ext>
                  </a:extLst>
                </a:gridCol>
                <a:gridCol w="1326952">
                  <a:extLst>
                    <a:ext uri="{9D8B030D-6E8A-4147-A177-3AD203B41FA5}">
                      <a16:colId xmlns:a16="http://schemas.microsoft.com/office/drawing/2014/main" val="606934390"/>
                    </a:ext>
                  </a:extLst>
                </a:gridCol>
                <a:gridCol w="1326952">
                  <a:extLst>
                    <a:ext uri="{9D8B030D-6E8A-4147-A177-3AD203B41FA5}">
                      <a16:colId xmlns:a16="http://schemas.microsoft.com/office/drawing/2014/main" val="3975730798"/>
                    </a:ext>
                  </a:extLst>
                </a:gridCol>
                <a:gridCol w="1326952">
                  <a:extLst>
                    <a:ext uri="{9D8B030D-6E8A-4147-A177-3AD203B41FA5}">
                      <a16:colId xmlns:a16="http://schemas.microsoft.com/office/drawing/2014/main" val="2337757578"/>
                    </a:ext>
                  </a:extLst>
                </a:gridCol>
                <a:gridCol w="1326952">
                  <a:extLst>
                    <a:ext uri="{9D8B030D-6E8A-4147-A177-3AD203B41FA5}">
                      <a16:colId xmlns:a16="http://schemas.microsoft.com/office/drawing/2014/main" val="2515785610"/>
                    </a:ext>
                  </a:extLst>
                </a:gridCol>
                <a:gridCol w="1326952">
                  <a:extLst>
                    <a:ext uri="{9D8B030D-6E8A-4147-A177-3AD203B41FA5}">
                      <a16:colId xmlns:a16="http://schemas.microsoft.com/office/drawing/2014/main" val="4068278734"/>
                    </a:ext>
                  </a:extLst>
                </a:gridCol>
                <a:gridCol w="1326952">
                  <a:extLst>
                    <a:ext uri="{9D8B030D-6E8A-4147-A177-3AD203B41FA5}">
                      <a16:colId xmlns:a16="http://schemas.microsoft.com/office/drawing/2014/main" val="210084191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5295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90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2548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UI </a:t>
                      </a:r>
                      <a:r>
                        <a:rPr lang="ko-KR" altLang="en-US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4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0927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UI </a:t>
                      </a:r>
                      <a:r>
                        <a:rPr lang="ko-KR" altLang="en-US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7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5111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서버구현</a:t>
                      </a:r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8C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8163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66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232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통합구현</a:t>
                      </a:r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99951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포트폴리오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36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82552"/>
                  </a:ext>
                </a:extLst>
              </a:tr>
            </a:tbl>
          </a:graphicData>
        </a:graphic>
      </p:graphicFrame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027D3E93-1637-674E-A289-E2E7F8F85120}"/>
              </a:ext>
            </a:extLst>
          </p:cNvPr>
          <p:cNvSpPr/>
          <p:nvPr/>
        </p:nvSpPr>
        <p:spPr>
          <a:xfrm>
            <a:off x="2085976" y="2449509"/>
            <a:ext cx="1343024" cy="357188"/>
          </a:xfrm>
          <a:prstGeom prst="rightArrow">
            <a:avLst/>
          </a:prstGeom>
          <a:solidFill>
            <a:srgbClr val="FFF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35063042-E54A-584F-9FB7-61E60A00186F}"/>
              </a:ext>
            </a:extLst>
          </p:cNvPr>
          <p:cNvSpPr/>
          <p:nvPr/>
        </p:nvSpPr>
        <p:spPr>
          <a:xfrm>
            <a:off x="2757488" y="3065920"/>
            <a:ext cx="2857500" cy="357188"/>
          </a:xfrm>
          <a:prstGeom prst="rightArrow">
            <a:avLst/>
          </a:prstGeom>
          <a:solidFill>
            <a:srgbClr val="F8C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오른쪽 화살표[R] 53">
            <a:extLst>
              <a:ext uri="{FF2B5EF4-FFF2-40B4-BE49-F238E27FC236}">
                <a16:creationId xmlns:a16="http://schemas.microsoft.com/office/drawing/2014/main" id="{D6FB5FF5-9537-3D4C-9F87-E9EB8E768F17}"/>
              </a:ext>
            </a:extLst>
          </p:cNvPr>
          <p:cNvSpPr/>
          <p:nvPr/>
        </p:nvSpPr>
        <p:spPr>
          <a:xfrm>
            <a:off x="3429000" y="3682331"/>
            <a:ext cx="3971925" cy="357188"/>
          </a:xfrm>
          <a:prstGeom prst="rightArrow">
            <a:avLst/>
          </a:prstGeom>
          <a:solidFill>
            <a:srgbClr val="70A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C4E70E3-915D-8F49-A132-8091421E79B2}"/>
              </a:ext>
            </a:extLst>
          </p:cNvPr>
          <p:cNvSpPr/>
          <p:nvPr/>
        </p:nvSpPr>
        <p:spPr>
          <a:xfrm>
            <a:off x="4752979" y="4960683"/>
            <a:ext cx="4833934" cy="357188"/>
          </a:xfrm>
          <a:prstGeom prst="rightArrow">
            <a:avLst/>
          </a:prstGeom>
          <a:solidFill>
            <a:srgbClr val="D36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오른쪽 화살표[R] 55">
            <a:extLst>
              <a:ext uri="{FF2B5EF4-FFF2-40B4-BE49-F238E27FC236}">
                <a16:creationId xmlns:a16="http://schemas.microsoft.com/office/drawing/2014/main" id="{E9919F81-D4DF-6E4D-A412-B8F24EE716E9}"/>
              </a:ext>
            </a:extLst>
          </p:cNvPr>
          <p:cNvSpPr/>
          <p:nvPr/>
        </p:nvSpPr>
        <p:spPr>
          <a:xfrm>
            <a:off x="4324353" y="4284184"/>
            <a:ext cx="4405309" cy="357188"/>
          </a:xfrm>
          <a:prstGeom prst="rightArrow">
            <a:avLst/>
          </a:prstGeom>
          <a:solidFill>
            <a:srgbClr val="478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오른쪽 화살표[R] 57">
            <a:extLst>
              <a:ext uri="{FF2B5EF4-FFF2-40B4-BE49-F238E27FC236}">
                <a16:creationId xmlns:a16="http://schemas.microsoft.com/office/drawing/2014/main" id="{3721B589-4774-AE4A-9C24-02C8E01EDACB}"/>
              </a:ext>
            </a:extLst>
          </p:cNvPr>
          <p:cNvSpPr/>
          <p:nvPr/>
        </p:nvSpPr>
        <p:spPr>
          <a:xfrm>
            <a:off x="6079331" y="5544993"/>
            <a:ext cx="4536282" cy="357188"/>
          </a:xfrm>
          <a:prstGeom prst="rightArrow">
            <a:avLst/>
          </a:prstGeom>
          <a:solidFill>
            <a:srgbClr val="EA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3A62F71B-446D-264C-B42D-8F1B9F52A056}"/>
              </a:ext>
            </a:extLst>
          </p:cNvPr>
          <p:cNvSpPr/>
          <p:nvPr/>
        </p:nvSpPr>
        <p:spPr>
          <a:xfrm>
            <a:off x="8729662" y="6129303"/>
            <a:ext cx="2657476" cy="357188"/>
          </a:xfrm>
          <a:prstGeom prst="rightArrow">
            <a:avLst/>
          </a:prstGeom>
          <a:solidFill>
            <a:srgbClr val="CF3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34417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71C1D533-D031-8C44-AAAA-AE8B9414FE52}"/>
              </a:ext>
            </a:extLst>
          </p:cNvPr>
          <p:cNvCxnSpPr>
            <a:cxnSpLocks/>
          </p:cNvCxnSpPr>
          <p:nvPr/>
        </p:nvCxnSpPr>
        <p:spPr>
          <a:xfrm>
            <a:off x="771525" y="1313007"/>
            <a:ext cx="10615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AE9038-D893-5D48-BD90-FCF91FC54E9A}"/>
              </a:ext>
            </a:extLst>
          </p:cNvPr>
          <p:cNvSpPr txBox="1"/>
          <p:nvPr/>
        </p:nvSpPr>
        <p:spPr>
          <a:xfrm>
            <a:off x="907952" y="308540"/>
            <a:ext cx="7204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설계 </a:t>
            </a:r>
            <a:r>
              <a:rPr kumimoji="1"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4800" b="1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UseCase</a:t>
            </a:r>
            <a:endParaRPr kumimoji="1" lang="ko-KR" altLang="en-US" sz="4800" b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423ECF5-163D-0A4D-8C1F-F3A007319361}"/>
              </a:ext>
            </a:extLst>
          </p:cNvPr>
          <p:cNvGrpSpPr/>
          <p:nvPr/>
        </p:nvGrpSpPr>
        <p:grpSpPr>
          <a:xfrm>
            <a:off x="450751" y="4079783"/>
            <a:ext cx="1706659" cy="1883147"/>
            <a:chOff x="436466" y="4179799"/>
            <a:chExt cx="1706659" cy="1883147"/>
          </a:xfrm>
        </p:grpSpPr>
        <p:pic>
          <p:nvPicPr>
            <p:cNvPr id="28" name="그래픽 27" descr="숫 프로필">
              <a:extLst>
                <a:ext uri="{FF2B5EF4-FFF2-40B4-BE49-F238E27FC236}">
                  <a16:creationId xmlns:a16="http://schemas.microsoft.com/office/drawing/2014/main" id="{91C33926-E148-4A43-8298-21B7D7A3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466" y="4179799"/>
              <a:ext cx="1706659" cy="17066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9A1428-67F5-2E4D-8A67-6D3A8468E151}"/>
                </a:ext>
              </a:extLst>
            </p:cNvPr>
            <p:cNvSpPr txBox="1"/>
            <p:nvPr/>
          </p:nvSpPr>
          <p:spPr>
            <a:xfrm>
              <a:off x="561830" y="5693614"/>
              <a:ext cx="144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/>
                <a:t>관리자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FEDB276-5353-D24D-B81A-EB04947510E4}"/>
              </a:ext>
            </a:extLst>
          </p:cNvPr>
          <p:cNvGrpSpPr/>
          <p:nvPr/>
        </p:nvGrpSpPr>
        <p:grpSpPr>
          <a:xfrm>
            <a:off x="438144" y="1939923"/>
            <a:ext cx="1703385" cy="1758393"/>
            <a:chOff x="438144" y="1939923"/>
            <a:chExt cx="1703385" cy="17583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F1CD24-E13E-7540-A0F6-C1E94D7E7931}"/>
                </a:ext>
              </a:extLst>
            </p:cNvPr>
            <p:cNvSpPr txBox="1"/>
            <p:nvPr/>
          </p:nvSpPr>
          <p:spPr>
            <a:xfrm>
              <a:off x="576116" y="3328984"/>
              <a:ext cx="144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b="1" dirty="0"/>
                <a:t>일반 사용자</a:t>
              </a:r>
            </a:p>
          </p:txBody>
        </p:sp>
        <p:pic>
          <p:nvPicPr>
            <p:cNvPr id="31" name="그래픽 30" descr="사용자">
              <a:extLst>
                <a:ext uri="{FF2B5EF4-FFF2-40B4-BE49-F238E27FC236}">
                  <a16:creationId xmlns:a16="http://schemas.microsoft.com/office/drawing/2014/main" id="{149BC7A7-5124-114B-93CA-2B3704BB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144" y="1939923"/>
              <a:ext cx="1703385" cy="1703385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BC36AC9-7D03-5849-A455-7E5894599B76}"/>
              </a:ext>
            </a:extLst>
          </p:cNvPr>
          <p:cNvGrpSpPr/>
          <p:nvPr/>
        </p:nvGrpSpPr>
        <p:grpSpPr>
          <a:xfrm>
            <a:off x="3914780" y="1597539"/>
            <a:ext cx="2100262" cy="989011"/>
            <a:chOff x="3100388" y="1982786"/>
            <a:chExt cx="2100262" cy="989011"/>
          </a:xfrm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AEC6AD8C-D8AF-104C-9265-C2B80C8B9551}"/>
                </a:ext>
              </a:extLst>
            </p:cNvPr>
            <p:cNvSpPr/>
            <p:nvPr/>
          </p:nvSpPr>
          <p:spPr>
            <a:xfrm>
              <a:off x="3100388" y="1982786"/>
              <a:ext cx="2100262" cy="98901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3149E5-C90F-FC4A-A0D0-3D88DCC5B64C}"/>
                </a:ext>
              </a:extLst>
            </p:cNvPr>
            <p:cNvSpPr txBox="1"/>
            <p:nvPr/>
          </p:nvSpPr>
          <p:spPr>
            <a:xfrm>
              <a:off x="3481105" y="2214214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 err="1"/>
                <a:t>버킷리스트</a:t>
              </a:r>
              <a:endParaRPr kumimoji="1" lang="en-US" altLang="ko-KR" b="1" dirty="0"/>
            </a:p>
            <a:p>
              <a:pPr algn="ctr"/>
              <a:r>
                <a:rPr kumimoji="1" lang="en-US" altLang="ko-KR" b="1" dirty="0"/>
                <a:t>CRUD</a:t>
              </a:r>
              <a:endParaRPr kumimoji="1" lang="ko-KR" altLang="en-US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26626A4-DC72-5040-BDCF-952BF1CF5DEB}"/>
              </a:ext>
            </a:extLst>
          </p:cNvPr>
          <p:cNvGrpSpPr/>
          <p:nvPr/>
        </p:nvGrpSpPr>
        <p:grpSpPr>
          <a:xfrm>
            <a:off x="3914780" y="2956115"/>
            <a:ext cx="2100262" cy="989011"/>
            <a:chOff x="3100388" y="3578366"/>
            <a:chExt cx="2100262" cy="989011"/>
          </a:xfrm>
        </p:grpSpPr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27E61ED5-317F-FB44-8FD2-87B315948F8B}"/>
                </a:ext>
              </a:extLst>
            </p:cNvPr>
            <p:cNvSpPr/>
            <p:nvPr/>
          </p:nvSpPr>
          <p:spPr>
            <a:xfrm>
              <a:off x="3100388" y="3578366"/>
              <a:ext cx="2100262" cy="98901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99F02F-0913-4341-9301-24B7E7DAC6C3}"/>
                </a:ext>
              </a:extLst>
            </p:cNvPr>
            <p:cNvSpPr txBox="1"/>
            <p:nvPr/>
          </p:nvSpPr>
          <p:spPr>
            <a:xfrm>
              <a:off x="3199777" y="3888205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/>
                <a:t>로그인</a:t>
              </a:r>
              <a:r>
                <a:rPr kumimoji="1" lang="en-US" altLang="ko-KR" b="1" dirty="0"/>
                <a:t>/</a:t>
              </a:r>
              <a:r>
                <a:rPr kumimoji="1" lang="ko-KR" altLang="en-US" b="1" dirty="0"/>
                <a:t>회원가입</a:t>
              </a:r>
              <a:endParaRPr kumimoji="1" lang="en-US" altLang="ko-KR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152EAF5-EB08-4941-8E88-2DB525617D84}"/>
              </a:ext>
            </a:extLst>
          </p:cNvPr>
          <p:cNvGrpSpPr/>
          <p:nvPr/>
        </p:nvGrpSpPr>
        <p:grpSpPr>
          <a:xfrm>
            <a:off x="3914780" y="4263123"/>
            <a:ext cx="2100262" cy="989011"/>
            <a:chOff x="3100388" y="5173957"/>
            <a:chExt cx="2100262" cy="98901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98120F95-EEFD-E148-B4E9-C03E1D65934A}"/>
                </a:ext>
              </a:extLst>
            </p:cNvPr>
            <p:cNvSpPr/>
            <p:nvPr/>
          </p:nvSpPr>
          <p:spPr>
            <a:xfrm>
              <a:off x="3100388" y="5173957"/>
              <a:ext cx="2100262" cy="98901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C0A2F4-61A3-4F48-A206-DE14F6B0C7F2}"/>
                </a:ext>
              </a:extLst>
            </p:cNvPr>
            <p:cNvSpPr txBox="1"/>
            <p:nvPr/>
          </p:nvSpPr>
          <p:spPr>
            <a:xfrm>
              <a:off x="3440227" y="549502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/>
                <a:t>사용자 관리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40426D1-9C93-A647-8A2A-F57E2639EE98}"/>
              </a:ext>
            </a:extLst>
          </p:cNvPr>
          <p:cNvGrpSpPr/>
          <p:nvPr/>
        </p:nvGrpSpPr>
        <p:grpSpPr>
          <a:xfrm>
            <a:off x="3914780" y="5621699"/>
            <a:ext cx="2100262" cy="989011"/>
            <a:chOff x="6596063" y="5000520"/>
            <a:chExt cx="2100262" cy="989011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23FE7D3C-BC4C-C543-8282-8D7D13AC9C02}"/>
                </a:ext>
              </a:extLst>
            </p:cNvPr>
            <p:cNvSpPr/>
            <p:nvPr/>
          </p:nvSpPr>
          <p:spPr>
            <a:xfrm>
              <a:off x="6596063" y="5000520"/>
              <a:ext cx="2100262" cy="98901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F2BF4E-A144-504A-AA59-8C2600070F03}"/>
                </a:ext>
              </a:extLst>
            </p:cNvPr>
            <p:cNvSpPr txBox="1"/>
            <p:nvPr/>
          </p:nvSpPr>
          <p:spPr>
            <a:xfrm>
              <a:off x="6847737" y="5321589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/>
                <a:t>사용자 </a:t>
              </a:r>
              <a:r>
                <a:rPr kumimoji="1" lang="en-US" altLang="ko-KR" b="1" dirty="0"/>
                <a:t>CRUD</a:t>
              </a:r>
              <a:endParaRPr kumimoji="1" lang="ko-KR" altLang="en-US" b="1" dirty="0"/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B1616C3-42C1-4644-A905-DB118A93E2D4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 flipV="1">
            <a:off x="2141529" y="2092045"/>
            <a:ext cx="1773251" cy="699571"/>
          </a:xfrm>
          <a:prstGeom prst="straightConnector1">
            <a:avLst/>
          </a:prstGeom>
          <a:ln w="762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E8BE16B-835F-8045-A5B0-EC6A9328EA8A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2141529" y="2791616"/>
            <a:ext cx="1773251" cy="65900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A3E5857-AFE8-6941-B1D4-56D8ADDC17E6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 flipV="1">
            <a:off x="2157410" y="4757629"/>
            <a:ext cx="1757370" cy="17548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CBB2AE-5D70-6B41-A05A-76C42D9A7C85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2157410" y="4933113"/>
            <a:ext cx="1757370" cy="118309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0659CE3-F208-F345-B2C3-5B1631227F79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2157410" y="3450621"/>
            <a:ext cx="1757370" cy="148249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856ECA6-0857-EC47-A068-711877B38C16}"/>
              </a:ext>
            </a:extLst>
          </p:cNvPr>
          <p:cNvGrpSpPr/>
          <p:nvPr/>
        </p:nvGrpSpPr>
        <p:grpSpPr>
          <a:xfrm>
            <a:off x="9412384" y="4503835"/>
            <a:ext cx="2243138" cy="1292151"/>
            <a:chOff x="9144000" y="2263801"/>
            <a:chExt cx="2243138" cy="1292151"/>
          </a:xfrm>
        </p:grpSpPr>
        <p:sp>
          <p:nvSpPr>
            <p:cNvPr id="69" name="원통[C] 68">
              <a:extLst>
                <a:ext uri="{FF2B5EF4-FFF2-40B4-BE49-F238E27FC236}">
                  <a16:creationId xmlns:a16="http://schemas.microsoft.com/office/drawing/2014/main" id="{C474FE28-2158-B14D-99C7-4E0E710EE35C}"/>
                </a:ext>
              </a:extLst>
            </p:cNvPr>
            <p:cNvSpPr/>
            <p:nvPr/>
          </p:nvSpPr>
          <p:spPr>
            <a:xfrm>
              <a:off x="9144000" y="2263801"/>
              <a:ext cx="2243138" cy="1292151"/>
            </a:xfrm>
            <a:prstGeom prst="can">
              <a:avLst/>
            </a:prstGeom>
            <a:solidFill>
              <a:schemeClr val="tx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DE662E-C870-6D4F-B310-F4773A66E4D2}"/>
                </a:ext>
              </a:extLst>
            </p:cNvPr>
            <p:cNvSpPr txBox="1"/>
            <p:nvPr/>
          </p:nvSpPr>
          <p:spPr>
            <a:xfrm>
              <a:off x="9403794" y="2808983"/>
              <a:ext cx="1723549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 err="1">
                  <a:solidFill>
                    <a:schemeClr val="bg1"/>
                  </a:solidFill>
                </a:rPr>
                <a:t>사용자정보</a:t>
              </a:r>
              <a:endParaRPr kumimoji="1"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7FEE6E7-3BDC-3F4B-BD54-579EADBA1788}"/>
              </a:ext>
            </a:extLst>
          </p:cNvPr>
          <p:cNvGrpSpPr/>
          <p:nvPr/>
        </p:nvGrpSpPr>
        <p:grpSpPr>
          <a:xfrm>
            <a:off x="6529390" y="2314477"/>
            <a:ext cx="2100262" cy="989011"/>
            <a:chOff x="3100388" y="1982786"/>
            <a:chExt cx="2100262" cy="989011"/>
          </a:xfrm>
        </p:grpSpPr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EF68EDE-106E-7147-B115-7F6B0EDACED1}"/>
                </a:ext>
              </a:extLst>
            </p:cNvPr>
            <p:cNvSpPr/>
            <p:nvPr/>
          </p:nvSpPr>
          <p:spPr>
            <a:xfrm>
              <a:off x="3100388" y="1982786"/>
              <a:ext cx="2100262" cy="98901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D525045-327E-C247-93E7-FC9340A649EC}"/>
                </a:ext>
              </a:extLst>
            </p:cNvPr>
            <p:cNvSpPr txBox="1"/>
            <p:nvPr/>
          </p:nvSpPr>
          <p:spPr>
            <a:xfrm>
              <a:off x="3481105" y="2214214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 err="1"/>
                <a:t>버킷리스트</a:t>
              </a:r>
              <a:endParaRPr kumimoji="1" lang="en-US" altLang="ko-KR" b="1" dirty="0"/>
            </a:p>
            <a:p>
              <a:pPr algn="ctr"/>
              <a:r>
                <a:rPr kumimoji="1" lang="ko-KR" altLang="en-US" b="1" dirty="0"/>
                <a:t>검색</a:t>
              </a: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6C51966-D033-BF49-8184-ACFEB8E4D29A}"/>
              </a:ext>
            </a:extLst>
          </p:cNvPr>
          <p:cNvCxnSpPr>
            <a:cxnSpLocks/>
            <a:stCxn id="63" idx="2"/>
            <a:endCxn id="72" idx="3"/>
          </p:cNvCxnSpPr>
          <p:nvPr/>
        </p:nvCxnSpPr>
        <p:spPr>
          <a:xfrm flipH="1" flipV="1">
            <a:off x="8629652" y="2808983"/>
            <a:ext cx="743094" cy="119553"/>
          </a:xfrm>
          <a:prstGeom prst="straightConnector1">
            <a:avLst/>
          </a:prstGeom>
          <a:ln w="762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BF50D42-AF19-7B4B-B5D5-CCAD5446A9D3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>
            <a:off x="2141529" y="2791616"/>
            <a:ext cx="4387861" cy="17367"/>
          </a:xfrm>
          <a:prstGeom prst="straightConnector1">
            <a:avLst/>
          </a:prstGeom>
          <a:ln w="762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9D2F3A8-329F-6A44-A0A7-8549A1F2377A}"/>
              </a:ext>
            </a:extLst>
          </p:cNvPr>
          <p:cNvCxnSpPr>
            <a:cxnSpLocks/>
            <a:stCxn id="63" idx="1"/>
            <a:endCxn id="35" idx="3"/>
          </p:cNvCxnSpPr>
          <p:nvPr/>
        </p:nvCxnSpPr>
        <p:spPr>
          <a:xfrm flipH="1" flipV="1">
            <a:off x="6015042" y="2092045"/>
            <a:ext cx="4479273" cy="190415"/>
          </a:xfrm>
          <a:prstGeom prst="straightConnector1">
            <a:avLst/>
          </a:prstGeom>
          <a:ln w="762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5E33DEA-1F0D-D044-A022-4FEC1739CA83}"/>
              </a:ext>
            </a:extLst>
          </p:cNvPr>
          <p:cNvGrpSpPr/>
          <p:nvPr/>
        </p:nvGrpSpPr>
        <p:grpSpPr>
          <a:xfrm>
            <a:off x="9372746" y="2282460"/>
            <a:ext cx="2243138" cy="1292151"/>
            <a:chOff x="9144000" y="2263801"/>
            <a:chExt cx="2243138" cy="1292151"/>
          </a:xfrm>
        </p:grpSpPr>
        <p:sp>
          <p:nvSpPr>
            <p:cNvPr id="63" name="원통[C] 62">
              <a:extLst>
                <a:ext uri="{FF2B5EF4-FFF2-40B4-BE49-F238E27FC236}">
                  <a16:creationId xmlns:a16="http://schemas.microsoft.com/office/drawing/2014/main" id="{50DBEEC4-E9E2-9445-9C86-20CCE52EE11E}"/>
                </a:ext>
              </a:extLst>
            </p:cNvPr>
            <p:cNvSpPr/>
            <p:nvPr/>
          </p:nvSpPr>
          <p:spPr>
            <a:xfrm>
              <a:off x="9144000" y="2263801"/>
              <a:ext cx="2243138" cy="1292151"/>
            </a:xfrm>
            <a:prstGeom prst="can">
              <a:avLst/>
            </a:prstGeom>
            <a:solidFill>
              <a:schemeClr val="tx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D74AFE9-6525-2540-96A8-DA4D6CB9D5F9}"/>
                </a:ext>
              </a:extLst>
            </p:cNvPr>
            <p:cNvSpPr txBox="1"/>
            <p:nvPr/>
          </p:nvSpPr>
          <p:spPr>
            <a:xfrm>
              <a:off x="9403794" y="2808983"/>
              <a:ext cx="1723549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 err="1">
                  <a:solidFill>
                    <a:schemeClr val="bg1"/>
                  </a:solidFill>
                </a:rPr>
                <a:t>버킷리스트</a:t>
              </a:r>
              <a:endParaRPr kumimoji="1" lang="ko-KR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0414E3D-B02D-524B-A2F6-EE14796E36D0}"/>
              </a:ext>
            </a:extLst>
          </p:cNvPr>
          <p:cNvCxnSpPr>
            <a:cxnSpLocks/>
            <a:stCxn id="36" idx="3"/>
            <a:endCxn id="69" idx="1"/>
          </p:cNvCxnSpPr>
          <p:nvPr/>
        </p:nvCxnSpPr>
        <p:spPr>
          <a:xfrm>
            <a:off x="6015042" y="3450621"/>
            <a:ext cx="4518911" cy="105321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E292BA-8BA3-A542-A1CB-1AD928839A83}"/>
              </a:ext>
            </a:extLst>
          </p:cNvPr>
          <p:cNvCxnSpPr>
            <a:cxnSpLocks/>
            <a:stCxn id="43" idx="3"/>
            <a:endCxn id="69" idx="2"/>
          </p:cNvCxnSpPr>
          <p:nvPr/>
        </p:nvCxnSpPr>
        <p:spPr>
          <a:xfrm flipV="1">
            <a:off x="6015042" y="5149911"/>
            <a:ext cx="3397342" cy="96629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E97351-1E91-7C41-B2A3-952B5F0C5501}"/>
              </a:ext>
            </a:extLst>
          </p:cNvPr>
          <p:cNvCxnSpPr>
            <a:cxnSpLocks/>
            <a:stCxn id="37" idx="3"/>
            <a:endCxn id="69" idx="2"/>
          </p:cNvCxnSpPr>
          <p:nvPr/>
        </p:nvCxnSpPr>
        <p:spPr>
          <a:xfrm>
            <a:off x="6015042" y="4757629"/>
            <a:ext cx="3397342" cy="3922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136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DA3287B-2230-FE49-BE76-6B498BF7EF7C}"/>
              </a:ext>
            </a:extLst>
          </p:cNvPr>
          <p:cNvCxnSpPr>
            <a:cxnSpLocks/>
          </p:cNvCxnSpPr>
          <p:nvPr/>
        </p:nvCxnSpPr>
        <p:spPr>
          <a:xfrm>
            <a:off x="771525" y="1313007"/>
            <a:ext cx="10615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C77C65-E747-CB48-A525-CFFB4CF71EB9}"/>
              </a:ext>
            </a:extLst>
          </p:cNvPr>
          <p:cNvSpPr txBox="1"/>
          <p:nvPr/>
        </p:nvSpPr>
        <p:spPr>
          <a:xfrm>
            <a:off x="907952" y="308540"/>
            <a:ext cx="342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DBMS </a:t>
            </a:r>
            <a:r>
              <a:rPr kumimoji="1"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설계</a:t>
            </a:r>
            <a:endParaRPr kumimoji="1" lang="ko-KR" altLang="en-US" sz="4800" b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CE9D65-F357-4948-B6A4-1989F555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8550"/>
            <a:ext cx="5291138" cy="3543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E23BC0-D2CD-F741-8F9D-0A583F19A321}"/>
              </a:ext>
            </a:extLst>
          </p:cNvPr>
          <p:cNvSpPr/>
          <p:nvPr/>
        </p:nvSpPr>
        <p:spPr>
          <a:xfrm>
            <a:off x="857152" y="1600200"/>
            <a:ext cx="4883248" cy="4927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각 삼각형[R] 12">
            <a:extLst>
              <a:ext uri="{FF2B5EF4-FFF2-40B4-BE49-F238E27FC236}">
                <a16:creationId xmlns:a16="http://schemas.microsoft.com/office/drawing/2014/main" id="{DF3C58D0-6FB5-7741-BC54-7767E7455C11}"/>
              </a:ext>
            </a:extLst>
          </p:cNvPr>
          <p:cNvSpPr/>
          <p:nvPr/>
        </p:nvSpPr>
        <p:spPr>
          <a:xfrm rot="10800000">
            <a:off x="4622800" y="1778000"/>
            <a:ext cx="965200" cy="96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771259-F9DA-AA44-BD4B-8FC87CDC05C9}"/>
              </a:ext>
            </a:extLst>
          </p:cNvPr>
          <p:cNvGrpSpPr/>
          <p:nvPr/>
        </p:nvGrpSpPr>
        <p:grpSpPr>
          <a:xfrm>
            <a:off x="1319927" y="2150238"/>
            <a:ext cx="3911600" cy="1661993"/>
            <a:chOff x="1193800" y="2260600"/>
            <a:chExt cx="3911600" cy="16619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1600FF-CAE1-0445-A98C-F8E3F5F4B3ED}"/>
                </a:ext>
              </a:extLst>
            </p:cNvPr>
            <p:cNvSpPr txBox="1"/>
            <p:nvPr/>
          </p:nvSpPr>
          <p:spPr>
            <a:xfrm>
              <a:off x="1193800" y="2260600"/>
              <a:ext cx="391160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400" b="1" dirty="0" err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버킷리스트</a:t>
              </a:r>
              <a:r>
                <a:rPr kumimoji="1" lang="ko-KR" altLang="en-US" sz="24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저장 테이블</a:t>
              </a:r>
              <a:endParaRPr kumimoji="1" lang="en-US" altLang="ko-KR" sz="2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endPara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en-US" altLang="ko-KR" sz="2400" b="1" dirty="0">
                  <a:solidFill>
                    <a:schemeClr val="accent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TBL_BUCKET_LIST</a:t>
              </a:r>
            </a:p>
            <a:p>
              <a:pPr algn="ctr"/>
              <a:endParaRPr kumimoji="1" lang="en-US" altLang="ko-KR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endParaRPr kumimoji="1" lang="ko-KR" altLang="en-US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5EC79BF-5EE6-7B40-AD5E-A2753610D401}"/>
                </a:ext>
              </a:extLst>
            </p:cNvPr>
            <p:cNvSpPr/>
            <p:nvPr/>
          </p:nvSpPr>
          <p:spPr>
            <a:xfrm>
              <a:off x="1718440" y="2905235"/>
              <a:ext cx="2857062" cy="507999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133CD6-5B0D-6846-961C-872CD483193E}"/>
              </a:ext>
            </a:extLst>
          </p:cNvPr>
          <p:cNvSpPr txBox="1"/>
          <p:nvPr/>
        </p:nvSpPr>
        <p:spPr>
          <a:xfrm>
            <a:off x="1390274" y="3653121"/>
            <a:ext cx="391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버킷리스트를</a:t>
            </a:r>
            <a:r>
              <a:rPr kumimoji="1" lang="ko-KR" altLang="en-US" dirty="0">
                <a:solidFill>
                  <a:schemeClr val="bg1"/>
                </a:solidFill>
              </a:rPr>
              <a:t> 저장하고 수행여부를 관리하는 용도로 만들어진 테이블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 err="1">
                <a:solidFill>
                  <a:schemeClr val="bg1"/>
                </a:solidFill>
              </a:rPr>
              <a:t>bk_complete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칼럼으로 완료</a:t>
            </a:r>
            <a:r>
              <a:rPr kumimoji="1" lang="en-US" altLang="ko-KR" dirty="0">
                <a:solidFill>
                  <a:schemeClr val="bg1"/>
                </a:solidFill>
              </a:rPr>
              <a:t>/</a:t>
            </a:r>
            <a:r>
              <a:rPr kumimoji="1" lang="ko-KR" altLang="en-US" dirty="0">
                <a:solidFill>
                  <a:schemeClr val="bg1"/>
                </a:solidFill>
              </a:rPr>
              <a:t>미완료를 구분 가능하며 </a:t>
            </a:r>
            <a:r>
              <a:rPr kumimoji="1" lang="en-US" altLang="ko-KR" dirty="0">
                <a:solidFill>
                  <a:schemeClr val="bg1"/>
                </a:solidFill>
              </a:rPr>
              <a:t>Default value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’N’</a:t>
            </a:r>
            <a:r>
              <a:rPr kumimoji="1" lang="ko-KR" altLang="en-US" dirty="0" err="1">
                <a:solidFill>
                  <a:schemeClr val="bg1"/>
                </a:solidFill>
              </a:rPr>
              <a:t>으로</a:t>
            </a:r>
            <a:r>
              <a:rPr kumimoji="1" lang="ko-KR" altLang="en-US" dirty="0">
                <a:solidFill>
                  <a:schemeClr val="bg1"/>
                </a:solidFill>
              </a:rPr>
              <a:t> 설정해 데이터 </a:t>
            </a:r>
            <a:r>
              <a:rPr kumimoji="1" lang="en-US" altLang="ko-KR" dirty="0">
                <a:solidFill>
                  <a:schemeClr val="bg1"/>
                </a:solidFill>
              </a:rPr>
              <a:t>insert</a:t>
            </a:r>
            <a:r>
              <a:rPr kumimoji="1" lang="ko-KR" altLang="en-US" dirty="0">
                <a:solidFill>
                  <a:schemeClr val="bg1"/>
                </a:solidFill>
              </a:rPr>
              <a:t>시에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사용자에게 따로 </a:t>
            </a:r>
            <a:r>
              <a:rPr kumimoji="1" lang="en-US" altLang="ko-KR" dirty="0">
                <a:solidFill>
                  <a:schemeClr val="bg1"/>
                </a:solidFill>
              </a:rPr>
              <a:t>complete</a:t>
            </a:r>
            <a:r>
              <a:rPr kumimoji="1" lang="ko-KR" altLang="en-US" dirty="0">
                <a:solidFill>
                  <a:schemeClr val="bg1"/>
                </a:solidFill>
              </a:rPr>
              <a:t>값을 세팅하도록 요구하지 않고 수정화면에서 버튼을 통해 </a:t>
            </a:r>
            <a:r>
              <a:rPr kumimoji="1" lang="ko-KR" altLang="en-US" dirty="0" err="1">
                <a:solidFill>
                  <a:schemeClr val="bg1"/>
                </a:solidFill>
              </a:rPr>
              <a:t>완료상태</a:t>
            </a:r>
            <a:r>
              <a:rPr kumimoji="1" lang="ko-KR" altLang="en-US" dirty="0">
                <a:solidFill>
                  <a:schemeClr val="bg1"/>
                </a:solidFill>
              </a:rPr>
              <a:t> 수정 가능함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522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56596-FDF3-D24F-A11D-BF18072F6B95}"/>
              </a:ext>
            </a:extLst>
          </p:cNvPr>
          <p:cNvSpPr txBox="1"/>
          <p:nvPr/>
        </p:nvSpPr>
        <p:spPr>
          <a:xfrm>
            <a:off x="1020030" y="2814630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5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작동과정</a:t>
            </a:r>
            <a:endParaRPr kumimoji="1" lang="ko-KR" altLang="en-US" sz="115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20478631-EC1F-8944-AC02-7DD7E7B2DB23}"/>
              </a:ext>
            </a:extLst>
          </p:cNvPr>
          <p:cNvCxnSpPr>
            <a:cxnSpLocks/>
          </p:cNvCxnSpPr>
          <p:nvPr/>
        </p:nvCxnSpPr>
        <p:spPr>
          <a:xfrm>
            <a:off x="638175" y="4886321"/>
            <a:ext cx="109156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BD26E4-FF2D-DF48-BE59-ADEE33AF0ABD}"/>
              </a:ext>
            </a:extLst>
          </p:cNvPr>
          <p:cNvSpPr txBox="1"/>
          <p:nvPr/>
        </p:nvSpPr>
        <p:spPr>
          <a:xfrm>
            <a:off x="1205770" y="5182847"/>
            <a:ext cx="626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어플리케이션의 작동 과정에 대한 흐름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5C24D-688C-2249-8022-78AA66592F1F}"/>
              </a:ext>
            </a:extLst>
          </p:cNvPr>
          <p:cNvSpPr txBox="1"/>
          <p:nvPr/>
        </p:nvSpPr>
        <p:spPr>
          <a:xfrm>
            <a:off x="1020030" y="1964107"/>
            <a:ext cx="32182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Process</a:t>
            </a:r>
            <a:endParaRPr kumimoji="1" lang="ko-KR" altLang="en-US" sz="6600" b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2102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534D88-99A7-EB49-BBE6-8A357B765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" t="1111" r="1914" b="5741"/>
          <a:stretch/>
        </p:blipFill>
        <p:spPr>
          <a:xfrm>
            <a:off x="749300" y="308540"/>
            <a:ext cx="4533900" cy="6388095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C163170-005D-0946-8A5A-1ABC5C3D0180}"/>
              </a:ext>
            </a:extLst>
          </p:cNvPr>
          <p:cNvCxnSpPr>
            <a:cxnSpLocks/>
          </p:cNvCxnSpPr>
          <p:nvPr/>
        </p:nvCxnSpPr>
        <p:spPr>
          <a:xfrm>
            <a:off x="6489700" y="1313007"/>
            <a:ext cx="5410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778374-3CAF-F24C-8CA3-A65D4A609C73}"/>
              </a:ext>
            </a:extLst>
          </p:cNvPr>
          <p:cNvSpPr txBox="1"/>
          <p:nvPr/>
        </p:nvSpPr>
        <p:spPr>
          <a:xfrm>
            <a:off x="8978900" y="30854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8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메인화면</a:t>
            </a:r>
            <a:endParaRPr kumimoji="1" lang="ko-KR" altLang="en-US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EE1BCA-BD12-C94C-9AE5-CEAE30FDFABB}"/>
              </a:ext>
            </a:extLst>
          </p:cNvPr>
          <p:cNvGrpSpPr/>
          <p:nvPr/>
        </p:nvGrpSpPr>
        <p:grpSpPr>
          <a:xfrm>
            <a:off x="6778576" y="2082799"/>
            <a:ext cx="4883248" cy="2897526"/>
            <a:chOff x="6753176" y="2082799"/>
            <a:chExt cx="4883248" cy="2897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E86A3C-579B-9742-BAD2-60D91553B172}"/>
                </a:ext>
              </a:extLst>
            </p:cNvPr>
            <p:cNvSpPr/>
            <p:nvPr/>
          </p:nvSpPr>
          <p:spPr>
            <a:xfrm>
              <a:off x="6753176" y="2082799"/>
              <a:ext cx="4883248" cy="260349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0295FD-C084-9F40-B3D6-F8293034B498}"/>
                </a:ext>
              </a:extLst>
            </p:cNvPr>
            <p:cNvGrpSpPr/>
            <p:nvPr/>
          </p:nvGrpSpPr>
          <p:grpSpPr>
            <a:xfrm>
              <a:off x="7376667" y="2502526"/>
              <a:ext cx="3570733" cy="480156"/>
              <a:chOff x="1354516" y="2591228"/>
              <a:chExt cx="3570733" cy="48015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142F92-BCE0-C44B-91F2-86AE6C80814C}"/>
                  </a:ext>
                </a:extLst>
              </p:cNvPr>
              <p:cNvSpPr txBox="1"/>
              <p:nvPr/>
            </p:nvSpPr>
            <p:spPr>
              <a:xfrm>
                <a:off x="1354516" y="2631251"/>
                <a:ext cx="35453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2000" b="1" dirty="0">
                    <a:solidFill>
                      <a:schemeClr val="accent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모바일</a:t>
                </a:r>
                <a:r>
                  <a:rPr kumimoji="1" lang="en-US" altLang="ko-KR" sz="2000" b="1" dirty="0">
                    <a:solidFill>
                      <a:schemeClr val="accent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(768px)</a:t>
                </a:r>
                <a:r>
                  <a:rPr kumimoji="1" lang="ko-KR" altLang="en-US" sz="2000" b="1" dirty="0">
                    <a:solidFill>
                      <a:schemeClr val="accent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기준 </a:t>
                </a:r>
                <a:r>
                  <a:rPr kumimoji="1" lang="ko-KR" altLang="en-US" sz="2000" b="1" dirty="0" err="1">
                    <a:solidFill>
                      <a:schemeClr val="accent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메인화면</a:t>
                </a:r>
                <a:endParaRPr kumimoji="1" lang="en-US" altLang="ko-KR" sz="2000" b="1" dirty="0">
                  <a:solidFill>
                    <a:schemeClr val="accent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CF86327-B3EF-1C42-AB7F-BBB336416222}"/>
                  </a:ext>
                </a:extLst>
              </p:cNvPr>
              <p:cNvSpPr/>
              <p:nvPr/>
            </p:nvSpPr>
            <p:spPr>
              <a:xfrm>
                <a:off x="1379917" y="2591228"/>
                <a:ext cx="3545332" cy="480156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B74086-E957-A846-86A2-8B7E285EEEF7}"/>
                </a:ext>
              </a:extLst>
            </p:cNvPr>
            <p:cNvSpPr txBox="1"/>
            <p:nvPr/>
          </p:nvSpPr>
          <p:spPr>
            <a:xfrm>
              <a:off x="7300467" y="3225999"/>
              <a:ext cx="3911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1"/>
                  </a:solidFill>
                </a:rPr>
                <a:t>보유중인 </a:t>
              </a:r>
              <a:r>
                <a:rPr kumimoji="1" lang="en-US" altLang="ko-KR" dirty="0" err="1">
                  <a:solidFill>
                    <a:schemeClr val="bg1"/>
                  </a:solidFill>
                </a:rPr>
                <a:t>BucketList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를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보여주는 </a:t>
              </a:r>
              <a:endParaRPr kumimoji="1" lang="en-US" altLang="ko-KR" dirty="0">
                <a:solidFill>
                  <a:schemeClr val="bg1"/>
                </a:solidFill>
              </a:endParaRPr>
            </a:p>
            <a:p>
              <a:r>
                <a:rPr kumimoji="1" lang="ko-KR" altLang="en-US" dirty="0" err="1">
                  <a:solidFill>
                    <a:schemeClr val="bg1"/>
                  </a:solidFill>
                </a:rPr>
                <a:t>메인화면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r>
                <a:rPr kumimoji="1" lang="ko-KR" altLang="en-US" dirty="0" err="1">
                  <a:solidFill>
                    <a:schemeClr val="bg1"/>
                  </a:solidFill>
                </a:rPr>
                <a:t>버킷리스트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 추가하기버튼을 클릭하면 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Insert Modal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화면이 내려온다</a:t>
              </a:r>
              <a:endParaRPr kumimoji="1" lang="en-US" altLang="ko-KR" dirty="0">
                <a:solidFill>
                  <a:schemeClr val="bg1"/>
                </a:solidFill>
              </a:endParaRPr>
            </a:p>
            <a:p>
              <a:endParaRPr kumimoji="1" lang="en-US" altLang="ko-KR" dirty="0">
                <a:solidFill>
                  <a:schemeClr val="bg1"/>
                </a:solidFill>
              </a:endParaRPr>
            </a:p>
            <a:p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5114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515</Words>
  <Application>Microsoft Macintosh PowerPoint</Application>
  <PresentationFormat>와이드스크린</PresentationFormat>
  <Paragraphs>154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HyerinYu</dc:creator>
  <cp:lastModifiedBy>HyerinYu</cp:lastModifiedBy>
  <cp:revision>36</cp:revision>
  <dcterms:created xsi:type="dcterms:W3CDTF">2020-03-24T00:24:15Z</dcterms:created>
  <dcterms:modified xsi:type="dcterms:W3CDTF">2020-03-24T06:57:33Z</dcterms:modified>
</cp:coreProperties>
</file>