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87" r:id="rId5"/>
    <p:sldId id="310" r:id="rId6"/>
    <p:sldId id="274" r:id="rId7"/>
    <p:sldId id="298" r:id="rId8"/>
    <p:sldId id="299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3779" autoAdjust="0"/>
  </p:normalViewPr>
  <p:slideViewPr>
    <p:cSldViewPr>
      <p:cViewPr varScale="1">
        <p:scale>
          <a:sx n="109" d="100"/>
          <a:sy n="109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03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1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7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1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0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6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5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0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8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6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3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7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4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4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4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021" y="2564899"/>
            <a:ext cx="5976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</a:rPr>
              <a:t>Spring Security</a:t>
            </a:r>
            <a:r>
              <a:rPr lang="ko-KR" altLang="en-US" sz="4000" b="1" spc="-113" dirty="0">
                <a:solidFill>
                  <a:schemeClr val="bg1"/>
                </a:solidFill>
              </a:rPr>
              <a:t>를 활용한 </a:t>
            </a:r>
            <a:endParaRPr lang="en-US" altLang="ko-KR" sz="4000" b="1" spc="-113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spc="-113" dirty="0">
                <a:solidFill>
                  <a:schemeClr val="bg1"/>
                </a:solidFill>
              </a:rPr>
              <a:t>회원가입 </a:t>
            </a:r>
            <a:r>
              <a:rPr lang="en-US" altLang="ko-KR" sz="4000" b="1" spc="-113" dirty="0">
                <a:solidFill>
                  <a:schemeClr val="bg1"/>
                </a:solidFill>
              </a:rPr>
              <a:t>/ </a:t>
            </a:r>
            <a:r>
              <a:rPr lang="ko-KR" altLang="en-US" sz="4000" b="1" spc="-113" dirty="0">
                <a:solidFill>
                  <a:schemeClr val="bg1"/>
                </a:solidFill>
              </a:rPr>
              <a:t>로그인 구현</a:t>
            </a:r>
            <a:endParaRPr lang="en-US" altLang="ko-KR" sz="4000" b="1" spc="-11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420" y="4187398"/>
            <a:ext cx="236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신입개발자 유혜린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1988840"/>
            <a:ext cx="36771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Spring Security project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3177" y="6165304"/>
            <a:ext cx="31103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1" b="1" dirty="0" err="1">
                <a:solidFill>
                  <a:schemeClr val="bg1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한국경영원</a:t>
            </a:r>
            <a:r>
              <a:rPr lang="ko-KR" altLang="en-US" sz="1051" b="1" dirty="0">
                <a:solidFill>
                  <a:schemeClr val="bg1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 인재개발원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932527"/>
            <a:ext cx="3809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관리자 화면 </a:t>
            </a:r>
            <a:r>
              <a:rPr lang="en-US" altLang="ko-KR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– 1 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유저리스트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303694"/>
            <a:ext cx="293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User Management – Admin 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</a:rPr>
              <a:t>UserList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663564"/>
            <a:ext cx="7914220" cy="1175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652607"/>
            <a:ext cx="768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</a:t>
            </a:r>
            <a:r>
              <a:rPr lang="ko-KR" altLang="en-US" sz="1200" b="1" spc="-113" dirty="0" smtClean="0"/>
              <a:t> </a:t>
            </a:r>
            <a:r>
              <a:rPr lang="en-US" altLang="ko-KR" sz="1200" b="1" spc="-113" dirty="0" smtClean="0"/>
              <a:t>Authority</a:t>
            </a:r>
            <a:r>
              <a:rPr lang="ko-KR" altLang="en-US" sz="1200" b="1" spc="-113" dirty="0" smtClean="0"/>
              <a:t>가 </a:t>
            </a:r>
            <a:r>
              <a:rPr lang="en-US" altLang="ko-KR" sz="1200" b="1" spc="-113" dirty="0" smtClean="0"/>
              <a:t>ADMIN</a:t>
            </a:r>
            <a:r>
              <a:rPr lang="ko-KR" altLang="en-US" sz="1200" b="1" spc="-113" dirty="0" smtClean="0"/>
              <a:t>으로 설정된 사용자에게만 노출되는 </a:t>
            </a:r>
            <a:r>
              <a:rPr lang="ko-KR" altLang="en-US" sz="1200" b="1" spc="-113" dirty="0" err="1" smtClean="0"/>
              <a:t>관리자홈</a:t>
            </a:r>
            <a:r>
              <a:rPr lang="ko-KR" altLang="en-US" sz="1200" b="1" spc="-113" dirty="0" smtClean="0"/>
              <a:t> 메뉴 </a:t>
            </a:r>
            <a:r>
              <a:rPr lang="ko-KR" altLang="en-US" sz="1200" b="1" spc="-113" dirty="0" err="1" smtClean="0"/>
              <a:t>클릭시</a:t>
            </a:r>
            <a:r>
              <a:rPr lang="ko-KR" altLang="en-US" sz="1200" b="1" spc="-113" dirty="0" smtClean="0"/>
              <a:t> 노출되는 화면</a:t>
            </a:r>
            <a:endParaRPr lang="en-US" altLang="ko-KR" sz="1200" b="1" spc="-113" dirty="0" smtClean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②  </a:t>
            </a:r>
            <a:r>
              <a:rPr lang="en-US" altLang="ko-KR" sz="1200" b="1" spc="-113" dirty="0" err="1" smtClean="0"/>
              <a:t>UserList</a:t>
            </a:r>
            <a:r>
              <a:rPr lang="en-US" altLang="ko-KR" sz="1200" b="1" spc="-113" dirty="0" smtClean="0"/>
              <a:t> </a:t>
            </a:r>
            <a:r>
              <a:rPr lang="ko-KR" altLang="en-US" sz="1200" b="1" spc="-113" dirty="0" smtClean="0"/>
              <a:t>메뉴를 클릭하면 가입한 모든 유저의 리스트가 노출되고 유저 정보와 함께 </a:t>
            </a:r>
            <a:r>
              <a:rPr lang="en-US" altLang="ko-KR" sz="1200" b="1" spc="-113" dirty="0" smtClean="0"/>
              <a:t>Enabled </a:t>
            </a:r>
            <a:r>
              <a:rPr lang="ko-KR" altLang="en-US" sz="1200" b="1" spc="-113" dirty="0" smtClean="0"/>
              <a:t>정보가 노출됩니다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     정지상태인 유저와 활성상태인 유저의 구분을 위해 </a:t>
            </a:r>
            <a:r>
              <a:rPr lang="en-US" altLang="ko-KR" sz="1200" b="1" spc="-113" dirty="0" smtClean="0"/>
              <a:t>Enabled</a:t>
            </a:r>
            <a:r>
              <a:rPr lang="ko-KR" altLang="en-US" sz="1200" b="1" spc="-113" dirty="0" smtClean="0"/>
              <a:t>값이 </a:t>
            </a:r>
            <a:r>
              <a:rPr lang="en-US" altLang="ko-KR" sz="1200" b="1" spc="-113" dirty="0" smtClean="0"/>
              <a:t>false</a:t>
            </a:r>
            <a:r>
              <a:rPr lang="ko-KR" altLang="en-US" sz="1200" b="1" spc="-113" dirty="0" smtClean="0"/>
              <a:t>인 유저는 글자 컬러를 변경하고 </a:t>
            </a:r>
            <a:r>
              <a:rPr lang="en-US" altLang="ko-KR" sz="1200" b="1" spc="-113" dirty="0" smtClean="0"/>
              <a:t>line-through</a:t>
            </a:r>
            <a:r>
              <a:rPr lang="ko-KR" altLang="en-US" sz="1200" b="1" spc="-113" dirty="0"/>
              <a:t> </a:t>
            </a:r>
            <a:r>
              <a:rPr lang="en-US" altLang="ko-KR" sz="1200" b="1" spc="-113" dirty="0" smtClean="0"/>
              <a:t>style</a:t>
            </a:r>
            <a:r>
              <a:rPr lang="ko-KR" altLang="en-US" sz="1200" b="1" spc="-113" dirty="0" smtClean="0"/>
              <a:t>을 적용했습니다</a:t>
            </a:r>
            <a:r>
              <a:rPr lang="en-US" altLang="ko-KR" sz="1200" b="1" spc="-113" dirty="0" smtClean="0"/>
              <a:t>.</a:t>
            </a:r>
            <a:endParaRPr lang="en-US" altLang="ko-KR" sz="1200" b="1" spc="-113" dirty="0"/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pic>
        <p:nvPicPr>
          <p:cNvPr id="35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996952"/>
            <a:ext cx="7683834" cy="3425612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7164288" y="3651131"/>
            <a:ext cx="720080" cy="2514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37" name="직사각형 36"/>
          <p:cNvSpPr/>
          <p:nvPr/>
        </p:nvSpPr>
        <p:spPr>
          <a:xfrm>
            <a:off x="6783225" y="3404819"/>
            <a:ext cx="45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23728" y="5085184"/>
            <a:ext cx="5623175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39" name="직사각형 38"/>
          <p:cNvSpPr/>
          <p:nvPr/>
        </p:nvSpPr>
        <p:spPr>
          <a:xfrm>
            <a:off x="1742665" y="4881623"/>
            <a:ext cx="45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19" y="836712"/>
            <a:ext cx="349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관리자 화면 </a:t>
            </a:r>
            <a:r>
              <a:rPr lang="en-US" altLang="ko-KR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– 2 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활성유저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207879"/>
            <a:ext cx="329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User Management – Admin Enabled User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67749"/>
            <a:ext cx="7914220" cy="1175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700808"/>
            <a:ext cx="76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개별 유저를 클릭하면 나타나는 </a:t>
            </a:r>
            <a:r>
              <a:rPr lang="en-US" altLang="ko-KR" sz="1200" b="1" spc="-113" dirty="0"/>
              <a:t>Detail </a:t>
            </a:r>
            <a:r>
              <a:rPr lang="ko-KR" altLang="en-US" sz="1200" b="1" spc="-113" dirty="0" smtClean="0"/>
              <a:t>화면</a:t>
            </a:r>
            <a:r>
              <a:rPr lang="en-US" altLang="ko-KR" sz="1200" b="1" spc="-113" dirty="0" smtClean="0"/>
              <a:t>. </a:t>
            </a:r>
            <a:r>
              <a:rPr lang="ko-KR" altLang="en-US" sz="1200" b="1" spc="-113" dirty="0" smtClean="0"/>
              <a:t>유저 정보 </a:t>
            </a:r>
            <a:r>
              <a:rPr lang="en-US" altLang="ko-KR" sz="1200" b="1" spc="-113" dirty="0" smtClean="0"/>
              <a:t>UPDATE</a:t>
            </a:r>
            <a:r>
              <a:rPr lang="ko-KR" altLang="en-US" sz="1200" b="1" spc="-113" dirty="0" smtClean="0"/>
              <a:t>와 </a:t>
            </a:r>
            <a:r>
              <a:rPr lang="en-US" altLang="ko-KR" sz="1200" b="1" spc="-113" dirty="0" smtClean="0"/>
              <a:t>Enabled</a:t>
            </a:r>
            <a:r>
              <a:rPr lang="ko-KR" altLang="en-US" sz="1200" b="1" spc="-113" dirty="0" smtClean="0"/>
              <a:t>상태</a:t>
            </a:r>
            <a:r>
              <a:rPr lang="en-US" altLang="ko-KR" sz="1200" b="1" spc="-113" dirty="0" smtClean="0"/>
              <a:t>, </a:t>
            </a:r>
            <a:r>
              <a:rPr lang="ko-KR" altLang="en-US" sz="1200" b="1" spc="-113" dirty="0" smtClean="0"/>
              <a:t>권한정보 </a:t>
            </a:r>
            <a:r>
              <a:rPr lang="en-US" altLang="ko-KR" sz="1200" b="1" spc="-113" dirty="0" smtClean="0"/>
              <a:t>UPDATE</a:t>
            </a:r>
            <a:r>
              <a:rPr lang="ko-KR" altLang="en-US" sz="1200" b="1" spc="-113" dirty="0" smtClean="0"/>
              <a:t>가 가능합니다</a:t>
            </a:r>
            <a:r>
              <a:rPr lang="en-US" altLang="ko-KR" sz="1200" b="1" spc="-113" dirty="0" smtClean="0"/>
              <a:t>.</a:t>
            </a:r>
            <a:endParaRPr lang="en-US" altLang="ko-KR" sz="1200" b="1" spc="-113" dirty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② 현재 계정 상태가 빨간 글씨로 노출되고 체크박스를 이용해 </a:t>
            </a:r>
            <a:r>
              <a:rPr lang="en-US" altLang="ko-KR" sz="1200" b="1" spc="-113" dirty="0" smtClean="0"/>
              <a:t>Enabled</a:t>
            </a:r>
            <a:r>
              <a:rPr lang="ko-KR" altLang="en-US" sz="1200" b="1" spc="-113" dirty="0" smtClean="0"/>
              <a:t>상태 변경이 가능합니다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③ </a:t>
            </a:r>
            <a:r>
              <a:rPr lang="en-US" altLang="ko-KR" sz="1200" b="1" spc="-113" dirty="0" smtClean="0"/>
              <a:t>‘</a:t>
            </a:r>
            <a:r>
              <a:rPr lang="ko-KR" altLang="en-US" sz="1200" b="1" spc="-113" dirty="0" smtClean="0"/>
              <a:t>권한 정보 입력추가</a:t>
            </a:r>
            <a:r>
              <a:rPr lang="en-US" altLang="ko-KR" sz="1200" b="1" spc="-113" dirty="0" smtClean="0"/>
              <a:t>’</a:t>
            </a:r>
            <a:r>
              <a:rPr lang="ko-KR" altLang="en-US" sz="1200" b="1" spc="-113" dirty="0" smtClean="0"/>
              <a:t> 버튼을  클릭하면 </a:t>
            </a:r>
            <a:r>
              <a:rPr lang="en-US" altLang="ko-KR" sz="1200" b="1" spc="-113" dirty="0" smtClean="0"/>
              <a:t>input</a:t>
            </a:r>
            <a:r>
              <a:rPr lang="ko-KR" altLang="en-US" sz="1200" b="1" spc="-113" dirty="0" smtClean="0"/>
              <a:t>창이 생성되고 권한정보를 </a:t>
            </a:r>
            <a:r>
              <a:rPr lang="en-US" altLang="ko-KR" sz="1200" b="1" spc="-113" dirty="0" smtClean="0"/>
              <a:t>UPDATE </a:t>
            </a:r>
            <a:r>
              <a:rPr lang="ko-KR" altLang="en-US" sz="1200" b="1" spc="-113" dirty="0" smtClean="0"/>
              <a:t>할 수 있습니다</a:t>
            </a:r>
            <a:r>
              <a:rPr lang="en-US" altLang="ko-KR" sz="1200" b="1" spc="-113" dirty="0" smtClean="0"/>
              <a:t>.</a:t>
            </a:r>
            <a:endParaRPr lang="en-US" altLang="ko-KR" sz="1200" b="1" spc="-113" dirty="0"/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83568" y="2897793"/>
            <a:ext cx="3744416" cy="3456384"/>
            <a:chOff x="356514" y="2924944"/>
            <a:chExt cx="3567414" cy="34563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" b="3851"/>
            <a:stretch/>
          </p:blipFill>
          <p:spPr>
            <a:xfrm>
              <a:off x="356514" y="2924944"/>
              <a:ext cx="3567414" cy="3456384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1907694" y="4668835"/>
              <a:ext cx="1801954" cy="4497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1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475656" y="4484016"/>
              <a:ext cx="451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spc="-113" dirty="0">
                  <a:solidFill>
                    <a:srgbClr val="FF0000"/>
                  </a:solidFill>
                </a:rPr>
                <a:t>②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07695" y="5118586"/>
              <a:ext cx="1801954" cy="974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1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01"/>
          <a:stretch/>
        </p:blipFill>
        <p:spPr>
          <a:xfrm>
            <a:off x="5021874" y="3029755"/>
            <a:ext cx="3394099" cy="9033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52" y="4785700"/>
            <a:ext cx="3433680" cy="13796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>
            <a:off x="6444208" y="4011171"/>
            <a:ext cx="432048" cy="64196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16016" y="2887499"/>
            <a:ext cx="3960440" cy="346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6" name="직사각형 25"/>
          <p:cNvSpPr/>
          <p:nvPr/>
        </p:nvSpPr>
        <p:spPr>
          <a:xfrm>
            <a:off x="1875766" y="4953775"/>
            <a:ext cx="426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③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4404046" y="2518609"/>
            <a:ext cx="426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③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62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19" y="836712"/>
            <a:ext cx="349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관리자 화면 </a:t>
            </a:r>
            <a:r>
              <a:rPr lang="en-US" altLang="ko-KR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– 2 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정지유저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207879"/>
            <a:ext cx="329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User Management – Admin Disabled User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67749"/>
            <a:ext cx="7914220" cy="1175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700808"/>
            <a:ext cx="76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</a:t>
            </a:r>
            <a:r>
              <a:rPr lang="en-US" altLang="ko-KR" sz="1200" b="1" spc="-113" dirty="0" err="1" smtClean="0"/>
              <a:t>UserList</a:t>
            </a:r>
            <a:r>
              <a:rPr lang="ko-KR" altLang="en-US" sz="1200" b="1" spc="-113" dirty="0" smtClean="0"/>
              <a:t>의 정지유저를 클릭하면 노출되는 화면</a:t>
            </a:r>
            <a:r>
              <a:rPr lang="en-US" altLang="ko-KR" sz="1200" b="1" spc="-113" dirty="0" smtClean="0"/>
              <a:t>.</a:t>
            </a:r>
            <a:r>
              <a:rPr lang="ko-KR" altLang="en-US" sz="1200" b="1" spc="-113" dirty="0"/>
              <a:t> 유저 정보 </a:t>
            </a:r>
            <a:r>
              <a:rPr lang="en-US" altLang="ko-KR" sz="1200" b="1" spc="-113" dirty="0"/>
              <a:t>UPDATE</a:t>
            </a:r>
            <a:r>
              <a:rPr lang="ko-KR" altLang="en-US" sz="1200" b="1" spc="-113" dirty="0"/>
              <a:t>와 </a:t>
            </a:r>
            <a:r>
              <a:rPr lang="en-US" altLang="ko-KR" sz="1200" b="1" spc="-113" dirty="0"/>
              <a:t>Enabled</a:t>
            </a:r>
            <a:r>
              <a:rPr lang="ko-KR" altLang="en-US" sz="1200" b="1" spc="-113" dirty="0"/>
              <a:t>상태</a:t>
            </a:r>
            <a:r>
              <a:rPr lang="en-US" altLang="ko-KR" sz="1200" b="1" spc="-113" dirty="0"/>
              <a:t>, </a:t>
            </a:r>
            <a:r>
              <a:rPr lang="ko-KR" altLang="en-US" sz="1200" b="1" spc="-113" dirty="0"/>
              <a:t>권한정보 </a:t>
            </a:r>
            <a:r>
              <a:rPr lang="en-US" altLang="ko-KR" sz="1200" b="1" spc="-113" dirty="0"/>
              <a:t>UPDATE</a:t>
            </a:r>
            <a:r>
              <a:rPr lang="ko-KR" altLang="en-US" sz="1200" b="1" spc="-113" dirty="0"/>
              <a:t>가 가능합니다</a:t>
            </a:r>
            <a:r>
              <a:rPr lang="en-US" altLang="ko-KR" sz="1200" b="1" spc="-113" dirty="0" smtClean="0"/>
              <a:t>.</a:t>
            </a:r>
            <a:r>
              <a:rPr lang="ko-KR" altLang="en-US" sz="1200" b="1" spc="-113" dirty="0" smtClean="0"/>
              <a:t> </a:t>
            </a:r>
            <a:endParaRPr lang="en-US" altLang="ko-KR" sz="1200" b="1" spc="-113" dirty="0" smtClean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② 정지유저라는 </a:t>
            </a:r>
            <a:r>
              <a:rPr lang="en-US" altLang="ko-KR" sz="1200" b="1" spc="-113" dirty="0" smtClean="0"/>
              <a:t>Alert</a:t>
            </a:r>
            <a:r>
              <a:rPr lang="ko-KR" altLang="en-US" sz="1200" b="1" spc="-113" dirty="0" smtClean="0"/>
              <a:t>가 먼저 뜨고 활성유저와의 구분을 위해 유저정보가 회색글씨로 노출됩니다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③ </a:t>
            </a:r>
            <a:r>
              <a:rPr lang="en-US" altLang="ko-KR" sz="1200" b="1" spc="-113" dirty="0" smtClean="0"/>
              <a:t>‘</a:t>
            </a:r>
            <a:r>
              <a:rPr lang="ko-KR" altLang="en-US" sz="1200" b="1" spc="-113" dirty="0" smtClean="0"/>
              <a:t>권한 정보 입력추가</a:t>
            </a:r>
            <a:r>
              <a:rPr lang="en-US" altLang="ko-KR" sz="1200" b="1" spc="-113" dirty="0" smtClean="0"/>
              <a:t>’</a:t>
            </a:r>
            <a:r>
              <a:rPr lang="ko-KR" altLang="en-US" sz="1200" b="1" spc="-113" dirty="0" smtClean="0"/>
              <a:t> 버튼을  클릭하면 </a:t>
            </a:r>
            <a:r>
              <a:rPr lang="en-US" altLang="ko-KR" sz="1200" b="1" spc="-113" dirty="0" smtClean="0"/>
              <a:t>input</a:t>
            </a:r>
            <a:r>
              <a:rPr lang="ko-KR" altLang="en-US" sz="1200" b="1" spc="-113" dirty="0" smtClean="0"/>
              <a:t>창이 생성되고 권한정보를 </a:t>
            </a:r>
            <a:r>
              <a:rPr lang="en-US" altLang="ko-KR" sz="1200" b="1" spc="-113" dirty="0" smtClean="0"/>
              <a:t>UPDATE </a:t>
            </a:r>
            <a:r>
              <a:rPr lang="ko-KR" altLang="en-US" sz="1200" b="1" spc="-113" dirty="0" smtClean="0"/>
              <a:t>할 수 있습니다</a:t>
            </a:r>
            <a:r>
              <a:rPr lang="en-US" altLang="ko-KR" sz="1200" b="1" spc="-113" dirty="0" smtClean="0"/>
              <a:t>.</a:t>
            </a:r>
            <a:endParaRPr lang="en-US" altLang="ko-KR" sz="1200" b="1" spc="-113" dirty="0"/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9" y="3415574"/>
            <a:ext cx="4165111" cy="20296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56352" y="3268866"/>
            <a:ext cx="1892653" cy="44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6" name="직사각형 25"/>
          <p:cNvSpPr/>
          <p:nvPr/>
        </p:nvSpPr>
        <p:spPr>
          <a:xfrm>
            <a:off x="1956424" y="314096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2296653" y="3429000"/>
            <a:ext cx="2275347" cy="976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7" name="직사각형 26"/>
          <p:cNvSpPr/>
          <p:nvPr/>
        </p:nvSpPr>
        <p:spPr>
          <a:xfrm>
            <a:off x="6690801" y="2452826"/>
            <a:ext cx="426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③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58" y="2852936"/>
            <a:ext cx="1836995" cy="350087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4634910" y="245282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52936"/>
            <a:ext cx="1880925" cy="3502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580113" y="4672992"/>
            <a:ext cx="126482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03" y="2679005"/>
            <a:ext cx="3674637" cy="23341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07" y="2703034"/>
            <a:ext cx="4301609" cy="346227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19" y="836712"/>
            <a:ext cx="349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이메일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인증 </a:t>
            </a:r>
            <a:r>
              <a:rPr lang="en-US" altLang="ko-KR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- 1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207879"/>
            <a:ext cx="329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Email Authentication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08515"/>
            <a:ext cx="7914220" cy="1056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569566"/>
            <a:ext cx="76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</a:t>
            </a:r>
            <a:r>
              <a:rPr lang="ko-KR" altLang="en-US" sz="1200" b="1" spc="-113" dirty="0" smtClean="0"/>
              <a:t>회원가입 정보를 입력하고 </a:t>
            </a:r>
            <a:r>
              <a:rPr lang="en-US" altLang="ko-KR" sz="1200" b="1" spc="-113" dirty="0" smtClean="0"/>
              <a:t>JOIN</a:t>
            </a:r>
            <a:r>
              <a:rPr lang="ko-KR" altLang="en-US" sz="1200" b="1" spc="-113" dirty="0" smtClean="0"/>
              <a:t>버튼을 </a:t>
            </a:r>
            <a:r>
              <a:rPr lang="ko-KR" altLang="en-US" sz="1200" b="1" spc="-113" dirty="0" err="1" smtClean="0"/>
              <a:t>클릭시</a:t>
            </a:r>
            <a:r>
              <a:rPr lang="ko-KR" altLang="en-US" sz="1200" b="1" spc="-113" dirty="0" smtClean="0"/>
              <a:t> 바로 노출되는 </a:t>
            </a:r>
            <a:r>
              <a:rPr lang="ko-KR" altLang="en-US" sz="1200" b="1" spc="-113" dirty="0" err="1" smtClean="0"/>
              <a:t>이메일</a:t>
            </a:r>
            <a:r>
              <a:rPr lang="ko-KR" altLang="en-US" sz="1200" b="1" spc="-113" dirty="0" smtClean="0"/>
              <a:t> 인증 화면</a:t>
            </a:r>
            <a:endParaRPr lang="en-US" altLang="ko-KR" sz="1200" b="1" spc="-113" dirty="0" smtClean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② </a:t>
            </a:r>
            <a:r>
              <a:rPr lang="ko-KR" altLang="en-US" sz="1200" b="1" spc="-113" dirty="0" err="1" smtClean="0"/>
              <a:t>이메일</a:t>
            </a:r>
            <a:r>
              <a:rPr lang="ko-KR" altLang="en-US" sz="1200" b="1" spc="-113" dirty="0" smtClean="0"/>
              <a:t> 인증을 하지 않으면</a:t>
            </a:r>
            <a:r>
              <a:rPr lang="en-US" altLang="ko-KR" sz="1200" b="1" spc="-113" dirty="0"/>
              <a:t> </a:t>
            </a:r>
            <a:r>
              <a:rPr lang="en-US" altLang="ko-KR" sz="1200" b="1" spc="-113" dirty="0" smtClean="0"/>
              <a:t>Enabled </a:t>
            </a:r>
            <a:r>
              <a:rPr lang="ko-KR" altLang="en-US" sz="1200" b="1" spc="-113" dirty="0" smtClean="0"/>
              <a:t>값이 </a:t>
            </a:r>
            <a:r>
              <a:rPr lang="en-US" altLang="ko-KR" sz="1200" b="1" spc="-113" dirty="0" smtClean="0"/>
              <a:t>false</a:t>
            </a:r>
            <a:r>
              <a:rPr lang="ko-KR" altLang="en-US" sz="1200" b="1" spc="-113" dirty="0" smtClean="0"/>
              <a:t>로 저장되어 로그인시도시 </a:t>
            </a:r>
            <a:r>
              <a:rPr lang="ko-KR" altLang="en-US" sz="1200" b="1" spc="-113" dirty="0" err="1" smtClean="0"/>
              <a:t>권한없음</a:t>
            </a:r>
            <a:r>
              <a:rPr lang="ko-KR" altLang="en-US" sz="1200" b="1" spc="-113" dirty="0" smtClean="0"/>
              <a:t> </a:t>
            </a:r>
            <a:r>
              <a:rPr lang="en-US" altLang="ko-KR" sz="1200" b="1" spc="-113" dirty="0" smtClean="0"/>
              <a:t>Alert</a:t>
            </a:r>
            <a:r>
              <a:rPr lang="ko-KR" altLang="en-US" sz="1200" b="1" spc="-113" dirty="0" smtClean="0"/>
              <a:t>가 노출됩니다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③ </a:t>
            </a:r>
            <a:r>
              <a:rPr lang="ko-KR" altLang="en-US" sz="1200" b="1" spc="-113" dirty="0" err="1" smtClean="0"/>
              <a:t>이메일을</a:t>
            </a:r>
            <a:r>
              <a:rPr lang="ko-KR" altLang="en-US" sz="1200" b="1" spc="-113" dirty="0" smtClean="0"/>
              <a:t> 입력하지 않고 </a:t>
            </a:r>
            <a:r>
              <a:rPr lang="en-US" altLang="ko-KR" sz="1200" b="1" spc="-113" dirty="0" smtClean="0"/>
              <a:t>‘</a:t>
            </a:r>
            <a:r>
              <a:rPr lang="ko-KR" altLang="en-US" sz="1200" b="1" spc="-113" dirty="0" smtClean="0"/>
              <a:t>발송</a:t>
            </a:r>
            <a:r>
              <a:rPr lang="en-US" altLang="ko-KR" sz="1200" b="1" spc="-113" dirty="0" smtClean="0"/>
              <a:t>’ </a:t>
            </a:r>
            <a:r>
              <a:rPr lang="ko-KR" altLang="en-US" sz="1200" b="1" spc="-113" dirty="0" smtClean="0"/>
              <a:t>버튼을 클릭하면 </a:t>
            </a:r>
            <a:r>
              <a:rPr lang="ko-KR" altLang="en-US" sz="1200" b="1" spc="-113" dirty="0" err="1" smtClean="0"/>
              <a:t>이메일을</a:t>
            </a:r>
            <a:r>
              <a:rPr lang="ko-KR" altLang="en-US" sz="1200" b="1" spc="-113" dirty="0" smtClean="0"/>
              <a:t> 입력하라는 </a:t>
            </a:r>
            <a:r>
              <a:rPr lang="en-US" altLang="ko-KR" sz="1200" b="1" spc="-113" dirty="0" smtClean="0"/>
              <a:t>Alert</a:t>
            </a:r>
            <a:r>
              <a:rPr lang="ko-KR" altLang="en-US" sz="1200" b="1" spc="-113" dirty="0" smtClean="0"/>
              <a:t>가 노출됩니다</a:t>
            </a:r>
            <a:r>
              <a:rPr lang="en-US" altLang="ko-KR" sz="1200" b="1" spc="-113" dirty="0" smtClean="0"/>
              <a:t>.</a:t>
            </a:r>
            <a:endParaRPr lang="en-US" altLang="ko-KR" sz="1200" b="1" spc="-113" dirty="0"/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1469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특별한 기능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8750" y="332820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①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259896" y="3581010"/>
            <a:ext cx="2592024" cy="2003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9" name="직사각형 28"/>
          <p:cNvSpPr/>
          <p:nvPr/>
        </p:nvSpPr>
        <p:spPr>
          <a:xfrm>
            <a:off x="5937832" y="307800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6300192" y="3328203"/>
            <a:ext cx="817264" cy="17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grpSp>
        <p:nvGrpSpPr>
          <p:cNvPr id="10" name="그룹 9"/>
          <p:cNvGrpSpPr/>
          <p:nvPr/>
        </p:nvGrpSpPr>
        <p:grpSpPr>
          <a:xfrm>
            <a:off x="4857803" y="3773810"/>
            <a:ext cx="3674637" cy="2535510"/>
            <a:chOff x="1259632" y="92995"/>
            <a:chExt cx="7200800" cy="55682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" t="2193" r="1447" b="16958"/>
            <a:stretch/>
          </p:blipFill>
          <p:spPr>
            <a:xfrm>
              <a:off x="1259632" y="116632"/>
              <a:ext cx="7200800" cy="55446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259632" y="92995"/>
              <a:ext cx="3754459" cy="81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739494" y="3759687"/>
            <a:ext cx="1864953" cy="67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7" name="직사각형 26"/>
          <p:cNvSpPr/>
          <p:nvPr/>
        </p:nvSpPr>
        <p:spPr>
          <a:xfrm>
            <a:off x="6337135" y="3561312"/>
            <a:ext cx="426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③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20" y="2663684"/>
            <a:ext cx="3572395" cy="35592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6" y="2705576"/>
            <a:ext cx="4507998" cy="335448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19" y="836712"/>
            <a:ext cx="349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이메일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인증 </a:t>
            </a:r>
            <a:r>
              <a:rPr lang="en-US" altLang="ko-KR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- 2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207879"/>
            <a:ext cx="329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Email Authentication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08515"/>
            <a:ext cx="7914220" cy="1056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569566"/>
            <a:ext cx="76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① </a:t>
            </a:r>
            <a:r>
              <a:rPr lang="ko-KR" altLang="en-US" sz="1200" b="1" spc="-113" dirty="0" err="1" smtClean="0"/>
              <a:t>이메일</a:t>
            </a:r>
            <a:r>
              <a:rPr lang="ko-KR" altLang="en-US" sz="1200" b="1" spc="-113" dirty="0" smtClean="0"/>
              <a:t> 형식에 맞게 </a:t>
            </a:r>
            <a:r>
              <a:rPr lang="ko-KR" altLang="en-US" sz="1200" b="1" spc="-113" dirty="0" err="1" smtClean="0"/>
              <a:t>이메일을</a:t>
            </a:r>
            <a:r>
              <a:rPr lang="ko-KR" altLang="en-US" sz="1200" b="1" spc="-113" dirty="0" smtClean="0"/>
              <a:t> 입력하고 </a:t>
            </a:r>
            <a:r>
              <a:rPr lang="en-US" altLang="ko-KR" sz="1200" b="1" spc="-113" dirty="0" smtClean="0"/>
              <a:t>‘</a:t>
            </a:r>
            <a:r>
              <a:rPr lang="ko-KR" altLang="en-US" sz="1200" b="1" spc="-113" dirty="0" smtClean="0"/>
              <a:t>발송</a:t>
            </a:r>
            <a:r>
              <a:rPr lang="en-US" altLang="ko-KR" sz="1200" b="1" spc="-113" dirty="0" smtClean="0"/>
              <a:t>’</a:t>
            </a:r>
            <a:r>
              <a:rPr lang="ko-KR" altLang="en-US" sz="1200" b="1" spc="-113" dirty="0" smtClean="0"/>
              <a:t> 버튼을 </a:t>
            </a:r>
            <a:r>
              <a:rPr lang="ko-KR" altLang="en-US" sz="1200" b="1" spc="-113" dirty="0" err="1" smtClean="0"/>
              <a:t>클릭시</a:t>
            </a:r>
            <a:r>
              <a:rPr lang="ko-KR" altLang="en-US" sz="1200" b="1" spc="-113" dirty="0" smtClean="0"/>
              <a:t> 바로 노출되는 </a:t>
            </a:r>
            <a:r>
              <a:rPr lang="ko-KR" altLang="en-US" sz="1200" b="1" spc="-113" dirty="0" err="1" smtClean="0"/>
              <a:t>이메일</a:t>
            </a:r>
            <a:r>
              <a:rPr lang="ko-KR" altLang="en-US" sz="1200" b="1" spc="-113" dirty="0" smtClean="0"/>
              <a:t> 인증코드 입력 화면</a:t>
            </a:r>
            <a:endParaRPr lang="en-US" altLang="ko-KR" sz="1200" b="1" spc="-113" dirty="0" smtClean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 </a:t>
            </a:r>
            <a:r>
              <a:rPr lang="ko-KR" altLang="en-US" sz="1200" b="1" spc="-113" dirty="0" smtClean="0"/>
              <a:t>  코드를 입력하지 않고 인증버튼을 클릭하면 </a:t>
            </a:r>
            <a:r>
              <a:rPr lang="en-US" altLang="ko-KR" sz="1200" b="1" spc="-113" dirty="0" smtClean="0"/>
              <a:t>Alert</a:t>
            </a:r>
            <a:r>
              <a:rPr lang="ko-KR" altLang="en-US" sz="1200" b="1" spc="-113" dirty="0" smtClean="0"/>
              <a:t>를 띄워 입력을 유도합니다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 smtClean="0"/>
              <a:t>② </a:t>
            </a:r>
            <a:r>
              <a:rPr lang="ko-KR" altLang="en-US" sz="1200" b="1" spc="-113" dirty="0" err="1" smtClean="0"/>
              <a:t>재발송</a:t>
            </a:r>
            <a:r>
              <a:rPr lang="ko-KR" altLang="en-US" sz="1200" b="1" spc="-113" dirty="0" smtClean="0"/>
              <a:t> 버튼을 클릭하면 인증번호가 </a:t>
            </a:r>
            <a:r>
              <a:rPr lang="ko-KR" altLang="en-US" sz="1200" b="1" spc="-113" dirty="0" err="1" smtClean="0"/>
              <a:t>재발송</a:t>
            </a:r>
            <a:r>
              <a:rPr lang="ko-KR" altLang="en-US" sz="1200" b="1" spc="-113" dirty="0" smtClean="0"/>
              <a:t> 처리됩니다</a:t>
            </a:r>
            <a:r>
              <a:rPr lang="en-US" altLang="ko-KR" sz="1200" b="1" spc="-113" dirty="0" smtClean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1469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특별한 기능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3568" y="338893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①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038976" y="3644415"/>
            <a:ext cx="3457502" cy="194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9" name="직사각형 28"/>
          <p:cNvSpPr/>
          <p:nvPr/>
        </p:nvSpPr>
        <p:spPr>
          <a:xfrm>
            <a:off x="4750420" y="315638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5134770" y="3441641"/>
            <a:ext cx="3397670" cy="261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4" name="직사각형 3"/>
          <p:cNvSpPr/>
          <p:nvPr/>
        </p:nvSpPr>
        <p:spPr>
          <a:xfrm>
            <a:off x="5546974" y="3892440"/>
            <a:ext cx="969242" cy="25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19" y="836712"/>
            <a:ext cx="349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보완점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207879"/>
            <a:ext cx="329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Things need to be upgraded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08515"/>
            <a:ext cx="7914220" cy="1056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503075"/>
            <a:ext cx="76861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400" b="1" spc="-113" dirty="0" smtClean="0"/>
              <a:t>① 로그인 후 </a:t>
            </a:r>
            <a:r>
              <a:rPr lang="en-US" altLang="ko-KR" sz="1400" b="1" spc="-113" dirty="0" err="1" smtClean="0"/>
              <a:t>MyPage</a:t>
            </a:r>
            <a:r>
              <a:rPr lang="ko-KR" altLang="en-US" sz="1400" b="1" spc="-113" dirty="0" smtClean="0"/>
              <a:t>에서 비밀번호를 변경할 수 있는 기능</a:t>
            </a:r>
            <a:endParaRPr lang="en-US" altLang="ko-KR" sz="1400" b="1" spc="-113" dirty="0" smtClean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400" b="1" spc="-113" dirty="0" smtClean="0"/>
              <a:t>② 관리자화면에서 권한을 </a:t>
            </a:r>
            <a:r>
              <a:rPr lang="ko-KR" altLang="en-US" sz="1400" b="1" spc="-113" dirty="0" err="1" smtClean="0"/>
              <a:t>수정할때</a:t>
            </a:r>
            <a:r>
              <a:rPr lang="ko-KR" altLang="en-US" sz="1400" b="1" spc="-113" dirty="0" smtClean="0"/>
              <a:t> 지금의 직접입력방식에서 </a:t>
            </a:r>
            <a:r>
              <a:rPr lang="en-US" altLang="ko-KR" sz="1400" b="1" spc="-113" dirty="0" smtClean="0"/>
              <a:t>Button</a:t>
            </a:r>
            <a:r>
              <a:rPr lang="ko-KR" altLang="en-US" sz="1400" b="1" spc="-113" dirty="0" smtClean="0"/>
              <a:t>이나 체크박스로 </a:t>
            </a:r>
            <a:endParaRPr lang="en-US" altLang="ko-KR" sz="1400" b="1" spc="-113" dirty="0" smtClean="0"/>
          </a:p>
          <a:p>
            <a:pPr marL="198830" indent="-198830" fontAlgn="base">
              <a:lnSpc>
                <a:spcPct val="150000"/>
              </a:lnSpc>
            </a:pPr>
            <a:r>
              <a:rPr lang="en-US" altLang="ko-KR" sz="1400" b="1" spc="-113" dirty="0"/>
              <a:t> </a:t>
            </a:r>
            <a:r>
              <a:rPr lang="en-US" altLang="ko-KR" sz="1400" b="1" spc="-113" dirty="0" smtClean="0"/>
              <a:t>  </a:t>
            </a:r>
            <a:r>
              <a:rPr lang="ko-KR" altLang="en-US" sz="1400" b="1" spc="-113" dirty="0" smtClean="0"/>
              <a:t>권한을 </a:t>
            </a:r>
            <a:r>
              <a:rPr lang="en-US" altLang="ko-KR" sz="1400" b="1" spc="-113" dirty="0" smtClean="0"/>
              <a:t>UPDATE </a:t>
            </a:r>
            <a:r>
              <a:rPr lang="ko-KR" altLang="en-US" sz="1400" b="1" spc="-113" dirty="0" smtClean="0"/>
              <a:t>할 수 있는 기능</a:t>
            </a:r>
            <a:endParaRPr lang="en-US" altLang="ko-KR" sz="1400" b="1" spc="-113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910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보완점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2"/>
          <a:stretch/>
        </p:blipFill>
        <p:spPr>
          <a:xfrm>
            <a:off x="899592" y="2708920"/>
            <a:ext cx="3476575" cy="350064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835696" y="5373216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1" name="직사각형 20"/>
          <p:cNvSpPr/>
          <p:nvPr/>
        </p:nvSpPr>
        <p:spPr>
          <a:xfrm>
            <a:off x="1547664" y="502914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①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4"/>
          <a:stretch/>
        </p:blipFill>
        <p:spPr>
          <a:xfrm>
            <a:off x="4664199" y="2794146"/>
            <a:ext cx="3617183" cy="31603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80222" y="3753036"/>
            <a:ext cx="3852217" cy="2342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7" name="직사각형 26"/>
          <p:cNvSpPr/>
          <p:nvPr/>
        </p:nvSpPr>
        <p:spPr>
          <a:xfrm>
            <a:off x="4281123" y="346916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7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640" y="3428997"/>
            <a:ext cx="6480720" cy="2646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3" name="타원 2"/>
          <p:cNvSpPr/>
          <p:nvPr/>
        </p:nvSpPr>
        <p:spPr>
          <a:xfrm>
            <a:off x="3113844" y="1916832"/>
            <a:ext cx="2894217" cy="28942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7" name="TextBox 6"/>
          <p:cNvSpPr txBox="1"/>
          <p:nvPr/>
        </p:nvSpPr>
        <p:spPr>
          <a:xfrm>
            <a:off x="3167848" y="3242043"/>
            <a:ext cx="2862319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1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4051" b="1" dirty="0">
                <a:solidFill>
                  <a:schemeClr val="bg1"/>
                </a:solidFill>
              </a:rPr>
              <a:t>YOU</a:t>
            </a:r>
            <a:endParaRPr lang="ko-KR" altLang="en-US" sz="4051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2893" y="5140627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신입개발자 유혜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150" y="1198207"/>
            <a:ext cx="8007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13" dirty="0" err="1" smtClean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en-US" altLang="ko-KR" sz="3200" b="1" spc="-113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ctr"/>
            <a:endParaRPr lang="en-US" altLang="ko-KR" sz="1100" b="1" spc="-113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https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://</a:t>
            </a:r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github.com/hyerinyuu/2020_02_Spring/tree/master/SpMVC_27_SecureV5</a:t>
            </a:r>
            <a:endParaRPr lang="ko-KR" altLang="en-US" sz="1600" b="1" spc="-113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8345" y="476672"/>
            <a:ext cx="313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4291" y="2852941"/>
            <a:ext cx="164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pc="-113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sz="1600" b="1" spc="-113" dirty="0">
                <a:solidFill>
                  <a:schemeClr val="bg1"/>
                </a:solidFill>
                <a:latin typeface="+mj-ea"/>
              </a:rPr>
              <a:t>보완점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2915" y="3284144"/>
            <a:ext cx="1367389" cy="22675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9" name="TextBox 8"/>
          <p:cNvSpPr txBox="1"/>
          <p:nvPr/>
        </p:nvSpPr>
        <p:spPr>
          <a:xfrm>
            <a:off x="472287" y="1772816"/>
            <a:ext cx="849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16223" y="2708399"/>
            <a:ext cx="1151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2111" y="2708399"/>
            <a:ext cx="1151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009339" y="2708399"/>
            <a:ext cx="1151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6567" y="2708399"/>
            <a:ext cx="1151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63795" y="2708399"/>
            <a:ext cx="1151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494" y="2843052"/>
            <a:ext cx="136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13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10143" y="3284144"/>
            <a:ext cx="1367389" cy="22675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0" name="직사각형 19"/>
          <p:cNvSpPr/>
          <p:nvPr/>
        </p:nvSpPr>
        <p:spPr>
          <a:xfrm>
            <a:off x="3937371" y="3284144"/>
            <a:ext cx="1367389" cy="22675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1" name="직사각형 20"/>
          <p:cNvSpPr/>
          <p:nvPr/>
        </p:nvSpPr>
        <p:spPr>
          <a:xfrm>
            <a:off x="5664599" y="3284144"/>
            <a:ext cx="1367389" cy="22675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2" name="직사각형 21"/>
          <p:cNvSpPr/>
          <p:nvPr/>
        </p:nvSpPr>
        <p:spPr>
          <a:xfrm>
            <a:off x="7391827" y="3284144"/>
            <a:ext cx="1367389" cy="22675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2210143" y="3428084"/>
            <a:ext cx="13673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프로젝트설계</a:t>
            </a:r>
            <a:r>
              <a:rPr lang="en-US" altLang="ko-KR" sz="1400" b="1" spc="-113" dirty="0" err="1" smtClean="0">
                <a:latin typeface="+mn-ea"/>
              </a:rPr>
              <a:t>UseCase</a:t>
            </a:r>
            <a:endParaRPr lang="en-US" altLang="ko-KR" sz="1400" b="1" spc="-113" dirty="0" smtClean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en-US" altLang="ko-KR" sz="1400" b="1" spc="-113" dirty="0" smtClean="0">
                <a:latin typeface="+mn-ea"/>
              </a:rPr>
              <a:t>DB </a:t>
            </a:r>
            <a:r>
              <a:rPr lang="ko-KR" altLang="en-US" sz="1400" b="1" spc="-113" dirty="0">
                <a:latin typeface="+mn-ea"/>
              </a:rPr>
              <a:t>설계</a:t>
            </a: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7371" y="3428079"/>
            <a:ext cx="13673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5" indent="-128585">
              <a:buFontTx/>
              <a:buChar char="-"/>
            </a:pPr>
            <a:r>
              <a:rPr lang="ko-KR" altLang="en-US" sz="1400" b="1" spc="-113" dirty="0" err="1">
                <a:latin typeface="+mn-ea"/>
              </a:rPr>
              <a:t>메인화면</a:t>
            </a:r>
            <a:endParaRPr lang="en-US" altLang="ko-KR" sz="1400" b="1" spc="-113" dirty="0">
              <a:latin typeface="+mn-ea"/>
            </a:endParaRPr>
          </a:p>
          <a:p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회원가입</a:t>
            </a: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로그인</a:t>
            </a: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ko-KR" altLang="en-US" sz="1400" b="1" spc="-113" dirty="0" err="1">
                <a:latin typeface="+mn-ea"/>
              </a:rPr>
              <a:t>마이페이지</a:t>
            </a: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관리자페이지</a:t>
            </a: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ko-KR" altLang="en-US" sz="1400" b="1" spc="-113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64599" y="3194973"/>
            <a:ext cx="136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spc="-113" dirty="0" smtClean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ko-KR" altLang="en-US" sz="1400" b="1" spc="-113" dirty="0" err="1" smtClean="0">
                <a:latin typeface="+mn-ea"/>
              </a:rPr>
              <a:t>이메일</a:t>
            </a:r>
            <a:r>
              <a:rPr lang="ko-KR" altLang="en-US" sz="1400" b="1" spc="-113" dirty="0" smtClean="0">
                <a:latin typeface="+mn-ea"/>
              </a:rPr>
              <a:t> 인증</a:t>
            </a:r>
            <a:endParaRPr lang="en-US" altLang="ko-KR" sz="1400" b="1" spc="-113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827" y="3428082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보완점</a:t>
            </a:r>
            <a:endParaRPr lang="en-US" altLang="ko-KR" sz="1400" b="1" spc="-113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1" y="2843052"/>
            <a:ext cx="165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13" dirty="0">
                <a:solidFill>
                  <a:schemeClr val="bg1"/>
                </a:solidFill>
                <a:latin typeface="+mj-ea"/>
              </a:rPr>
              <a:t>설계구조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3431" y="2843052"/>
            <a:ext cx="165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13" dirty="0">
                <a:solidFill>
                  <a:schemeClr val="bg1"/>
                </a:solidFill>
                <a:latin typeface="+mj-ea"/>
              </a:rPr>
              <a:t>작동과정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76723" y="2852339"/>
            <a:ext cx="187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13" dirty="0">
                <a:solidFill>
                  <a:schemeClr val="bg1"/>
                </a:solidFill>
                <a:latin typeface="+mj-ea"/>
              </a:rPr>
              <a:t>특별한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5755" y="3428084"/>
            <a:ext cx="1367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개발환경</a:t>
            </a: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endParaRPr lang="en-US" altLang="ko-KR" sz="1400" b="1" spc="-113" dirty="0">
              <a:latin typeface="+mn-ea"/>
            </a:endParaRPr>
          </a:p>
          <a:p>
            <a:pPr marL="128585" indent="-128585">
              <a:buFontTx/>
              <a:buChar char="-"/>
            </a:pPr>
            <a:r>
              <a:rPr lang="ko-KR" altLang="en-US" sz="1400" b="1" spc="-113" dirty="0">
                <a:latin typeface="+mn-ea"/>
              </a:rPr>
              <a:t>진행일정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1" name="타원 10"/>
          <p:cNvSpPr/>
          <p:nvPr/>
        </p:nvSpPr>
        <p:spPr>
          <a:xfrm>
            <a:off x="4124324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2" name="TextBox 11"/>
          <p:cNvSpPr txBox="1"/>
          <p:nvPr/>
        </p:nvSpPr>
        <p:spPr>
          <a:xfrm>
            <a:off x="4052828" y="518982"/>
            <a:ext cx="1072438" cy="48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8387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>
                <a:solidFill>
                  <a:schemeClr val="bg1"/>
                </a:solidFill>
              </a:rPr>
              <a:t>개발환경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40665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8B8E53A7-B919-3940-B441-9EBFE4AA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9269"/>
              </p:ext>
            </p:extLst>
          </p:nvPr>
        </p:nvGraphicFramePr>
        <p:xfrm>
          <a:off x="539552" y="1187314"/>
          <a:ext cx="7992889" cy="5122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1670">
                  <a:extLst>
                    <a:ext uri="{9D8B030D-6E8A-4147-A177-3AD203B41FA5}">
                      <a16:colId xmlns:a16="http://schemas.microsoft.com/office/drawing/2014/main" xmlns="" val="637350732"/>
                    </a:ext>
                  </a:extLst>
                </a:gridCol>
                <a:gridCol w="2694773">
                  <a:extLst>
                    <a:ext uri="{9D8B030D-6E8A-4147-A177-3AD203B41FA5}">
                      <a16:colId xmlns:a16="http://schemas.microsoft.com/office/drawing/2014/main" xmlns="" val="1175148095"/>
                    </a:ext>
                  </a:extLst>
                </a:gridCol>
                <a:gridCol w="1134928">
                  <a:extLst>
                    <a:ext uri="{9D8B030D-6E8A-4147-A177-3AD203B41FA5}">
                      <a16:colId xmlns:a16="http://schemas.microsoft.com/office/drawing/2014/main" xmlns="" val="606934390"/>
                    </a:ext>
                  </a:extLst>
                </a:gridCol>
                <a:gridCol w="2861518">
                  <a:extLst>
                    <a:ext uri="{9D8B030D-6E8A-4147-A177-3AD203B41FA5}">
                      <a16:colId xmlns:a16="http://schemas.microsoft.com/office/drawing/2014/main" xmlns="" val="3975730798"/>
                    </a:ext>
                  </a:extLst>
                </a:gridCol>
              </a:tblGrid>
              <a:tr h="373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적용기술</a:t>
                      </a: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9252958"/>
                  </a:ext>
                </a:extLst>
              </a:tr>
              <a:tr h="373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기본언어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Java8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1.8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구현을 위한 기반 언어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8425484"/>
                  </a:ext>
                </a:extLst>
              </a:tr>
              <a:tr h="5041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SpringFrameWork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5.2.x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MVC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패턴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CRUD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구현을 위한 도구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795598"/>
                  </a:ext>
                </a:extLst>
              </a:tr>
              <a:tr h="373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JSTL, SPEL, JSP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차세대 </a:t>
                      </a:r>
                      <a:r>
                        <a:rPr lang="ko-KR" altLang="en-US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구현도구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9887644"/>
                  </a:ext>
                </a:extLst>
              </a:tr>
              <a:tr h="5041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MyBatis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3.5.x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DBPool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Connection 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자동화 도구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8009277"/>
                  </a:ext>
                </a:extLst>
              </a:tr>
              <a:tr h="3739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7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HTML5, semantic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HTML5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구현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751113"/>
                  </a:ext>
                </a:extLst>
              </a:tr>
              <a:tr h="373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CSS2, JS, </a:t>
                      </a:r>
                      <a:r>
                        <a:rPr lang="en-US" altLang="ko-KR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b="1" i="0" dirty="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400" b="1" i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i="0" dirty="0" err="1">
                          <a:latin typeface="+mn-ea"/>
                          <a:ea typeface="+mn-ea"/>
                        </a:rPr>
                        <a:t>화면디자인</a:t>
                      </a:r>
                      <a:r>
                        <a:rPr lang="en-US" altLang="ko-KR" sz="1400" b="1" i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i="0" dirty="0">
                          <a:latin typeface="+mn-ea"/>
                          <a:ea typeface="+mn-ea"/>
                        </a:rPr>
                        <a:t>Interactive</a:t>
                      </a:r>
                      <a:endParaRPr lang="ko-KR" altLang="en-US" sz="1400" b="1" i="0" dirty="0"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458337"/>
                  </a:ext>
                </a:extLst>
              </a:tr>
              <a:tr h="373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BootStrap4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4.x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b="1" i="0" dirty="0">
                          <a:latin typeface="+mn-ea"/>
                          <a:ea typeface="+mn-ea"/>
                        </a:rPr>
                        <a:t>구현 보조도구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2526685"/>
                  </a:ext>
                </a:extLst>
              </a:tr>
              <a:tr h="3739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6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Tool Suite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3.9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HTML5, CSS, JS, </a:t>
                      </a:r>
                      <a:r>
                        <a:rPr lang="en-US" altLang="ko-KR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123201"/>
                  </a:ext>
                </a:extLst>
              </a:tr>
              <a:tr h="373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Visual Studio Code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1.4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7630776"/>
                  </a:ext>
                </a:extLst>
              </a:tr>
              <a:tr h="373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SublimeText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2787008"/>
                  </a:ext>
                </a:extLst>
              </a:tr>
              <a:tr h="373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MySQL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8.0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MySQL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Console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999512"/>
                  </a:ext>
                </a:extLst>
              </a:tr>
              <a:tr h="373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Server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3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 Server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9.0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 Application Service 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도구</a:t>
                      </a:r>
                    </a:p>
                  </a:txBody>
                  <a:tcPr marL="51185" marR="51185" marT="25592" marB="2559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79825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1" name="타원 40"/>
          <p:cNvSpPr/>
          <p:nvPr/>
        </p:nvSpPr>
        <p:spPr>
          <a:xfrm>
            <a:off x="4124324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2" name="TextBox 41"/>
          <p:cNvSpPr txBox="1"/>
          <p:nvPr/>
        </p:nvSpPr>
        <p:spPr>
          <a:xfrm>
            <a:off x="4052828" y="518982"/>
            <a:ext cx="1072438" cy="48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8387" y="226142"/>
            <a:ext cx="3079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진행일정 </a:t>
            </a:r>
            <a:r>
              <a:rPr lang="en-US" altLang="ko-KR" sz="2000" b="1" spc="-113" dirty="0" smtClean="0">
                <a:solidFill>
                  <a:schemeClr val="bg1"/>
                </a:solidFill>
              </a:rPr>
              <a:t>– GANTT CHART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0665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8B8E53A7-B919-3940-B441-9EBFE4AA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10161"/>
              </p:ext>
            </p:extLst>
          </p:nvPr>
        </p:nvGraphicFramePr>
        <p:xfrm>
          <a:off x="492253" y="1233576"/>
          <a:ext cx="8112195" cy="50033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355">
                  <a:extLst>
                    <a:ext uri="{9D8B030D-6E8A-4147-A177-3AD203B41FA5}">
                      <a16:colId xmlns:a16="http://schemas.microsoft.com/office/drawing/2014/main" xmlns="" val="637350732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1175148095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606934390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3975730798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2337757578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2515785610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4068278734"/>
                    </a:ext>
                  </a:extLst>
                </a:gridCol>
                <a:gridCol w="901355">
                  <a:extLst>
                    <a:ext uri="{9D8B030D-6E8A-4147-A177-3AD203B41FA5}">
                      <a16:colId xmlns:a16="http://schemas.microsoft.com/office/drawing/2014/main" xmlns="" val="2100841914"/>
                    </a:ext>
                  </a:extLst>
                </a:gridCol>
                <a:gridCol w="901355"/>
              </a:tblGrid>
              <a:tr h="60534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 </a:t>
                      </a: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r>
                        <a:rPr lang="ko-KR" altLang="en-US" sz="1600" b="1" i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일차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9252958"/>
                  </a:ext>
                </a:extLst>
              </a:tr>
              <a:tr h="605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latin typeface="+mn-lt"/>
                          <a:ea typeface="+mn-ea"/>
                        </a:rPr>
                        <a:t>기획</a:t>
                      </a: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9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8425484"/>
                  </a:ext>
                </a:extLst>
              </a:tr>
              <a:tr h="605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+mn-lt"/>
                          <a:ea typeface="+mn-ea"/>
                        </a:rPr>
                        <a:t>UI </a:t>
                      </a:r>
                      <a:r>
                        <a:rPr lang="ko-KR" altLang="en-US" sz="1400" b="1" i="0" dirty="0">
                          <a:latin typeface="+mn-lt"/>
                          <a:ea typeface="+mn-ea"/>
                        </a:rPr>
                        <a:t>설계</a:t>
                      </a: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4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8009277"/>
                  </a:ext>
                </a:extLst>
              </a:tr>
              <a:tr h="605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+mn-lt"/>
                          <a:ea typeface="+mn-ea"/>
                        </a:rPr>
                        <a:t>UI </a:t>
                      </a:r>
                      <a:r>
                        <a:rPr lang="ko-KR" altLang="en-US" sz="1400" b="1" i="0" dirty="0">
                          <a:latin typeface="+mn-lt"/>
                          <a:ea typeface="+mn-ea"/>
                        </a:rPr>
                        <a:t>구현</a:t>
                      </a: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7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751113"/>
                  </a:ext>
                </a:extLst>
              </a:tr>
              <a:tr h="658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err="1">
                          <a:latin typeface="+mn-lt"/>
                          <a:ea typeface="+mn-ea"/>
                        </a:rPr>
                        <a:t>서버구현</a:t>
                      </a:r>
                      <a:endParaRPr lang="ko-KR" altLang="en-US" sz="1400" b="1" i="0" dirty="0">
                        <a:latin typeface="+mn-lt"/>
                        <a:ea typeface="+mn-ea"/>
                      </a:endParaRP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8C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D6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0381638"/>
                  </a:ext>
                </a:extLst>
              </a:tr>
              <a:tr h="605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latin typeface="+mn-lt"/>
                          <a:ea typeface="+mn-ea"/>
                        </a:rPr>
                        <a:t>테스트</a:t>
                      </a:r>
                      <a:endParaRPr lang="ko-KR" altLang="en-US" sz="1600" b="1" i="0" dirty="0">
                        <a:latin typeface="+mn-lt"/>
                        <a:ea typeface="+mn-ea"/>
                      </a:endParaRP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6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123201"/>
                  </a:ext>
                </a:extLst>
              </a:tr>
              <a:tr h="658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err="1">
                          <a:latin typeface="+mn-lt"/>
                          <a:ea typeface="+mn-ea"/>
                        </a:rPr>
                        <a:t>통합구현</a:t>
                      </a:r>
                      <a:endParaRPr lang="ko-KR" altLang="en-US" sz="1400" b="1" i="0" dirty="0">
                        <a:latin typeface="+mn-lt"/>
                        <a:ea typeface="+mn-ea"/>
                      </a:endParaRP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999512"/>
                  </a:ext>
                </a:extLst>
              </a:tr>
              <a:tr h="658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latin typeface="+mn-lt"/>
                          <a:ea typeface="+mn-ea"/>
                        </a:rPr>
                        <a:t>포트폴리오</a:t>
                      </a:r>
                    </a:p>
                  </a:txBody>
                  <a:tcPr marL="80134" marR="80134" marT="40068" marB="4006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36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0134" marR="80134" marT="40068" marB="400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7982552"/>
                  </a:ext>
                </a:extLst>
              </a:tr>
            </a:tbl>
          </a:graphicData>
        </a:graphic>
      </p:graphicFrame>
      <p:sp>
        <p:nvSpPr>
          <p:cNvPr id="22" name="오른쪽 화살표[R] 9">
            <a:extLst>
              <a:ext uri="{FF2B5EF4-FFF2-40B4-BE49-F238E27FC236}">
                <a16:creationId xmlns:a16="http://schemas.microsoft.com/office/drawing/2014/main" xmlns="" id="{027D3E93-1637-674E-A289-E2E7F8F85120}"/>
              </a:ext>
            </a:extLst>
          </p:cNvPr>
          <p:cNvSpPr/>
          <p:nvPr/>
        </p:nvSpPr>
        <p:spPr>
          <a:xfrm>
            <a:off x="1331640" y="1988840"/>
            <a:ext cx="2577172" cy="360000"/>
          </a:xfrm>
          <a:prstGeom prst="rightArrow">
            <a:avLst/>
          </a:prstGeom>
          <a:solidFill>
            <a:srgbClr val="FFF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  <p:sp>
        <p:nvSpPr>
          <p:cNvPr id="23" name="오른쪽 화살표[R] 52">
            <a:extLst>
              <a:ext uri="{FF2B5EF4-FFF2-40B4-BE49-F238E27FC236}">
                <a16:creationId xmlns:a16="http://schemas.microsoft.com/office/drawing/2014/main" xmlns="" id="{35063042-E54A-584F-9FB7-61E60A00186F}"/>
              </a:ext>
            </a:extLst>
          </p:cNvPr>
          <p:cNvSpPr/>
          <p:nvPr/>
        </p:nvSpPr>
        <p:spPr>
          <a:xfrm>
            <a:off x="2692233" y="2628752"/>
            <a:ext cx="3049903" cy="360000"/>
          </a:xfrm>
          <a:prstGeom prst="rightArrow">
            <a:avLst/>
          </a:prstGeom>
          <a:solidFill>
            <a:srgbClr val="F8C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  <p:sp>
        <p:nvSpPr>
          <p:cNvPr id="24" name="오른쪽 화살표[R] 53">
            <a:extLst>
              <a:ext uri="{FF2B5EF4-FFF2-40B4-BE49-F238E27FC236}">
                <a16:creationId xmlns:a16="http://schemas.microsoft.com/office/drawing/2014/main" xmlns="" id="{D6FB5FF5-9537-3D4C-9F87-E9EB8E768F17}"/>
              </a:ext>
            </a:extLst>
          </p:cNvPr>
          <p:cNvSpPr/>
          <p:nvPr/>
        </p:nvSpPr>
        <p:spPr>
          <a:xfrm>
            <a:off x="3147287" y="3251522"/>
            <a:ext cx="4341244" cy="360000"/>
          </a:xfrm>
          <a:prstGeom prst="rightArrow">
            <a:avLst/>
          </a:prstGeom>
          <a:solidFill>
            <a:srgbClr val="70A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  <p:sp>
        <p:nvSpPr>
          <p:cNvPr id="25" name="오른쪽 화살표[R] 54">
            <a:extLst>
              <a:ext uri="{FF2B5EF4-FFF2-40B4-BE49-F238E27FC236}">
                <a16:creationId xmlns:a16="http://schemas.microsoft.com/office/drawing/2014/main" xmlns="" id="{8C4E70E3-915D-8F49-A132-8091421E79B2}"/>
              </a:ext>
            </a:extLst>
          </p:cNvPr>
          <p:cNvSpPr/>
          <p:nvPr/>
        </p:nvSpPr>
        <p:spPr>
          <a:xfrm>
            <a:off x="4261725" y="4497062"/>
            <a:ext cx="4126699" cy="360000"/>
          </a:xfrm>
          <a:prstGeom prst="rightArrow">
            <a:avLst/>
          </a:prstGeom>
          <a:solidFill>
            <a:srgbClr val="D36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  <p:sp>
        <p:nvSpPr>
          <p:cNvPr id="26" name="오른쪽 화살표[R] 55">
            <a:extLst>
              <a:ext uri="{FF2B5EF4-FFF2-40B4-BE49-F238E27FC236}">
                <a16:creationId xmlns:a16="http://schemas.microsoft.com/office/drawing/2014/main" xmlns="" id="{E9919F81-D4DF-6E4D-A412-B8F24EE716E9}"/>
              </a:ext>
            </a:extLst>
          </p:cNvPr>
          <p:cNvSpPr/>
          <p:nvPr/>
        </p:nvSpPr>
        <p:spPr>
          <a:xfrm>
            <a:off x="3147287" y="3874292"/>
            <a:ext cx="4665073" cy="360000"/>
          </a:xfrm>
          <a:prstGeom prst="rightArrow">
            <a:avLst/>
          </a:prstGeom>
          <a:solidFill>
            <a:srgbClr val="478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  <p:sp>
        <p:nvSpPr>
          <p:cNvPr id="27" name="오른쪽 화살표[R] 57">
            <a:extLst>
              <a:ext uri="{FF2B5EF4-FFF2-40B4-BE49-F238E27FC236}">
                <a16:creationId xmlns:a16="http://schemas.microsoft.com/office/drawing/2014/main" xmlns="" id="{3721B589-4774-AE4A-9C24-02C8E01EDACB}"/>
              </a:ext>
            </a:extLst>
          </p:cNvPr>
          <p:cNvSpPr/>
          <p:nvPr/>
        </p:nvSpPr>
        <p:spPr>
          <a:xfrm>
            <a:off x="5742136" y="5119365"/>
            <a:ext cx="2646288" cy="360000"/>
          </a:xfrm>
          <a:prstGeom prst="rightArrow">
            <a:avLst/>
          </a:prstGeom>
          <a:solidFill>
            <a:srgbClr val="EA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  <p:sp>
        <p:nvSpPr>
          <p:cNvPr id="28" name="오른쪽 화살표[R] 60">
            <a:extLst>
              <a:ext uri="{FF2B5EF4-FFF2-40B4-BE49-F238E27FC236}">
                <a16:creationId xmlns:a16="http://schemas.microsoft.com/office/drawing/2014/main" xmlns="" id="{3A62F71B-446D-264C-B42D-8F1B9F52A056}"/>
              </a:ext>
            </a:extLst>
          </p:cNvPr>
          <p:cNvSpPr/>
          <p:nvPr/>
        </p:nvSpPr>
        <p:spPr>
          <a:xfrm>
            <a:off x="6876256" y="5771342"/>
            <a:ext cx="1728192" cy="360000"/>
          </a:xfrm>
          <a:prstGeom prst="rightArrow">
            <a:avLst/>
          </a:prstGeom>
          <a:solidFill>
            <a:srgbClr val="CF3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936" y="226142"/>
            <a:ext cx="1227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설계구조 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20" y="764704"/>
            <a:ext cx="156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DB 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135871"/>
            <a:ext cx="293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8220" y="1495741"/>
            <a:ext cx="7914220" cy="1175287"/>
            <a:chOff x="467544" y="2420888"/>
            <a:chExt cx="8651875" cy="172819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67544" y="2420888"/>
              <a:ext cx="8651875" cy="17281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7702" y="2579486"/>
              <a:ext cx="7128792" cy="1151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98830" indent="-198830" fontAlgn="base">
                <a:lnSpc>
                  <a:spcPct val="150000"/>
                </a:lnSpc>
              </a:pPr>
              <a:r>
                <a:rPr lang="ko-KR" altLang="en-US" sz="1600" b="1" spc="-113" dirty="0"/>
                <a:t>① </a:t>
              </a:r>
              <a:r>
                <a:rPr lang="en-US" altLang="ko-KR" sz="1600" b="1" spc="-113" dirty="0" err="1" smtClean="0"/>
                <a:t>tbl_users</a:t>
              </a:r>
              <a:r>
                <a:rPr lang="en-US" altLang="ko-KR" sz="1600" b="1" spc="-113" dirty="0" smtClean="0"/>
                <a:t> : </a:t>
              </a:r>
              <a:r>
                <a:rPr lang="ko-KR" altLang="en-US" sz="1600" b="1" spc="-113" dirty="0" err="1" smtClean="0"/>
                <a:t>회원가입시</a:t>
              </a:r>
              <a:r>
                <a:rPr lang="ko-KR" altLang="en-US" sz="1600" b="1" spc="-113" dirty="0" smtClean="0"/>
                <a:t> 입력한 </a:t>
              </a:r>
              <a:r>
                <a:rPr lang="en-US" altLang="ko-KR" sz="1600" b="1" spc="-113" dirty="0" smtClean="0"/>
                <a:t>User</a:t>
              </a:r>
              <a:r>
                <a:rPr lang="ko-KR" altLang="en-US" sz="1600" b="1" spc="-113" dirty="0" smtClean="0"/>
                <a:t>정보가 저장되는 테이블</a:t>
              </a:r>
              <a:endParaRPr lang="en-US" altLang="ko-KR" sz="1600" b="1" spc="-113" dirty="0"/>
            </a:p>
            <a:p>
              <a:pPr marL="198830" indent="-198830" fontAlgn="base">
                <a:lnSpc>
                  <a:spcPct val="150000"/>
                </a:lnSpc>
              </a:pPr>
              <a:r>
                <a:rPr lang="ko-KR" altLang="en-US" sz="1600" b="1" spc="-113" dirty="0"/>
                <a:t>② </a:t>
              </a:r>
              <a:r>
                <a:rPr lang="en-US" altLang="ko-KR" sz="1600" b="1" spc="-113" dirty="0" err="1" smtClean="0"/>
                <a:t>tbl_authorities</a:t>
              </a:r>
              <a:r>
                <a:rPr lang="en-US" altLang="ko-KR" sz="1600" b="1" spc="-113" dirty="0" smtClean="0"/>
                <a:t> : username</a:t>
              </a:r>
              <a:r>
                <a:rPr lang="ko-KR" altLang="en-US" sz="1600" b="1" spc="-113" dirty="0" smtClean="0"/>
                <a:t>을 </a:t>
              </a:r>
              <a:r>
                <a:rPr lang="en-US" altLang="ko-KR" sz="1600" b="1" spc="-113" dirty="0" smtClean="0"/>
                <a:t>FK</a:t>
              </a:r>
              <a:r>
                <a:rPr lang="ko-KR" altLang="en-US" sz="1600" b="1" spc="-113" dirty="0" smtClean="0"/>
                <a:t>로 권한정보를 저장하는 테이블</a:t>
              </a:r>
              <a:endParaRPr lang="ko-KR" altLang="en-US" sz="1600" spc="-113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55716"/>
            <a:ext cx="7448282" cy="32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20" y="764704"/>
            <a:ext cx="156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3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Main </a:t>
            </a:r>
            <a:r>
              <a:rPr lang="ko-KR" altLang="en-US" sz="2400" b="1" spc="-113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화면</a:t>
            </a: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135871"/>
            <a:ext cx="293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main navigation bar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8220" y="1495741"/>
            <a:ext cx="7914220" cy="1175287"/>
            <a:chOff x="467544" y="2420888"/>
            <a:chExt cx="8651875" cy="172819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67544" y="2420888"/>
              <a:ext cx="8651875" cy="17281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7702" y="2579486"/>
              <a:ext cx="7128792" cy="1357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98830" indent="-198830" fontAlgn="base">
                <a:lnSpc>
                  <a:spcPct val="150000"/>
                </a:lnSpc>
              </a:pPr>
              <a:r>
                <a:rPr lang="ko-KR" altLang="en-US" sz="1200" b="1" spc="-113" dirty="0"/>
                <a:t>① 최초 </a:t>
              </a:r>
              <a:r>
                <a:rPr lang="ko-KR" altLang="en-US" sz="1200" b="1" spc="-113" dirty="0" err="1"/>
                <a:t>접속시</a:t>
              </a:r>
              <a:r>
                <a:rPr lang="ko-KR" altLang="en-US" sz="1200" b="1" spc="-113" dirty="0"/>
                <a:t> 보이는 화면</a:t>
              </a:r>
              <a:endParaRPr lang="en-US" altLang="ko-KR" sz="1200" b="1" spc="-113" dirty="0"/>
            </a:p>
            <a:p>
              <a:pPr marL="198830" indent="-198830" fontAlgn="base">
                <a:lnSpc>
                  <a:spcPct val="150000"/>
                </a:lnSpc>
              </a:pPr>
              <a:r>
                <a:rPr lang="ko-KR" altLang="en-US" sz="1200" b="1" spc="-113" dirty="0"/>
                <a:t>② </a:t>
              </a:r>
              <a:r>
                <a:rPr lang="en-US" altLang="ko-KR" sz="1200" b="1" spc="-113" dirty="0"/>
                <a:t>Script</a:t>
              </a:r>
              <a:r>
                <a:rPr lang="ko-KR" altLang="en-US" sz="1200" b="1" spc="-113" dirty="0"/>
                <a:t>를 사용한 화면 상단에 달라붙는 </a:t>
              </a:r>
              <a:r>
                <a:rPr lang="en-US" altLang="ko-KR" sz="1200" b="1" spc="-113" dirty="0" err="1"/>
                <a:t>nav</a:t>
              </a:r>
              <a:r>
                <a:rPr lang="en-US" altLang="ko-KR" sz="1200" b="1" spc="-113" dirty="0"/>
                <a:t>-bar</a:t>
              </a:r>
              <a:endParaRPr lang="ko-KR" altLang="en-US" sz="1200" spc="-113" dirty="0"/>
            </a:p>
            <a:p>
              <a:pPr fontAlgn="base">
                <a:lnSpc>
                  <a:spcPct val="150000"/>
                </a:lnSpc>
              </a:pPr>
              <a:r>
                <a:rPr lang="ko-KR" altLang="en-US" sz="1200" b="1" spc="-113" dirty="0"/>
                <a:t>③ </a:t>
              </a:r>
              <a:r>
                <a:rPr lang="ko-KR" altLang="en-US" sz="1200" b="1" spc="-113" dirty="0" smtClean="0"/>
                <a:t>권한정보에 따라 노출되는 메뉴를 다르게 설정했습니다</a:t>
              </a:r>
              <a:r>
                <a:rPr lang="en-US" altLang="ko-KR" sz="1200" b="1" spc="-113" dirty="0" smtClean="0"/>
                <a:t>.</a:t>
              </a:r>
              <a:endParaRPr lang="ko-KR" altLang="en-US" sz="1050" dirty="0"/>
            </a:p>
          </p:txBody>
        </p:sp>
      </p:grpSp>
      <p:pic>
        <p:nvPicPr>
          <p:cNvPr id="25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1228" y="2838808"/>
            <a:ext cx="4167236" cy="328886"/>
          </a:xfrm>
          <a:prstGeom prst="rect">
            <a:avLst/>
          </a:prstGeom>
          <a:noFill/>
        </p:spPr>
      </p:pic>
      <p:pic>
        <p:nvPicPr>
          <p:cNvPr id="26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88" y="2860537"/>
            <a:ext cx="4058499" cy="32875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612064" y="2871824"/>
            <a:ext cx="4104000" cy="32762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88534" y="2725425"/>
            <a:ext cx="1087148" cy="493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9" name="직사각형 28"/>
          <p:cNvSpPr/>
          <p:nvPr/>
        </p:nvSpPr>
        <p:spPr>
          <a:xfrm>
            <a:off x="7236296" y="2741932"/>
            <a:ext cx="1560945" cy="46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3" name="직사각형 2"/>
          <p:cNvSpPr/>
          <p:nvPr/>
        </p:nvSpPr>
        <p:spPr>
          <a:xfrm>
            <a:off x="3242717" y="2492896"/>
            <a:ext cx="40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13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72501" y="2490535"/>
            <a:ext cx="40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13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20" y="764704"/>
            <a:ext cx="2081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회원가입 화면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135871"/>
            <a:ext cx="293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Join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495741"/>
            <a:ext cx="7914220" cy="1175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628313"/>
            <a:ext cx="768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최초 </a:t>
            </a:r>
            <a:r>
              <a:rPr lang="en-US" altLang="ko-KR" sz="1200" b="1" spc="-113" dirty="0"/>
              <a:t>home </a:t>
            </a:r>
            <a:r>
              <a:rPr lang="ko-KR" altLang="en-US" sz="1200" b="1" spc="-113" dirty="0"/>
              <a:t>화면에서 회원가입 메뉴를 </a:t>
            </a:r>
            <a:r>
              <a:rPr lang="ko-KR" altLang="en-US" sz="1200" b="1" spc="-113" dirty="0" err="1" smtClean="0"/>
              <a:t>클릭시</a:t>
            </a:r>
            <a:r>
              <a:rPr lang="ko-KR" altLang="en-US" sz="1200" b="1" spc="-113" dirty="0" smtClean="0"/>
              <a:t> </a:t>
            </a:r>
            <a:r>
              <a:rPr lang="ko-KR" altLang="en-US" sz="1200" b="1" spc="-113" dirty="0"/>
              <a:t>노출되는 화면</a:t>
            </a:r>
            <a:endParaRPr lang="en-US" altLang="ko-KR" sz="1200" b="1" spc="-113" dirty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② 모든 </a:t>
            </a:r>
            <a:r>
              <a:rPr lang="en-US" altLang="ko-KR" sz="1200" b="1" spc="-113" dirty="0"/>
              <a:t>input</a:t>
            </a:r>
            <a:r>
              <a:rPr lang="ko-KR" altLang="en-US" sz="1200" b="1" spc="-113" dirty="0"/>
              <a:t>창은 </a:t>
            </a:r>
            <a:r>
              <a:rPr lang="ko-KR" altLang="en-US" sz="1200" b="1" spc="-113" dirty="0" err="1"/>
              <a:t>필수입력값으로</a:t>
            </a:r>
            <a:r>
              <a:rPr lang="ko-KR" altLang="en-US" sz="1200" b="1" spc="-113" dirty="0"/>
              <a:t> 입력하지 않고 </a:t>
            </a:r>
            <a:r>
              <a:rPr lang="en-US" altLang="ko-KR" sz="1200" b="1" spc="-113" dirty="0"/>
              <a:t>join</a:t>
            </a:r>
            <a:r>
              <a:rPr lang="ko-KR" altLang="en-US" sz="1200" b="1" spc="-113" dirty="0"/>
              <a:t>버튼을 클릭하면 입력하라는 경고와 함께 해당 </a:t>
            </a:r>
            <a:r>
              <a:rPr lang="en-US" altLang="ko-KR" sz="1200" b="1" spc="-113" dirty="0"/>
              <a:t>input</a:t>
            </a:r>
            <a:r>
              <a:rPr lang="ko-KR" altLang="en-US" sz="1200" b="1" spc="-113" dirty="0"/>
              <a:t>창이 </a:t>
            </a:r>
            <a:r>
              <a:rPr lang="en-US" altLang="ko-KR" sz="1200" b="1" spc="-113" dirty="0"/>
              <a:t>focus</a:t>
            </a:r>
            <a:r>
              <a:rPr lang="ko-KR" altLang="en-US" sz="1200" b="1" spc="-113" dirty="0"/>
              <a:t> 됩니다</a:t>
            </a:r>
            <a:r>
              <a:rPr lang="en-US" altLang="ko-KR" sz="1200" b="1" spc="-113" dirty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③ 이후 </a:t>
            </a:r>
            <a:r>
              <a:rPr lang="ko-KR" altLang="en-US" sz="1200" b="1" spc="-113" dirty="0" err="1"/>
              <a:t>이메일</a:t>
            </a:r>
            <a:r>
              <a:rPr lang="ko-KR" altLang="en-US" sz="1200" b="1" spc="-113" dirty="0"/>
              <a:t> 인증을 완료해야 최종 회원가입절차가 마무리 되며 자세한 사항은 </a:t>
            </a:r>
            <a:r>
              <a:rPr lang="en-US" altLang="ko-KR" sz="1200" b="1" spc="-113" dirty="0"/>
              <a:t>‘</a:t>
            </a:r>
            <a:r>
              <a:rPr lang="ko-KR" altLang="en-US" sz="1200" b="1" spc="-113" dirty="0"/>
              <a:t>특별한 기능</a:t>
            </a:r>
            <a:r>
              <a:rPr lang="en-US" altLang="ko-KR" sz="1200" b="1" spc="-113" dirty="0"/>
              <a:t>’</a:t>
            </a:r>
            <a:r>
              <a:rPr lang="ko-KR" altLang="en-US" sz="1200" b="1" spc="-113" dirty="0"/>
              <a:t>에 있습니다</a:t>
            </a:r>
            <a:r>
              <a:rPr lang="en-US" altLang="ko-KR" sz="1200" b="1" spc="-113" dirty="0"/>
              <a:t>.</a:t>
            </a:r>
          </a:p>
        </p:txBody>
      </p:sp>
      <p:pic>
        <p:nvPicPr>
          <p:cNvPr id="26" name="_x4854912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"/>
          <a:stretch/>
        </p:blipFill>
        <p:spPr bwMode="auto">
          <a:xfrm>
            <a:off x="4572000" y="2830104"/>
            <a:ext cx="4167236" cy="3335200"/>
          </a:xfrm>
          <a:prstGeom prst="rect">
            <a:avLst/>
          </a:prstGeom>
          <a:noFill/>
        </p:spPr>
      </p:pic>
      <p:pic>
        <p:nvPicPr>
          <p:cNvPr id="27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860537"/>
            <a:ext cx="4068187" cy="3287514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4837334" y="3672043"/>
            <a:ext cx="3705281" cy="559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9" name="직사각형 28"/>
          <p:cNvSpPr/>
          <p:nvPr/>
        </p:nvSpPr>
        <p:spPr>
          <a:xfrm>
            <a:off x="4746975" y="3340271"/>
            <a:ext cx="436172" cy="381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1" b="1" spc="-113" dirty="0">
                <a:solidFill>
                  <a:srgbClr val="FF0000"/>
                </a:solidFill>
              </a:rPr>
              <a:t>②</a:t>
            </a:r>
            <a:endParaRPr lang="ko-KR" altLang="en-US" sz="135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20" y="788998"/>
            <a:ext cx="2081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로그인 화면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160165"/>
            <a:ext cx="293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20035"/>
            <a:ext cx="7914220" cy="1175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652607"/>
            <a:ext cx="768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최초 </a:t>
            </a:r>
            <a:r>
              <a:rPr lang="en-US" altLang="ko-KR" sz="1200" b="1" spc="-113" dirty="0"/>
              <a:t>home </a:t>
            </a:r>
            <a:r>
              <a:rPr lang="ko-KR" altLang="en-US" sz="1200" b="1" spc="-113" dirty="0"/>
              <a:t>화면에서 로그인 메뉴를 클릭하거나 회원가입을 마치면 노출되는 화면</a:t>
            </a:r>
            <a:endParaRPr lang="en-US" altLang="ko-KR" sz="1200" b="1" spc="-113" dirty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② 모든 유효성 검사는 </a:t>
            </a:r>
            <a:r>
              <a:rPr lang="en-US" altLang="ko-KR" sz="1200" b="1" spc="-113" dirty="0"/>
              <a:t>Spring-Security</a:t>
            </a:r>
            <a:r>
              <a:rPr lang="ko-KR" altLang="en-US" sz="1200" b="1" spc="-113" dirty="0"/>
              <a:t>의 </a:t>
            </a:r>
            <a:r>
              <a:rPr lang="en-US" altLang="ko-KR" sz="1200" b="1" spc="-113" dirty="0" smtClean="0"/>
              <a:t>Exception</a:t>
            </a:r>
            <a:r>
              <a:rPr lang="ko-KR" altLang="en-US" sz="1200" b="1" spc="-113" dirty="0" smtClean="0"/>
              <a:t>을 한글로 풀이한 </a:t>
            </a:r>
            <a:r>
              <a:rPr lang="en-US" altLang="ko-KR" sz="1200" b="1" spc="-113" dirty="0" smtClean="0"/>
              <a:t>properties </a:t>
            </a:r>
            <a:r>
              <a:rPr lang="ko-KR" altLang="en-US" sz="1200" b="1" spc="-113" dirty="0" smtClean="0"/>
              <a:t>파일로 </a:t>
            </a:r>
            <a:r>
              <a:rPr lang="ko-KR" altLang="en-US" sz="1200" b="1" spc="-113" dirty="0"/>
              <a:t>만들어 </a:t>
            </a:r>
            <a:r>
              <a:rPr lang="ko-KR" altLang="en-US" sz="1200" b="1" spc="-113" dirty="0" smtClean="0"/>
              <a:t>처리했습니다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en-US" altLang="ko-KR" sz="1200" b="1" spc="-113" dirty="0"/>
              <a:t> </a:t>
            </a:r>
            <a:r>
              <a:rPr lang="en-US" altLang="ko-KR" sz="1200" b="1" spc="-113" dirty="0" smtClean="0"/>
              <a:t>  </a:t>
            </a:r>
            <a:r>
              <a:rPr lang="ko-KR" altLang="en-US" sz="1200" b="1" spc="-113" dirty="0" smtClean="0"/>
              <a:t>존재하지 않는 </a:t>
            </a:r>
            <a:r>
              <a:rPr lang="en-US" altLang="ko-KR" sz="1200" b="1" spc="-113" dirty="0" smtClean="0"/>
              <a:t>username, </a:t>
            </a:r>
            <a:r>
              <a:rPr lang="ko-KR" altLang="en-US" sz="1200" b="1" spc="-113" dirty="0" err="1" smtClean="0"/>
              <a:t>필수입력값</a:t>
            </a:r>
            <a:r>
              <a:rPr lang="ko-KR" altLang="en-US" sz="1200" b="1" spc="-113" dirty="0" smtClean="0"/>
              <a:t> 입력요청</a:t>
            </a:r>
            <a:r>
              <a:rPr lang="en-US" altLang="ko-KR" sz="1200" b="1" spc="-113" dirty="0" smtClean="0"/>
              <a:t>, </a:t>
            </a:r>
            <a:r>
              <a:rPr lang="ko-KR" altLang="en-US" sz="1200" b="1" spc="-113" dirty="0" smtClean="0"/>
              <a:t>정지계정 등등을 알리는 </a:t>
            </a:r>
            <a:r>
              <a:rPr lang="en-US" altLang="ko-KR" sz="1200" b="1" spc="-113" dirty="0" smtClean="0"/>
              <a:t>message</a:t>
            </a:r>
            <a:r>
              <a:rPr lang="ko-KR" altLang="en-US" sz="1200" b="1" spc="-113" dirty="0" smtClean="0"/>
              <a:t>가 화면 상단에 빨간 글씨로 처리됩니다</a:t>
            </a:r>
            <a:r>
              <a:rPr lang="en-US" altLang="ko-KR" sz="1200" b="1" spc="-113" dirty="0" smtClean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en-US" altLang="ko-KR" sz="1200" b="1" spc="-113" dirty="0" smtClean="0"/>
              <a:t> </a:t>
            </a:r>
            <a:endParaRPr lang="en-US" altLang="ko-KR" sz="1200" b="1" spc="-113" dirty="0"/>
          </a:p>
        </p:txBody>
      </p:sp>
      <p:pic>
        <p:nvPicPr>
          <p:cNvPr id="26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707293"/>
            <a:ext cx="4244098" cy="2737931"/>
          </a:xfrm>
          <a:prstGeom prst="rect">
            <a:avLst/>
          </a:prstGeom>
          <a:noFill/>
        </p:spPr>
      </p:pic>
      <p:pic>
        <p:nvPicPr>
          <p:cNvPr id="27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489" y="2911064"/>
            <a:ext cx="4120511" cy="332624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6156176" y="3363506"/>
            <a:ext cx="1080120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9" name="직사각형 28"/>
          <p:cNvSpPr/>
          <p:nvPr/>
        </p:nvSpPr>
        <p:spPr>
          <a:xfrm>
            <a:off x="5732444" y="3284984"/>
            <a:ext cx="473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13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4"/>
          <a:stretch/>
        </p:blipFill>
        <p:spPr>
          <a:xfrm>
            <a:off x="4598076" y="4077072"/>
            <a:ext cx="4195700" cy="237626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156176" y="4437111"/>
            <a:ext cx="1080120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0" name="직사각형 19"/>
          <p:cNvSpPr/>
          <p:nvPr/>
        </p:nvSpPr>
        <p:spPr>
          <a:xfrm>
            <a:off x="5732444" y="4358589"/>
            <a:ext cx="473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13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44008" y="4118371"/>
            <a:ext cx="4068000" cy="81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7593" y="659654"/>
            <a:ext cx="8492880" cy="579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6" name="타원 15"/>
          <p:cNvSpPr/>
          <p:nvPr/>
        </p:nvSpPr>
        <p:spPr>
          <a:xfrm>
            <a:off x="4116873" y="116632"/>
            <a:ext cx="929447" cy="93000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3" name="직사각형 22"/>
          <p:cNvSpPr/>
          <p:nvPr/>
        </p:nvSpPr>
        <p:spPr>
          <a:xfrm>
            <a:off x="6233214" y="188640"/>
            <a:ext cx="265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spc="-113" dirty="0">
                <a:solidFill>
                  <a:schemeClr val="bg1"/>
                </a:solidFill>
              </a:rPr>
              <a:t>Spring Security Project</a:t>
            </a:r>
            <a:endParaRPr lang="ko-KR" altLang="en-US" sz="2000" b="1" spc="-113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220" y="836712"/>
            <a:ext cx="231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13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마이페이지</a:t>
            </a:r>
            <a:r>
              <a:rPr lang="ko-KR" altLang="en-US" sz="2400" b="1" spc="-113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화면</a:t>
            </a:r>
            <a:endParaRPr lang="ko-KR" altLang="en-US" sz="2400" b="1" spc="-113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669" y="1207879"/>
            <a:ext cx="2938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</a:rPr>
              <a:t>MyPage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- User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8220" y="1567749"/>
            <a:ext cx="7914220" cy="1175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774316" y="1556792"/>
            <a:ext cx="7686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① </a:t>
            </a:r>
            <a:r>
              <a:rPr lang="ko-KR" altLang="en-US" sz="1200" b="1" spc="-113" dirty="0" err="1"/>
              <a:t>로그인을</a:t>
            </a:r>
            <a:r>
              <a:rPr lang="ko-KR" altLang="en-US" sz="1200" b="1" spc="-113" dirty="0"/>
              <a:t> 한 유저에게만 노출되는 </a:t>
            </a:r>
            <a:r>
              <a:rPr lang="en-US" altLang="ko-KR" sz="1200" b="1" spc="-113" dirty="0" err="1"/>
              <a:t>Navbar</a:t>
            </a:r>
            <a:r>
              <a:rPr lang="ko-KR" altLang="en-US" sz="1200" b="1" spc="-113" dirty="0"/>
              <a:t>의 </a:t>
            </a:r>
            <a:r>
              <a:rPr lang="en-US" altLang="ko-KR" sz="1200" b="1" spc="-113" dirty="0" err="1" smtClean="0"/>
              <a:t>MyPage</a:t>
            </a:r>
            <a:r>
              <a:rPr lang="ko-KR" altLang="en-US" sz="1200" b="1" spc="-113" dirty="0" smtClean="0"/>
              <a:t>메뉴 </a:t>
            </a:r>
            <a:r>
              <a:rPr lang="ko-KR" altLang="en-US" sz="1200" b="1" spc="-113" dirty="0" err="1" smtClean="0"/>
              <a:t>클릭시</a:t>
            </a:r>
            <a:r>
              <a:rPr lang="ko-KR" altLang="en-US" sz="1200" b="1" spc="-113" dirty="0" smtClean="0"/>
              <a:t> 노출되는 </a:t>
            </a:r>
            <a:r>
              <a:rPr lang="ko-KR" altLang="en-US" sz="1200" b="1" spc="-113" dirty="0"/>
              <a:t>화면</a:t>
            </a:r>
            <a:endParaRPr lang="en-US" altLang="ko-KR" sz="1200" b="1" spc="-113" dirty="0"/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② 정보수정을 위해 수정버튼을 클릭하면 비밀번호 입력을 요청합니다</a:t>
            </a:r>
            <a:r>
              <a:rPr lang="en-US" altLang="ko-KR" sz="1200" b="1" spc="-113" dirty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③ 비밀번호를 입력하기 전까지는 </a:t>
            </a:r>
            <a:r>
              <a:rPr lang="en-US" altLang="ko-KR" sz="1200" b="1" spc="-113" dirty="0"/>
              <a:t>input</a:t>
            </a:r>
            <a:r>
              <a:rPr lang="ko-KR" altLang="en-US" sz="1200" b="1" spc="-113" dirty="0"/>
              <a:t>창의 정보를 수정할 수 없도록 </a:t>
            </a:r>
            <a:r>
              <a:rPr lang="en-US" altLang="ko-KR" sz="1200" b="1" spc="-113" dirty="0" err="1"/>
              <a:t>readonly</a:t>
            </a:r>
            <a:r>
              <a:rPr lang="en-US" altLang="ko-KR" sz="1200" b="1" spc="-113" dirty="0"/>
              <a:t> </a:t>
            </a:r>
            <a:r>
              <a:rPr lang="ko-KR" altLang="en-US" sz="1200" b="1" spc="-113" dirty="0"/>
              <a:t>속성을 추가했습니다</a:t>
            </a:r>
            <a:r>
              <a:rPr lang="en-US" altLang="ko-KR" sz="1200" b="1" spc="-113" dirty="0"/>
              <a:t>.</a:t>
            </a:r>
          </a:p>
          <a:p>
            <a:pPr marL="198830" indent="-198830" fontAlgn="base">
              <a:lnSpc>
                <a:spcPct val="150000"/>
              </a:lnSpc>
            </a:pPr>
            <a:r>
              <a:rPr lang="ko-KR" altLang="en-US" sz="1200" b="1" spc="-113" dirty="0"/>
              <a:t>④ </a:t>
            </a:r>
            <a:r>
              <a:rPr lang="ko-KR" altLang="en-US" sz="1200" b="1" spc="-113" dirty="0" smtClean="0"/>
              <a:t>비밀번호가 </a:t>
            </a:r>
            <a:r>
              <a:rPr lang="ko-KR" altLang="en-US" sz="1200" b="1" spc="-113" dirty="0"/>
              <a:t>일치하면 수정한 정보를 저장할 수 있는 저장버튼과 비밀번호 찾기 버튼이 노출됩니다</a:t>
            </a:r>
            <a:r>
              <a:rPr lang="en-US" altLang="ko-KR" sz="1200" b="1" spc="-113" dirty="0"/>
              <a:t>.</a:t>
            </a:r>
          </a:p>
          <a:p>
            <a:pPr marL="198830" indent="-198830" fontAlgn="base">
              <a:lnSpc>
                <a:spcPct val="150000"/>
              </a:lnSpc>
            </a:pPr>
            <a:endParaRPr lang="en-US" altLang="ko-KR" sz="1200" b="1" spc="-113" dirty="0"/>
          </a:p>
        </p:txBody>
      </p:sp>
      <p:pic>
        <p:nvPicPr>
          <p:cNvPr id="26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3280358"/>
            <a:ext cx="4244098" cy="2027686"/>
          </a:xfrm>
          <a:prstGeom prst="rect">
            <a:avLst/>
          </a:prstGeom>
          <a:noFill/>
        </p:spPr>
      </p:pic>
      <p:pic>
        <p:nvPicPr>
          <p:cNvPr id="27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63" y="2868489"/>
            <a:ext cx="3819562" cy="332624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4499992" y="3861049"/>
            <a:ext cx="936104" cy="29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9" name="직사각형 28"/>
          <p:cNvSpPr/>
          <p:nvPr/>
        </p:nvSpPr>
        <p:spPr>
          <a:xfrm>
            <a:off x="5707169" y="4642206"/>
            <a:ext cx="473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13" dirty="0" smtClean="0">
                <a:solidFill>
                  <a:srgbClr val="FF0000"/>
                </a:solidFill>
              </a:rPr>
              <a:t>④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4395" y="2780928"/>
            <a:ext cx="2037286" cy="49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0" name="직사각형 19"/>
          <p:cNvSpPr/>
          <p:nvPr/>
        </p:nvSpPr>
        <p:spPr>
          <a:xfrm>
            <a:off x="2051720" y="2668850"/>
            <a:ext cx="45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79388" y="2876819"/>
            <a:ext cx="1804580" cy="768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30" name="직사각형 29"/>
          <p:cNvSpPr/>
          <p:nvPr/>
        </p:nvSpPr>
        <p:spPr>
          <a:xfrm>
            <a:off x="4067944" y="3645024"/>
            <a:ext cx="451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13" dirty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024" y="4793058"/>
            <a:ext cx="936104" cy="364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32" name="TextBox 31"/>
          <p:cNvSpPr txBox="1"/>
          <p:nvPr/>
        </p:nvSpPr>
        <p:spPr>
          <a:xfrm>
            <a:off x="4045377" y="518982"/>
            <a:ext cx="10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0936" y="226142"/>
            <a:ext cx="1152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13" dirty="0" smtClean="0">
                <a:solidFill>
                  <a:schemeClr val="bg1"/>
                </a:solidFill>
              </a:rPr>
              <a:t>작동과정</a:t>
            </a:r>
            <a:endParaRPr lang="ko-KR" altLang="en-US" sz="2800" b="1" spc="-113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4316" y="4522300"/>
            <a:ext cx="3437644" cy="785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/>
          </a:p>
        </p:txBody>
      </p:sp>
      <p:sp>
        <p:nvSpPr>
          <p:cNvPr id="2" name="직사각형 1"/>
          <p:cNvSpPr/>
          <p:nvPr/>
        </p:nvSpPr>
        <p:spPr>
          <a:xfrm>
            <a:off x="401459" y="4283804"/>
            <a:ext cx="40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13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836</Words>
  <Application>Microsoft Office PowerPoint</Application>
  <PresentationFormat>화면 슬라이드 쇼(4:3)</PresentationFormat>
  <Paragraphs>243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DX몽블랑라운드ExB</vt:lpstr>
      <vt:lpstr>HY헤드라인M</vt:lpstr>
      <vt:lpstr>굴림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Microsoft 계정</cp:lastModifiedBy>
  <cp:revision>85</cp:revision>
  <dcterms:created xsi:type="dcterms:W3CDTF">2016-11-03T20:47:04Z</dcterms:created>
  <dcterms:modified xsi:type="dcterms:W3CDTF">2020-04-24T05:20:26Z</dcterms:modified>
</cp:coreProperties>
</file>