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77" r:id="rId2"/>
    <p:sldId id="351" r:id="rId3"/>
    <p:sldId id="335" r:id="rId4"/>
    <p:sldId id="356" r:id="rId5"/>
    <p:sldId id="357" r:id="rId6"/>
    <p:sldId id="358" r:id="rId7"/>
    <p:sldId id="331" r:id="rId8"/>
    <p:sldId id="332" r:id="rId9"/>
    <p:sldId id="333" r:id="rId10"/>
    <p:sldId id="295" r:id="rId11"/>
    <p:sldId id="337" r:id="rId12"/>
    <p:sldId id="338" r:id="rId13"/>
    <p:sldId id="339" r:id="rId14"/>
    <p:sldId id="352" r:id="rId15"/>
    <p:sldId id="354" r:id="rId16"/>
    <p:sldId id="355" r:id="rId17"/>
    <p:sldId id="340" r:id="rId18"/>
    <p:sldId id="343" r:id="rId19"/>
    <p:sldId id="344" r:id="rId20"/>
    <p:sldId id="345" r:id="rId21"/>
    <p:sldId id="348" r:id="rId22"/>
    <p:sldId id="347" r:id="rId23"/>
    <p:sldId id="341" r:id="rId24"/>
    <p:sldId id="349" r:id="rId25"/>
    <p:sldId id="350" r:id="rId26"/>
    <p:sldId id="361" r:id="rId27"/>
    <p:sldId id="363" r:id="rId28"/>
    <p:sldId id="364" r:id="rId29"/>
    <p:sldId id="360" r:id="rId30"/>
    <p:sldId id="362" r:id="rId31"/>
    <p:sldId id="368" r:id="rId32"/>
    <p:sldId id="367" r:id="rId33"/>
    <p:sldId id="270" r:id="rId34"/>
  </p:sldIdLst>
  <p:sldSz cx="9144000" cy="5143500" type="screen16x9"/>
  <p:notesSz cx="6858000" cy="9144000"/>
  <p:embeddedFontLst>
    <p:embeddedFont>
      <p:font typeface="Yoon 윤고딕 520_TT" panose="020B0600000101010101" charset="-127"/>
      <p:regular r:id="rId36"/>
    </p:embeddedFont>
    <p:embeddedFont>
      <p:font typeface="Yoon 윤고딕 530_TT" panose="020B0600000101010101" charset="-127"/>
      <p:regular r:id="rId37"/>
    </p:embeddedFont>
    <p:embeddedFont>
      <p:font typeface="Yoon 윤고딕 540_TT" panose="020B0600000101010101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2828"/>
    <a:srgbClr val="080808"/>
    <a:srgbClr val="01B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77330" autoAdjust="0"/>
  </p:normalViewPr>
  <p:slideViewPr>
    <p:cSldViewPr>
      <p:cViewPr varScale="1">
        <p:scale>
          <a:sx n="87" d="100"/>
          <a:sy n="87" d="100"/>
        </p:scale>
        <p:origin x="13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4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5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2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0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1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4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0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37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r>
              <a:rPr lang="ko-KR" altLang="en-US" sz="1200" b="0" dirty="0"/>
              <a:t>이제 사전 구축을 위해 </a:t>
            </a:r>
            <a:r>
              <a:rPr lang="en-US" altLang="ko-KR" sz="1200" b="0" dirty="0" err="1"/>
              <a:t>Ngram</a:t>
            </a:r>
            <a:r>
              <a:rPr lang="ko-KR" altLang="en-US" sz="1200" b="0" dirty="0"/>
              <a:t>의 등장 빈도수를 세어 </a:t>
            </a:r>
            <a:r>
              <a:rPr lang="en-US" altLang="ko-KR" sz="1200" b="0" dirty="0"/>
              <a:t>polarity score</a:t>
            </a:r>
            <a:r>
              <a:rPr lang="ko-KR" altLang="en-US" sz="1200" b="0" dirty="0"/>
              <a:t>를 </a:t>
            </a:r>
            <a:r>
              <a:rPr lang="ko-KR" altLang="en-US" sz="1200" b="0" dirty="0" err="1"/>
              <a:t>구할거에요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8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4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2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01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65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r>
              <a:rPr lang="en-US" altLang="ko-KR" sz="1200" b="0" dirty="0"/>
              <a:t>1. </a:t>
            </a:r>
            <a:r>
              <a:rPr lang="ko-KR" altLang="en-US" sz="1200" b="0" dirty="0"/>
              <a:t>금통위 의사록을 ‘</a:t>
            </a:r>
            <a:r>
              <a:rPr lang="en-US" altLang="ko-KR" sz="1200" b="0" dirty="0"/>
              <a:t>.’</a:t>
            </a:r>
            <a:r>
              <a:rPr lang="ko-KR" altLang="en-US" sz="1200" b="0" dirty="0"/>
              <a:t>으로 분리하고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문장의 어조를 </a:t>
            </a:r>
            <a:r>
              <a:rPr lang="en-US" altLang="ko-KR" sz="1200" b="0" dirty="0"/>
              <a:t>tone</a:t>
            </a:r>
            <a:r>
              <a:rPr lang="ko-KR" altLang="en-US" sz="1200" b="0" dirty="0"/>
              <a:t>을 구하는 공식을  사용해 구합니다</a:t>
            </a:r>
            <a:r>
              <a:rPr lang="en-US" altLang="ko-KR" sz="1200" b="0" dirty="0"/>
              <a:t>.</a:t>
            </a:r>
          </a:p>
          <a:p>
            <a:pPr marL="342900" indent="-342900">
              <a:lnSpc>
                <a:spcPct val="160000"/>
              </a:lnSpc>
            </a:pPr>
            <a:endParaRPr lang="en-US" altLang="ko-KR" sz="1200" b="0" dirty="0"/>
          </a:p>
          <a:p>
            <a:pPr marL="342900" indent="-342900">
              <a:lnSpc>
                <a:spcPct val="160000"/>
              </a:lnSpc>
            </a:pPr>
            <a:r>
              <a:rPr lang="en-US" altLang="ko-KR" sz="1200" b="0" dirty="0"/>
              <a:t>2. </a:t>
            </a:r>
            <a:r>
              <a:rPr lang="ko-KR" altLang="en-US" sz="1200" b="0" dirty="0"/>
              <a:t>각각의 문장의 어조를 구한 것을 다시 ‘</a:t>
            </a:r>
            <a:r>
              <a:rPr lang="en-US" altLang="ko-KR" sz="1200" b="0" dirty="0"/>
              <a:t>0’</a:t>
            </a:r>
            <a:r>
              <a:rPr lang="ko-KR" altLang="en-US" sz="1200" b="0" dirty="0"/>
              <a:t>보다 크면 ‘</a:t>
            </a:r>
            <a:r>
              <a:rPr lang="en-US" altLang="ko-KR" sz="1200" b="0" dirty="0"/>
              <a:t>Hawkish’ </a:t>
            </a:r>
            <a:r>
              <a:rPr lang="ko-KR" altLang="en-US" sz="1200" b="0" dirty="0"/>
              <a:t>작으면 ‘</a:t>
            </a:r>
            <a:r>
              <a:rPr lang="en-US" altLang="ko-KR" sz="1200" b="0" dirty="0"/>
              <a:t>Dovish’</a:t>
            </a:r>
            <a:r>
              <a:rPr lang="ko-KR" altLang="en-US" sz="1200" b="0" dirty="0"/>
              <a:t>라고  </a:t>
            </a:r>
            <a:r>
              <a:rPr lang="ko-KR" altLang="en-US" sz="1200" b="0" dirty="0" err="1"/>
              <a:t>라벨을붙이고</a:t>
            </a:r>
            <a:r>
              <a:rPr lang="en-US" altLang="ko-KR" sz="1200" b="0" dirty="0"/>
              <a:t>,</a:t>
            </a:r>
          </a:p>
          <a:p>
            <a:pPr marL="342900" indent="-342900">
              <a:lnSpc>
                <a:spcPct val="160000"/>
              </a:lnSpc>
            </a:pPr>
            <a:r>
              <a:rPr lang="ko-KR" altLang="en-US" sz="1200" b="0" dirty="0"/>
              <a:t>이것을 사용해 다시 문서 전체의 </a:t>
            </a:r>
            <a:r>
              <a:rPr lang="en-US" altLang="ko-KR" sz="1200" b="0" dirty="0"/>
              <a:t>tone</a:t>
            </a:r>
            <a:r>
              <a:rPr lang="ko-KR" altLang="en-US" sz="1200" b="0" dirty="0"/>
              <a:t>을 구합니다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18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r>
              <a:rPr lang="en-US" altLang="ko-KR" dirty="0"/>
              <a:t>We adopt a two-step approach to measure the tone of documents. </a:t>
            </a:r>
          </a:p>
          <a:p>
            <a:pPr marL="342900" indent="-342900">
              <a:lnSpc>
                <a:spcPct val="160000"/>
              </a:lnSpc>
            </a:pPr>
            <a:r>
              <a:rPr lang="en-US" altLang="ko-KR" dirty="0"/>
              <a:t>First, we calculate the tone of a sentence based on the number of hawkish and dovish features (n-grams) in each sentence. </a:t>
            </a:r>
          </a:p>
          <a:p>
            <a:pPr marL="342900" indent="-342900">
              <a:lnSpc>
                <a:spcPct val="160000"/>
              </a:lnSpc>
            </a:pPr>
            <a:r>
              <a:rPr lang="ko-KR" altLang="en-US" dirty="0"/>
              <a:t>첫번째  문장의 톤을 계산한다</a:t>
            </a:r>
            <a:r>
              <a:rPr lang="en-US" altLang="ko-KR" dirty="0"/>
              <a:t>. </a:t>
            </a:r>
            <a:r>
              <a:rPr lang="ko-KR" altLang="en-US" dirty="0"/>
              <a:t>각 문장에서 매파</a:t>
            </a:r>
            <a:r>
              <a:rPr lang="en-US" altLang="ko-KR" dirty="0"/>
              <a:t>, </a:t>
            </a:r>
            <a:r>
              <a:rPr lang="ko-KR" altLang="en-US" dirty="0"/>
              <a:t>비둘기파 </a:t>
            </a:r>
            <a:r>
              <a:rPr lang="en-US" altLang="ko-KR" dirty="0" err="1"/>
              <a:t>ngram</a:t>
            </a:r>
            <a:r>
              <a:rPr lang="en-US" altLang="ko-KR" dirty="0"/>
              <a:t> </a:t>
            </a:r>
            <a:r>
              <a:rPr lang="ko-KR" altLang="en-US" dirty="0"/>
              <a:t>카운트를 </a:t>
            </a:r>
            <a:r>
              <a:rPr lang="ko-KR" altLang="en-US" dirty="0" err="1"/>
              <a:t>기반으로해서</a:t>
            </a:r>
            <a:endParaRPr lang="en-US" altLang="ko-KR" dirty="0"/>
          </a:p>
          <a:p>
            <a:pPr marL="342900" indent="-342900">
              <a:lnSpc>
                <a:spcPct val="160000"/>
              </a:lnSpc>
            </a:pPr>
            <a:endParaRPr lang="en-US" altLang="ko-KR" dirty="0"/>
          </a:p>
          <a:p>
            <a:pPr marL="342900" indent="-342900">
              <a:lnSpc>
                <a:spcPct val="160000"/>
              </a:lnSpc>
            </a:pPr>
            <a:r>
              <a:rPr lang="en-US" altLang="ko-KR" dirty="0"/>
              <a:t>Specifically, the tone of a sentence  is defined by following formula:</a:t>
            </a: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45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77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Then, we calculate the tone of a document tone by following formula:</a:t>
            </a:r>
            <a:endParaRPr lang="ko-KR" altLang="en-US" sz="1200" b="0" dirty="0"/>
          </a:p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9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86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9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20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3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sz="800" b="0" dirty="0"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8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4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6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8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D627-1896-418B-968F-94F79016106E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36096" y="4731990"/>
            <a:ext cx="356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Team 4 : </a:t>
            </a:r>
            <a:r>
              <a:rPr lang="ko-KR" altLang="en-US" sz="1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박혜련</a:t>
            </a:r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신동화</a:t>
            </a:r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장연미</a:t>
            </a:r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, </a:t>
            </a:r>
            <a:r>
              <a:rPr lang="ko-KR" altLang="en-US" sz="1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장지성</a:t>
            </a:r>
            <a:endParaRPr lang="ko-KR" altLang="en-US" sz="10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1366" y="1971586"/>
            <a:ext cx="368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텍스트 마이닝을 활용한</a:t>
            </a:r>
            <a:endParaRPr lang="en-US" altLang="ko-KR" sz="24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금융통화위원회 의사록 분석 논문구현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E0167-7812-4C69-900F-0FA8CB63DA19}"/>
              </a:ext>
            </a:extLst>
          </p:cNvPr>
          <p:cNvSpPr txBox="1"/>
          <p:nvPr/>
        </p:nvSpPr>
        <p:spPr>
          <a:xfrm>
            <a:off x="107504" y="123478"/>
            <a:ext cx="2610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Deciphering Monetary Policy Board Minutes</a:t>
            </a:r>
          </a:p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through Text Mining Approach: </a:t>
            </a:r>
          </a:p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The Case of Korea</a:t>
            </a:r>
            <a:endParaRPr lang="ko-KR" altLang="en-US" sz="10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연합뉴스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D0F8205-8B75-4581-8FCF-9469C3FA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1318267"/>
            <a:ext cx="6948263" cy="349899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7295D84-2DA4-496A-8DCC-1E88BC53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24" y="761192"/>
            <a:ext cx="4336696" cy="16634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6467B7-27C4-4A48-9C46-FA0F8DDDDEDF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64FB4CF0-7172-4DCD-B395-091AC6FC4124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3685E-0F17-48A1-8172-B27BE144A339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91F80-B8EB-45C0-8A49-6949A4EB4E50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76488-C7A1-4E74-B822-79926E96A717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BFF2B-B094-4F7C-B20D-1747ECE6ADAD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300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이데일리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5C2893-F684-41B6-B3A2-FA885474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38" y="1167348"/>
            <a:ext cx="6720288" cy="36366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3FE017-3BDA-4499-8D47-0E5F64CA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87" y="662228"/>
            <a:ext cx="4563257" cy="17224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92CD19-7702-4925-8D34-98C55464B16E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1821937A-08CA-4243-BA4B-18F5AE5BAC5F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80500-A0C0-4452-9CF0-55AC6E250E24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B8EF6-D677-4354-8A54-0D5889059107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43214-E1D5-4FFD-A146-0D7CA90EAA3D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7FD2D-3FD9-40E0-A8B5-E561B20FFE0F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038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연합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인포맥스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8A269BC-5B56-490E-9748-95515646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0" y="1075082"/>
            <a:ext cx="4763452" cy="39148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4D0B601-10A6-4B05-997C-47D9ED4A0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69" y="569799"/>
            <a:ext cx="4471986" cy="16811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464DEB-4878-446B-9DE0-F8C094276785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6C8B1FE0-E380-452F-90D0-562AF290BD78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03C0-454A-4535-AF4F-B9F397E3816E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72E35-04D1-4078-870C-AA2AD4134B96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9DECC-8709-41BD-89A3-B5112F0B56FA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F0068-557E-4255-868D-B8378EF07363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13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3950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NEWS + MPB + BOND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합친 후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n-gram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3F81A8-F620-44E4-88BF-F07D6145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873257"/>
            <a:ext cx="6793831" cy="24289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32E451-230D-4E19-8D09-806708A6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62" y="1621289"/>
            <a:ext cx="3724725" cy="29317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6353E1-EDFB-491F-9B22-82186B1F3FEB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417CB7A-96E5-4205-93E6-EE0F0BC9C305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879C7-6AC5-4C69-AFD5-99E175C7A2C0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A8B5F-51FE-4B42-9099-7A9D5FD7E0BF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B439-552D-495E-BCEC-EDA5064FBDD7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EAAF8-CDAA-4CC8-8DF4-FAC0D382F35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512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DF7E76E-9A64-4DC1-B5D7-D11E16F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059443"/>
            <a:ext cx="6524543" cy="337587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1415" rIns="91440" bIns="71415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from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bs4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kosdaq_result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=[]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range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697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):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f"https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://finance.naver.com/marketindex/interestDailyQuote.nhn?marketindexCd=IRR_CALL&amp;page={i}"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get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soup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resp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li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soup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select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'div.section_exchange2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li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if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class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is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None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continue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kosdaq_result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append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({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find_all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)[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(),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num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find_all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)[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updown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find_all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)[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})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kumimoji="0" lang="ko-KR" altLang="ko-KR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Picture 2" descr="Beautifulsoup를 통해 HTML 받아오기">
            <a:extLst>
              <a:ext uri="{FF2B5EF4-FFF2-40B4-BE49-F238E27FC236}">
                <a16:creationId xmlns:a16="http://schemas.microsoft.com/office/drawing/2014/main" id="{08C262BE-7EC3-4496-8C17-02467527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6806"/>
            <a:ext cx="1339613" cy="7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결측치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제거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8422FD-0308-402C-B3A7-8829448D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962827"/>
            <a:ext cx="3310522" cy="337587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1415" rIns="9144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from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datetime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timedelta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read_csv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pp.csv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header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None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split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'.'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]),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]),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DataFrame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set_index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fulldate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DataFrame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columns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start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2001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9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2020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9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start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days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+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fulldate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start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+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timedelta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fulldate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merge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outer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fillna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method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ffill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fillna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method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bfill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결측치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처리 전후 비교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4C5C5A-F63D-40B4-9232-70AC37A0474E}"/>
              </a:ext>
            </a:extLst>
          </p:cNvPr>
          <p:cNvGrpSpPr/>
          <p:nvPr/>
        </p:nvGrpSpPr>
        <p:grpSpPr>
          <a:xfrm>
            <a:off x="1619672" y="987574"/>
            <a:ext cx="6631315" cy="3431085"/>
            <a:chOff x="1483210" y="1073379"/>
            <a:chExt cx="6631315" cy="2874904"/>
          </a:xfrm>
        </p:grpSpPr>
        <p:sp>
          <p:nvSpPr>
            <p:cNvPr id="28" name="모서리가 둥근 직사각형 25">
              <a:extLst>
                <a:ext uri="{FF2B5EF4-FFF2-40B4-BE49-F238E27FC236}">
                  <a16:creationId xmlns:a16="http://schemas.microsoft.com/office/drawing/2014/main" id="{5175C46A-FA19-44E9-9F98-3C8265546252}"/>
                </a:ext>
              </a:extLst>
            </p:cNvPr>
            <p:cNvSpPr/>
            <p:nvPr/>
          </p:nvSpPr>
          <p:spPr>
            <a:xfrm>
              <a:off x="1483210" y="1073379"/>
              <a:ext cx="3168352" cy="2874904"/>
            </a:xfrm>
            <a:prstGeom prst="roundRect">
              <a:avLst>
                <a:gd name="adj" fmla="val 6217"/>
              </a:avLst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9" name="모서리가 둥근 직사각형 27">
              <a:extLst>
                <a:ext uri="{FF2B5EF4-FFF2-40B4-BE49-F238E27FC236}">
                  <a16:creationId xmlns:a16="http://schemas.microsoft.com/office/drawing/2014/main" id="{17F334A1-59B7-4ED2-B21A-01BE29DC7036}"/>
                </a:ext>
              </a:extLst>
            </p:cNvPr>
            <p:cNvSpPr/>
            <p:nvPr/>
          </p:nvSpPr>
          <p:spPr>
            <a:xfrm>
              <a:off x="4946173" y="1073379"/>
              <a:ext cx="3168352" cy="2874904"/>
            </a:xfrm>
            <a:prstGeom prst="roundRect">
              <a:avLst>
                <a:gd name="adj" fmla="val 4843"/>
              </a:avLst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453796-96A4-42BC-B051-A7C1EDB7AFD6}"/>
              </a:ext>
            </a:extLst>
          </p:cNvPr>
          <p:cNvGrpSpPr/>
          <p:nvPr/>
        </p:nvGrpSpPr>
        <p:grpSpPr>
          <a:xfrm>
            <a:off x="2091239" y="1140165"/>
            <a:ext cx="5609438" cy="367320"/>
            <a:chOff x="2100059" y="1168428"/>
            <a:chExt cx="5609438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EA4DC2-7D2F-420D-ACFA-4EC03FC4108E}"/>
                </a:ext>
              </a:extLst>
            </p:cNvPr>
            <p:cNvSpPr txBox="1"/>
            <p:nvPr/>
          </p:nvSpPr>
          <p:spPr>
            <a:xfrm>
              <a:off x="2100059" y="1168428"/>
              <a:ext cx="2225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rPr>
                <a:t>전</a:t>
              </a:r>
              <a:endPara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A9DAC3-8D15-409C-A013-45FB0DB51079}"/>
                </a:ext>
              </a:extLst>
            </p:cNvPr>
            <p:cNvSpPr txBox="1"/>
            <p:nvPr/>
          </p:nvSpPr>
          <p:spPr>
            <a:xfrm>
              <a:off x="5576750" y="1168428"/>
              <a:ext cx="2132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rPr>
                <a:t>후</a:t>
              </a:r>
              <a:endPara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5BA232-A41E-4DD7-AF6E-7F4F389C6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18842"/>
              </p:ext>
            </p:extLst>
          </p:nvPr>
        </p:nvGraphicFramePr>
        <p:xfrm>
          <a:off x="1858570" y="1547479"/>
          <a:ext cx="2684883" cy="18859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4961">
                  <a:extLst>
                    <a:ext uri="{9D8B030D-6E8A-4147-A177-3AD203B41FA5}">
                      <a16:colId xmlns:a16="http://schemas.microsoft.com/office/drawing/2014/main" val="2260426068"/>
                    </a:ext>
                  </a:extLst>
                </a:gridCol>
                <a:gridCol w="894961">
                  <a:extLst>
                    <a:ext uri="{9D8B030D-6E8A-4147-A177-3AD203B41FA5}">
                      <a16:colId xmlns:a16="http://schemas.microsoft.com/office/drawing/2014/main" val="2313775643"/>
                    </a:ext>
                  </a:extLst>
                </a:gridCol>
                <a:gridCol w="894961">
                  <a:extLst>
                    <a:ext uri="{9D8B030D-6E8A-4147-A177-3AD203B41FA5}">
                      <a16:colId xmlns:a16="http://schemas.microsoft.com/office/drawing/2014/main" val="56051701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94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-2.00%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573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-5.66%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536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1.92%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222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-1.89%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8255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19533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6.00%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5510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110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5263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BC0FA5-AE82-4882-8A89-BFA34BDE5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29166"/>
              </p:ext>
            </p:extLst>
          </p:nvPr>
        </p:nvGraphicFramePr>
        <p:xfrm>
          <a:off x="5212661" y="1547479"/>
          <a:ext cx="2908300" cy="27241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303794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170450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972080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347655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7614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2222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6.00%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599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018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880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380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-1.89%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2109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1.92%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802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-5.66%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277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-2.00%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819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901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061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0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83350" y="2371695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사전구축</a:t>
            </a:r>
          </a:p>
        </p:txBody>
      </p:sp>
    </p:spTree>
    <p:extLst>
      <p:ext uri="{BB962C8B-B14F-4D97-AF65-F5344CB8AC3E}">
        <p14:creationId xmlns:p14="http://schemas.microsoft.com/office/powerpoint/2010/main" val="1764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331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콜금리와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완료된 데이터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Merge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57B2586-89F1-44E5-9053-89531247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27" y="746694"/>
            <a:ext cx="5264344" cy="11549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359542B-91B6-48DC-92C4-93FCDDF7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627" y="1393877"/>
            <a:ext cx="6261181" cy="3272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1C2C-5284-4C25-92D8-D866CD5116E4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2310A-C269-4B5F-A1FA-1972BA63DA4C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D4038-4103-4C05-8963-D9A944618967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FB17E-9617-4DC5-A6C4-E7CF493592D0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D22-6D7F-4C11-9A4F-46C0B86CE54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019ACB28-A35B-4B22-8334-489DAF61E749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N-gram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등장 빈도수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count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B109A0-5A49-470E-AE62-B615FEB6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9" y="699542"/>
            <a:ext cx="6836262" cy="3145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5EA055-0F8F-4E45-971D-3B9C6832C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82" y="1637067"/>
            <a:ext cx="3642407" cy="29929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9D1D51-4128-42EB-80BB-24B7F5520B2A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49FB4-C8F4-41C0-B02D-A42A271D5E69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43BED-332B-419B-99BB-76B134DCF06E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EC7F6-728D-4A30-BABB-1B49FA809C41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DBB6A-293A-4C2F-B5C6-C3B832D1F3C4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D1B0ED19-1B85-4108-B674-0BEE8E33FD7A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1E90C05-BC6D-4F46-AA1E-481A604D48F4}"/>
              </a:ext>
            </a:extLst>
          </p:cNvPr>
          <p:cNvGrpSpPr/>
          <p:nvPr/>
        </p:nvGrpSpPr>
        <p:grpSpPr>
          <a:xfrm>
            <a:off x="3044556" y="2033141"/>
            <a:ext cx="2823588" cy="1077218"/>
            <a:chOff x="2051720" y="1563638"/>
            <a:chExt cx="2823588" cy="1077218"/>
          </a:xfrm>
        </p:grpSpPr>
        <p:sp>
          <p:nvSpPr>
            <p:cNvPr id="19" name="TextBox 18"/>
            <p:cNvSpPr txBox="1"/>
            <p:nvPr/>
          </p:nvSpPr>
          <p:spPr>
            <a:xfrm>
              <a:off x="3122905" y="1563638"/>
              <a:ext cx="1752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1. </a:t>
              </a:r>
              <a:r>
                <a:rPr lang="ko-KR" altLang="en-US" sz="1600" dirty="0" err="1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크롤링</a:t>
              </a:r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 &amp; </a:t>
              </a:r>
              <a:r>
                <a:rPr lang="ko-KR" altLang="en-US" sz="1600" dirty="0" err="1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전처리</a:t>
              </a:r>
              <a:endParaRPr lang="en-US" altLang="ko-KR" sz="1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사전구축</a:t>
              </a:r>
              <a:endParaRPr lang="en-US" altLang="ko-KR" sz="1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의사록 어조</a:t>
              </a:r>
              <a:endParaRPr lang="en-US" altLang="ko-KR" sz="1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논문과의 비교</a:t>
              </a:r>
            </a:p>
          </p:txBody>
        </p:sp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C46A5898-9FF9-452E-B468-749F1CFC6BFD}"/>
                </a:ext>
              </a:extLst>
            </p:cNvPr>
            <p:cNvSpPr txBox="1"/>
            <p:nvPr/>
          </p:nvSpPr>
          <p:spPr>
            <a:xfrm>
              <a:off x="2051720" y="1563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INDEX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30FA771-5CA6-4CCD-9B88-4D289B9F50B6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1563638"/>
              <a:ext cx="0" cy="107721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0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2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Polarity score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구하기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DF6FA0-0F97-4C65-B223-D1735914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771550"/>
            <a:ext cx="8100391" cy="27689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89C598-2ED8-4BCB-B95C-711A783A5AD7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3A5D1-802D-4942-995D-5B24B6D6669F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4FB56-5F0B-46A2-9CD6-C7435665A00D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FF991-BBCB-4092-87EF-484CC7250D71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FE3A9-C258-4DBF-B041-0E18E0E127B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BF438EA-799D-416C-B329-7020F8160723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5669D7-4DE1-466B-901E-5286B1508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827120"/>
            <a:ext cx="4629150" cy="3181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4B8357-DE9F-4849-B1CA-227A41894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0" y="4257840"/>
            <a:ext cx="3311850" cy="5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2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Polarity score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구하기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3C9D11-4E2D-4ADC-A9BA-5CC4B138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38" y="717175"/>
            <a:ext cx="7767891" cy="5795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E3D5-EB17-4D1F-989E-BCC52C13A1DA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D5B65-8BB3-47A0-A9D4-26F8EC0867B7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1F68-16F2-4506-9A53-3097BFAC0716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B9D72-C96A-4177-B033-C03730ACCD0C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5BBF1-6A0B-4BBC-B580-5E1E5903786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1856C7-6F81-42DD-B902-12A0C1ED2B8E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C502A7-677D-49DB-9152-EEA2BCC2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168" y="1534124"/>
            <a:ext cx="67722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Grey area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311638-15B2-4452-BA6B-18B38BD2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0" y="650245"/>
            <a:ext cx="8144296" cy="716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8A0875-4CB8-4391-9EBA-5D7B66972130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77024-1394-4FAA-BACC-794283A8A40F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E68DA-B1F6-4AB8-8CE6-EC1D9661BAA0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062BE-8350-4DCD-BC1C-ADE5FE7E0A3E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F887-E397-44EE-A858-E634763CA6B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E161B17-B98C-4168-B46E-A73102E9ABE7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C73B9-1E9D-453F-BFBD-6AE7DC7B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81" y="930160"/>
            <a:ext cx="4480173" cy="7695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BC3F48-51D0-4D40-9C00-D5AFB9BB7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1678102"/>
            <a:ext cx="6336703" cy="32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29461" y="2371695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의사록 어조</a:t>
            </a:r>
          </a:p>
        </p:txBody>
      </p:sp>
    </p:spTree>
    <p:extLst>
      <p:ext uri="{BB962C8B-B14F-4D97-AF65-F5344CB8AC3E}">
        <p14:creationId xmlns:p14="http://schemas.microsoft.com/office/powerpoint/2010/main" val="36365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분리 후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n-gram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26DAEA-36C1-417E-8471-438D8B78A4C2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500F1-5F51-4B6A-AE08-48366DB6E018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A0DE7-4E7A-411D-95AB-9753D9C66D33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ED9A6-08D9-4C73-BBF5-8F5EBB4AB177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1EC58-7212-4AE6-9014-75DD498C146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BBD71E8E-510F-45F6-9FD4-EC5730D86DE3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58DCF-ED44-4C2F-9A74-6C3076EA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449617"/>
            <a:ext cx="5974148" cy="44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매파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/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비둘기파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count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F8AA1E-FD35-4432-8007-ABCD2F7F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3" y="785298"/>
            <a:ext cx="5071091" cy="35515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7CA40F1-A5C8-4569-AFAA-6DC9BF886D12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0031E-E5CB-41FD-A159-4E974A60E1C8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022FD-2C73-43CC-961D-76EAFDC3E1C6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7967F-AF34-40B3-85FE-E92B8E0AF1EC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16DA5-7F17-4F23-A8A6-DF1A688192B6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642489E-5081-47FC-8D03-2674A10FF0FF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E535F7-7971-4B08-8796-B4923FA8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804" y="1451439"/>
            <a:ext cx="5872827" cy="32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어조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라벨링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8C1361-3BB0-40DB-93D9-2D6F56E6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24" y="615746"/>
            <a:ext cx="8007225" cy="26264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1F666-C6E9-4BD3-B291-59A26000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42" y="1857831"/>
            <a:ext cx="5102745" cy="27239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E5BA14-8E17-43F9-852E-0E2527F3E6C5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C93E9-B669-4498-866F-68BF4B3B1883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AB14-7ADD-426D-889B-88A2FABE434F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30BAF-0E1B-4D7D-B7A5-74C4E758F99A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520CE-23E1-4D58-8216-26D5403345E5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41487F5-221A-4329-A3EB-7589E6633B36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28DF1E-0FA8-4E16-8B74-6391316C5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30"/>
          <a:stretch/>
        </p:blipFill>
        <p:spPr>
          <a:xfrm>
            <a:off x="4195193" y="1228720"/>
            <a:ext cx="4772025" cy="6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어조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라벨링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DB0036-F0E3-426A-87B6-1FF6B47F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0" y="645445"/>
            <a:ext cx="8019584" cy="10561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E41092-059D-4E59-B25B-7ADA3F2D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724" y="1792756"/>
            <a:ext cx="5488700" cy="29559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BD7860-6FB1-47CC-8AE3-7E26F1DBA681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ED82-E2D6-487C-AB12-17939495B8B8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9E577-9336-477C-9572-EA53106B86D0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DD936-4E8B-405B-9BF5-9C9C1C7497CD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F72EB-6B79-4DFF-9036-167DF9729D1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E841FA5-D693-48F1-AD6B-26B0F27148FF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문서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라벨링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97EFF7-DDE4-4FE9-BF1E-B0B8B601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5" y="694262"/>
            <a:ext cx="7983293" cy="21457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776B60-A2F7-4DC8-875C-5F5B0701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68" y="2617826"/>
            <a:ext cx="2171823" cy="21441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B2844B-4BAB-46A6-905F-D0F7C5D0B021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BB285-74F1-4ABA-B1C3-B785A8108906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52A90-DD76-415E-A967-416E77B5F483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E47E3-7734-4E52-83C0-CF2FF565623A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89014-2F8B-46D2-9A17-EB8E7C8A430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E55A2582-14A0-427C-BCBF-CD331896EC57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C6724-7D72-4168-AB5B-398DD151F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45" y="2847771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의사록과 콜금리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merge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6501BD-8A60-4172-A3F4-EC03C38F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40234"/>
            <a:ext cx="7802063" cy="30630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20C63A-47B4-49D1-8479-01028F4E5A5D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F3F40-9E34-443F-96A2-230787740DDD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273FD-97E2-45A0-85E2-BB9B88ED1762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CC812-4CD6-48C5-94D3-BA2AA642B9B2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55B06-9931-43B5-9CC6-314EB007BA8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FA103C1-5718-4B32-85E6-937396C7BA81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97027" y="237169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1. </a:t>
            </a:r>
            <a:r>
              <a:rPr lang="ko-KR" altLang="en-US" sz="2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크롤링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&amp; </a:t>
            </a:r>
            <a:r>
              <a:rPr lang="ko-KR" altLang="en-US" sz="2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전처리</a:t>
            </a:r>
            <a:endParaRPr lang="ko-KR" altLang="en-US" sz="20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5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상관계수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구하기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B10399-92CA-452B-AE34-1AB52360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7540488" cy="40701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09CB048-FFD8-4A19-8A15-5962B8D68EC1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42AB2-3090-463B-87D8-915517F3FA46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89765-9B7A-4E08-B830-AFEAADBC3C19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32B75-8A19-4949-96C3-464968FA9A35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D114B-FEDA-496D-8582-21F4C53655C7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9F4BDCB-8BF6-4273-8F58-0F66DDEAD932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1F151-9879-4A5B-BE5C-9ED01EAE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501480"/>
            <a:ext cx="1819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14047" y="2371695"/>
            <a:ext cx="191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논문과의 비교</a:t>
            </a:r>
          </a:p>
        </p:txBody>
      </p:sp>
    </p:spTree>
    <p:extLst>
      <p:ext uri="{BB962C8B-B14F-4D97-AF65-F5344CB8AC3E}">
        <p14:creationId xmlns:p14="http://schemas.microsoft.com/office/powerpoint/2010/main" val="114055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FF3FF6-C890-4DEB-BA08-6E4B7A6CB5B5}"/>
              </a:ext>
            </a:extLst>
          </p:cNvPr>
          <p:cNvSpPr/>
          <p:nvPr/>
        </p:nvSpPr>
        <p:spPr>
          <a:xfrm>
            <a:off x="683568" y="2820044"/>
            <a:ext cx="8460432" cy="2323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20676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0322" y="8069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논문과의 비교</a:t>
            </a:r>
          </a:p>
        </p:txBody>
      </p:sp>
      <p:sp>
        <p:nvSpPr>
          <p:cNvPr id="25" name="직각 삼각형 24"/>
          <p:cNvSpPr/>
          <p:nvPr/>
        </p:nvSpPr>
        <p:spPr>
          <a:xfrm rot="5400000">
            <a:off x="720370" y="2378049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A26E62-396D-4C54-BA3D-AB471E265E26}"/>
              </a:ext>
            </a:extLst>
          </p:cNvPr>
          <p:cNvGrpSpPr/>
          <p:nvPr/>
        </p:nvGrpSpPr>
        <p:grpSpPr>
          <a:xfrm>
            <a:off x="1523292" y="1064998"/>
            <a:ext cx="6631315" cy="2874904"/>
            <a:chOff x="1628492" y="1134298"/>
            <a:chExt cx="6631315" cy="287490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3B57568-BB83-426B-9B03-0EF85EF8F5BD}"/>
                </a:ext>
              </a:extLst>
            </p:cNvPr>
            <p:cNvGrpSpPr/>
            <p:nvPr/>
          </p:nvGrpSpPr>
          <p:grpSpPr>
            <a:xfrm>
              <a:off x="1628492" y="1134298"/>
              <a:ext cx="6631315" cy="2874904"/>
              <a:chOff x="1483210" y="1073379"/>
              <a:chExt cx="6631315" cy="2874904"/>
            </a:xfrm>
          </p:grpSpPr>
          <p:sp>
            <p:nvSpPr>
              <p:cNvPr id="32" name="모서리가 둥근 직사각형 25">
                <a:extLst>
                  <a:ext uri="{FF2B5EF4-FFF2-40B4-BE49-F238E27FC236}">
                    <a16:creationId xmlns:a16="http://schemas.microsoft.com/office/drawing/2014/main" id="{03F4D759-4D8B-43F8-8BD1-7C4AE34B95F6}"/>
                  </a:ext>
                </a:extLst>
              </p:cNvPr>
              <p:cNvSpPr/>
              <p:nvPr/>
            </p:nvSpPr>
            <p:spPr>
              <a:xfrm>
                <a:off x="1483210" y="1073379"/>
                <a:ext cx="3168352" cy="2874904"/>
              </a:xfrm>
              <a:prstGeom prst="roundRect">
                <a:avLst>
                  <a:gd name="adj" fmla="val 14921"/>
                </a:avLst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33" name="모서리가 둥근 직사각형 27">
                <a:extLst>
                  <a:ext uri="{FF2B5EF4-FFF2-40B4-BE49-F238E27FC236}">
                    <a16:creationId xmlns:a16="http://schemas.microsoft.com/office/drawing/2014/main" id="{DD8E2C8A-983B-4822-BB5B-CEB300B874C0}"/>
                  </a:ext>
                </a:extLst>
              </p:cNvPr>
              <p:cNvSpPr/>
              <p:nvPr/>
            </p:nvSpPr>
            <p:spPr>
              <a:xfrm>
                <a:off x="4946173" y="1073379"/>
                <a:ext cx="3168352" cy="2874904"/>
              </a:xfrm>
              <a:prstGeom prst="roundRect">
                <a:avLst>
                  <a:gd name="adj" fmla="val 14921"/>
                </a:avLst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087C2E-5D23-41C0-9963-C1EB9AC587CF}"/>
                </a:ext>
              </a:extLst>
            </p:cNvPr>
            <p:cNvGrpSpPr/>
            <p:nvPr/>
          </p:nvGrpSpPr>
          <p:grpSpPr>
            <a:xfrm>
              <a:off x="2100059" y="1262154"/>
              <a:ext cx="5609438" cy="307777"/>
              <a:chOff x="2100059" y="1168428"/>
              <a:chExt cx="5609438" cy="30777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A8B292-1916-44E3-8124-E6CC4AB0773E}"/>
                  </a:ext>
                </a:extLst>
              </p:cNvPr>
              <p:cNvSpPr txBox="1"/>
              <p:nvPr/>
            </p:nvSpPr>
            <p:spPr>
              <a:xfrm>
                <a:off x="2100059" y="1168428"/>
                <a:ext cx="22252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Yoon 윤고딕 520_TT" pitchFamily="18" charset="-127"/>
                    <a:ea typeface="Yoon 윤고딕 520_TT" pitchFamily="18" charset="-127"/>
                    <a:cs typeface="Arial" panose="020B0604020202020204" pitchFamily="34" charset="0"/>
                  </a:rPr>
                  <a:t>논문</a:t>
                </a:r>
                <a:endParaRPr lang="en-US" altLang="ko-KR" sz="1000" dirty="0">
                  <a:ln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0424F3-26CA-454A-B09A-FD427D478FE4}"/>
                  </a:ext>
                </a:extLst>
              </p:cNvPr>
              <p:cNvSpPr txBox="1"/>
              <p:nvPr/>
            </p:nvSpPr>
            <p:spPr>
              <a:xfrm>
                <a:off x="5576750" y="1168428"/>
                <a:ext cx="2132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Yoon 윤고딕 520_TT" pitchFamily="18" charset="-127"/>
                    <a:ea typeface="Yoon 윤고딕 520_TT" pitchFamily="18" charset="-127"/>
                    <a:cs typeface="Arial" panose="020B0604020202020204" pitchFamily="34" charset="0"/>
                  </a:rPr>
                  <a:t>구현</a:t>
                </a:r>
                <a:endParaRPr lang="ko-KR" altLang="en-US" sz="1000" dirty="0">
                  <a:ln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1D8E56E-16AD-4E83-AA2C-5A1855522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7" b="51550"/>
          <a:stretch/>
        </p:blipFill>
        <p:spPr>
          <a:xfrm>
            <a:off x="1807230" y="1694342"/>
            <a:ext cx="2595216" cy="210881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336A76-4B41-441D-8E1B-5C93676DF1E2}"/>
              </a:ext>
            </a:extLst>
          </p:cNvPr>
          <p:cNvSpPr txBox="1"/>
          <p:nvPr/>
        </p:nvSpPr>
        <p:spPr>
          <a:xfrm>
            <a:off x="4227008" y="4299942"/>
            <a:ext cx="124264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 개선 필요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78AF1DC-8416-4567-B768-E60C45F51E62}"/>
              </a:ext>
            </a:extLst>
          </p:cNvPr>
          <p:cNvGrpSpPr/>
          <p:nvPr/>
        </p:nvGrpSpPr>
        <p:grpSpPr>
          <a:xfrm>
            <a:off x="4073807" y="4446219"/>
            <a:ext cx="166619" cy="105470"/>
            <a:chOff x="4733803" y="4876006"/>
            <a:chExt cx="166619" cy="105470"/>
          </a:xfrm>
        </p:grpSpPr>
        <p:sp>
          <p:nvSpPr>
            <p:cNvPr id="36" name="갈매기형 수장 29">
              <a:extLst>
                <a:ext uri="{FF2B5EF4-FFF2-40B4-BE49-F238E27FC236}">
                  <a16:creationId xmlns:a16="http://schemas.microsoft.com/office/drawing/2014/main" id="{A6D2832A-5A98-401D-B5B3-E194C313F647}"/>
                </a:ext>
              </a:extLst>
            </p:cNvPr>
            <p:cNvSpPr/>
            <p:nvPr/>
          </p:nvSpPr>
          <p:spPr>
            <a:xfrm>
              <a:off x="4804540" y="4876006"/>
              <a:ext cx="95882" cy="105470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갈매기형 수장 30">
              <a:extLst>
                <a:ext uri="{FF2B5EF4-FFF2-40B4-BE49-F238E27FC236}">
                  <a16:creationId xmlns:a16="http://schemas.microsoft.com/office/drawing/2014/main" id="{F248AA44-F09D-41E7-AC69-7E5188C6AC65}"/>
                </a:ext>
              </a:extLst>
            </p:cNvPr>
            <p:cNvSpPr/>
            <p:nvPr/>
          </p:nvSpPr>
          <p:spPr>
            <a:xfrm>
              <a:off x="4733803" y="4876006"/>
              <a:ext cx="95882" cy="105470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B2D92D3-8C9D-4B07-A878-C6C4AAF61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308" y="1696407"/>
            <a:ext cx="2620034" cy="17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553" y="241786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  <a:endParaRPr lang="ko-KR" altLang="en-US" sz="14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0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</a:t>
            </a:r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8AF0C49-7B07-4D04-AA25-4C0626C8B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9" y="1275606"/>
            <a:ext cx="3886892" cy="2812090"/>
          </a:xfrm>
          <a:prstGeom prst="rect">
            <a:avLst/>
          </a:prstGeom>
        </p:spPr>
      </p:pic>
      <p:pic>
        <p:nvPicPr>
          <p:cNvPr id="3" name="그림 2" descr="스크린샷, 화면, 테이블, 텔레비전이(가) 표시된 사진&#10;&#10;자동 생성된 설명">
            <a:extLst>
              <a:ext uri="{FF2B5EF4-FFF2-40B4-BE49-F238E27FC236}">
                <a16:creationId xmlns:a16="http://schemas.microsoft.com/office/drawing/2014/main" id="{B25113DA-6B6E-44BE-A26F-35C477EA9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19" y="1275606"/>
            <a:ext cx="4258125" cy="2812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34191-6908-4FC9-B9B6-D8C447493184}"/>
              </a:ext>
            </a:extLst>
          </p:cNvPr>
          <p:cNvSpPr txBox="1"/>
          <p:nvPr/>
        </p:nvSpPr>
        <p:spPr>
          <a:xfrm>
            <a:off x="3106505" y="4227934"/>
            <a:ext cx="3483646" cy="579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PDF URL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다운로드 링크를 받아와서 다운로드를 진행한다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그후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, tika parser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를 이용하여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.txt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변환해준다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E4CC77-82CE-4926-9178-32E4529CC4CF}"/>
              </a:ext>
            </a:extLst>
          </p:cNvPr>
          <p:cNvGrpSpPr/>
          <p:nvPr/>
        </p:nvGrpSpPr>
        <p:grpSpPr>
          <a:xfrm>
            <a:off x="3495678" y="623838"/>
            <a:ext cx="2686542" cy="363736"/>
            <a:chOff x="4133030" y="590327"/>
            <a:chExt cx="1622239" cy="363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DE3C4B0-3FDE-4EE1-8E8B-AB9ACC8ACD53}"/>
                </a:ext>
              </a:extLst>
            </p:cNvPr>
            <p:cNvSpPr/>
            <p:nvPr/>
          </p:nvSpPr>
          <p:spPr>
            <a:xfrm>
              <a:off x="4133030" y="590327"/>
              <a:ext cx="1622239" cy="36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874041-738A-495D-973B-0E1BF283889A}"/>
                </a:ext>
              </a:extLst>
            </p:cNvPr>
            <p:cNvSpPr txBox="1"/>
            <p:nvPr/>
          </p:nvSpPr>
          <p:spPr>
            <a:xfrm>
              <a:off x="4348762" y="597778"/>
              <a:ext cx="1190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의사록 </a:t>
              </a:r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PDF </a:t>
              </a:r>
              <a:r>
                <a:rPr lang="ko-KR" altLang="en-US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받아오기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4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0F4E72-9AC4-4783-A8BD-229F24431ABE}"/>
              </a:ext>
            </a:extLst>
          </p:cNvPr>
          <p:cNvGrpSpPr/>
          <p:nvPr/>
        </p:nvGrpSpPr>
        <p:grpSpPr>
          <a:xfrm>
            <a:off x="3449727" y="623838"/>
            <a:ext cx="2778454" cy="363736"/>
            <a:chOff x="4105283" y="590327"/>
            <a:chExt cx="1677739" cy="3637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5593A9-C304-4EC6-A804-25E3D0AB2071}"/>
                </a:ext>
              </a:extLst>
            </p:cNvPr>
            <p:cNvSpPr/>
            <p:nvPr/>
          </p:nvSpPr>
          <p:spPr>
            <a:xfrm>
              <a:off x="4133030" y="590327"/>
              <a:ext cx="1622239" cy="36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5DE661-F489-478D-B7D3-1CD989AAACB1}"/>
                </a:ext>
              </a:extLst>
            </p:cNvPr>
            <p:cNvSpPr txBox="1"/>
            <p:nvPr/>
          </p:nvSpPr>
          <p:spPr>
            <a:xfrm>
              <a:off x="4105283" y="597778"/>
              <a:ext cx="1677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의사록 전 처리</a:t>
              </a:r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/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섹션분할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734191-6908-4FC9-B9B6-D8C447493184}"/>
              </a:ext>
            </a:extLst>
          </p:cNvPr>
          <p:cNvSpPr txBox="1"/>
          <p:nvPr/>
        </p:nvSpPr>
        <p:spPr>
          <a:xfrm>
            <a:off x="3605034" y="4443958"/>
            <a:ext cx="4711382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날짜를 받아와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datetime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바꿔준 후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전처리와 섹션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2,3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만 분할하여 </a:t>
            </a:r>
            <a:r>
              <a:rPr lang="en-US" altLang="ko-KR" sz="105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Dataframe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만들어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 pickle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저장해준다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25733975-A72A-421F-AABE-FCB05C008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3" y="1059582"/>
            <a:ext cx="1947358" cy="249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226DA12-5200-46A1-9FC0-D8DD328571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2" y="3553647"/>
            <a:ext cx="1947120" cy="13601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C9096AF-A926-4798-B313-23C8FFE788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3" y="1059582"/>
            <a:ext cx="2819644" cy="285978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1F0AE6-73AA-4FAA-8D05-3A1BAFFC69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3" y="3907529"/>
            <a:ext cx="2819644" cy="5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채권분석리포트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4191-6908-4FC9-B9B6-D8C447493184}"/>
              </a:ext>
            </a:extLst>
          </p:cNvPr>
          <p:cNvSpPr txBox="1"/>
          <p:nvPr/>
        </p:nvSpPr>
        <p:spPr>
          <a:xfrm>
            <a:off x="2086994" y="4011910"/>
            <a:ext cx="5522666" cy="799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PDF URL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다운로드 링크를 받아와서 다운로드를 진행한다 이때 날짜도 같이 받아온다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pdftotext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를 이용하여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.txt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변환해준다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전처리후 날짜를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datetime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맞춰주고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en-US" altLang="ko-KR" sz="105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Dataframe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저장하여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pickle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저장해준다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" name="그림 4" descr="스크린샷, 앉아있는, 노트북, 모니터이(가) 표시된 사진&#10;&#10;자동 생성된 설명">
            <a:extLst>
              <a:ext uri="{FF2B5EF4-FFF2-40B4-BE49-F238E27FC236}">
                <a16:creationId xmlns:a16="http://schemas.microsoft.com/office/drawing/2014/main" id="{3392D084-8337-4DCB-9489-792BCAA2F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7" y="699542"/>
            <a:ext cx="4348018" cy="309631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5A4497F-9430-4E40-8C2F-D7C84DA01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703564"/>
            <a:ext cx="3528391" cy="30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News crawling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F060C0C-340B-4782-9C9A-821347C68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1115616" y="475797"/>
            <a:ext cx="6343466" cy="45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News crawling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28F3E-82F1-4E94-A89A-A558894D4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9"/>
          <a:stretch/>
        </p:blipFill>
        <p:spPr>
          <a:xfrm>
            <a:off x="848739" y="559044"/>
            <a:ext cx="7860982" cy="43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News crawling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037F3E-1C4D-4FD7-996E-E262F9B8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627208"/>
            <a:ext cx="5989639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1195</Words>
  <Application>Microsoft Office PowerPoint</Application>
  <PresentationFormat>화면 슬라이드 쇼(16:9)</PresentationFormat>
  <Paragraphs>284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Yoon 윤고딕 520_TT</vt:lpstr>
      <vt:lpstr>Yoon 윤고딕 540_TT</vt:lpstr>
      <vt:lpstr>Yoon 윤고딕 530_TT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Park Hyeryeon</cp:lastModifiedBy>
  <cp:revision>179</cp:revision>
  <dcterms:created xsi:type="dcterms:W3CDTF">2013-10-03T07:51:46Z</dcterms:created>
  <dcterms:modified xsi:type="dcterms:W3CDTF">2020-09-16T02:48:28Z</dcterms:modified>
</cp:coreProperties>
</file>