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6251" autoAdjust="0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디자인패턴</a:t>
            </a:r>
            <a:br>
              <a:rPr lang="en-US" altLang="ko-KR" dirty="0"/>
            </a:br>
            <a:r>
              <a:rPr lang="en-US" altLang="ko-KR" sz="3200"/>
              <a:t>-CHAPTER2-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감시자</a:t>
            </a:r>
            <a:r>
              <a:rPr lang="en-US" altLang="ko-KR" sz="1800" dirty="0">
                <a:latin typeface="Arial Black" panose="020B0A04020102020204" pitchFamily="34" charset="0"/>
              </a:rPr>
              <a:t>(Observer)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>
                <a:latin typeface="Arial Black" panose="020B0A04020102020204" pitchFamily="34" charset="0"/>
              </a:rPr>
              <a:t>유한상태머신</a:t>
            </a:r>
            <a:r>
              <a:rPr lang="en-US" altLang="ko-KR" sz="1800" dirty="0">
                <a:latin typeface="Arial Black" panose="020B0A04020102020204" pitchFamily="34" charset="0"/>
              </a:rPr>
              <a:t>(FSM)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감시자</a:t>
            </a:r>
            <a:r>
              <a:rPr lang="en-US" altLang="ko-KR" dirty="0">
                <a:latin typeface="Arial Black" panose="020B0A04020102020204" pitchFamily="34" charset="0"/>
              </a:rPr>
              <a:t>(Observer)</a:t>
            </a: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00CB-6D17-4070-A02B-0D2BDB1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감시자</a:t>
            </a:r>
            <a:r>
              <a:rPr lang="en-US" altLang="ko-KR" dirty="0">
                <a:latin typeface="Arial Black" panose="020B0A04020102020204" pitchFamily="34" charset="0"/>
              </a:rPr>
              <a:t>(Observer)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C0440-6FD3-4292-A1B9-EA587638D2C2}"/>
              </a:ext>
            </a:extLst>
          </p:cNvPr>
          <p:cNvSpPr txBox="1"/>
          <p:nvPr/>
        </p:nvSpPr>
        <p:spPr>
          <a:xfrm>
            <a:off x="1141413" y="1556238"/>
            <a:ext cx="9905997" cy="455509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서로 의존되어 있는 다수의 개체에서 하나의 개체의 상태가 바뀜에 따라 나머지 개체에 변화를 알려주는 패턴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주제 개체에 등록하여 변화를 주고</a:t>
            </a:r>
            <a:r>
              <a:rPr lang="en-US" altLang="ko-KR" sz="1600" dirty="0"/>
              <a:t>, </a:t>
            </a:r>
            <a:r>
              <a:rPr lang="ko-KR" altLang="en-US" sz="1600" dirty="0"/>
              <a:t>받기 때문에 </a:t>
            </a:r>
            <a:r>
              <a:rPr lang="ko-KR" altLang="en-US" sz="1600" b="1" dirty="0"/>
              <a:t>느슨한 결합</a:t>
            </a:r>
            <a:r>
              <a:rPr lang="ko-KR" altLang="en-US" sz="1600" dirty="0"/>
              <a:t>으로 연결된 패턴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개체를 추가하고 삭제하는 데에 유연성이 높으며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각의 개체 또한 독립적이다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두 가지 개체로 구성되어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개체의 구성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주체개체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(Subject)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변화를 알려주는 개체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주제 개체는 변화를 알려주기 위하여 구독 개체들을 가지고 있다</a:t>
            </a:r>
            <a:r>
              <a:rPr lang="en-US" altLang="ko-KR" sz="1600" dirty="0"/>
              <a:t>, </a:t>
            </a:r>
            <a:r>
              <a:rPr lang="ko-KR" altLang="en-US" sz="1600" dirty="0"/>
              <a:t>구독 개체를 이루는 </a:t>
            </a:r>
            <a:r>
              <a:rPr lang="ko-KR" altLang="en-US" sz="1600" b="1" dirty="0"/>
              <a:t>팀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구독개체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(Observer)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변화를 받는 개체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구독 개체는 변화를 받기 위해서 자신의 정보를 가진 주제 개체를 가지고 있다</a:t>
            </a:r>
            <a:r>
              <a:rPr lang="en-US" altLang="ko-KR" sz="1600" dirty="0"/>
              <a:t>, </a:t>
            </a:r>
            <a:r>
              <a:rPr lang="ko-KR" altLang="en-US" sz="1600" dirty="0"/>
              <a:t>개인</a:t>
            </a:r>
            <a:endParaRPr lang="en-US" altLang="ko-KR" sz="1600" dirty="0"/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Observer </a:t>
            </a:r>
            <a:r>
              <a:rPr lang="ko-KR" altLang="en-US" sz="1600" dirty="0">
                <a:latin typeface="Arial Black" panose="020B0A04020102020204" pitchFamily="34" charset="0"/>
              </a:rPr>
              <a:t>예제 코드를 확인하자</a:t>
            </a:r>
            <a:r>
              <a:rPr lang="en-US" altLang="ko-KR" sz="1600" dirty="0">
                <a:latin typeface="Arial Black" panose="020B0A04020102020204" pitchFamily="34" charset="0"/>
              </a:rPr>
              <a:t>!!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2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 err="1">
                <a:latin typeface="Arial Black" panose="020B0A04020102020204" pitchFamily="34" charset="0"/>
              </a:rPr>
              <a:t>유한상태머신</a:t>
            </a:r>
            <a:r>
              <a:rPr lang="en-US" altLang="ko-KR" dirty="0">
                <a:latin typeface="Arial Black" panose="020B0A04020102020204" pitchFamily="34" charset="0"/>
              </a:rPr>
              <a:t>(FSM)</a:t>
            </a:r>
          </a:p>
        </p:txBody>
      </p:sp>
    </p:spTree>
    <p:extLst>
      <p:ext uri="{BB962C8B-B14F-4D97-AF65-F5344CB8AC3E}">
        <p14:creationId xmlns:p14="http://schemas.microsoft.com/office/powerpoint/2010/main" val="175315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00CB-6D17-4070-A02B-0D2BDB1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2.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유한상태머신</a:t>
            </a:r>
            <a:r>
              <a:rPr lang="en-US" altLang="ko-KR" dirty="0">
                <a:latin typeface="Arial Black" panose="020B0A04020102020204" pitchFamily="34" charset="0"/>
              </a:rPr>
              <a:t>(FSM)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C0440-6FD3-4292-A1B9-EA587638D2C2}"/>
              </a:ext>
            </a:extLst>
          </p:cNvPr>
          <p:cNvSpPr txBox="1"/>
          <p:nvPr/>
        </p:nvSpPr>
        <p:spPr>
          <a:xfrm>
            <a:off x="1143001" y="617519"/>
            <a:ext cx="9905997" cy="594008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인공지능 기법 중 하나</a:t>
            </a:r>
            <a:r>
              <a:rPr lang="en-US" altLang="ko-KR" dirty="0"/>
              <a:t>, </a:t>
            </a:r>
            <a:r>
              <a:rPr lang="ko-KR" altLang="en-US" dirty="0"/>
              <a:t>유한한 개수의 상태를 가지는 추상기계이다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상태로부터 가능한 전이 상태와 이러한 전이를 유발하는 조건의 집합으로 정의한다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프로그래밍에서는 실행 시점에서 현재의 상태에 기반해 객체의 코드 일부를 선택적으로 수행함으로써 객체의 행동을 제어하는 용도</a:t>
            </a:r>
            <a:r>
              <a:rPr lang="en-US" altLang="ko-KR" dirty="0"/>
              <a:t>.(ex </a:t>
            </a:r>
            <a:r>
              <a:rPr lang="ko-KR" altLang="en-US" dirty="0"/>
              <a:t>적의 플레이어 수색 </a:t>
            </a:r>
            <a:r>
              <a:rPr lang="en-US" altLang="ko-KR" dirty="0"/>
              <a:t>AI)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~else</a:t>
            </a:r>
            <a:r>
              <a:rPr lang="ko-KR" altLang="en-US" dirty="0"/>
              <a:t>와 </a:t>
            </a:r>
            <a:r>
              <a:rPr lang="en-US" altLang="ko-KR" dirty="0"/>
              <a:t>true, false</a:t>
            </a:r>
            <a:r>
              <a:rPr lang="ko-KR" altLang="en-US" dirty="0"/>
              <a:t>가 혼잡하게 섞이는 것을 피하는 방법이다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상태를 전이해서 동작시키는 함수가 필요</a:t>
            </a:r>
            <a:r>
              <a:rPr lang="en-US" altLang="ko-KR" dirty="0"/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FC8DB7B-60C8-4236-A543-BD7476E37DDB}"/>
              </a:ext>
            </a:extLst>
          </p:cNvPr>
          <p:cNvGrpSpPr/>
          <p:nvPr/>
        </p:nvGrpSpPr>
        <p:grpSpPr>
          <a:xfrm>
            <a:off x="3603878" y="3196360"/>
            <a:ext cx="4984243" cy="2951305"/>
            <a:chOff x="1637676" y="2898717"/>
            <a:chExt cx="4912644" cy="295130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20BE2E-A4DF-4982-A2B8-7835964B04EE}"/>
                </a:ext>
              </a:extLst>
            </p:cNvPr>
            <p:cNvGrpSpPr/>
            <p:nvPr/>
          </p:nvGrpSpPr>
          <p:grpSpPr>
            <a:xfrm>
              <a:off x="2484040" y="2934398"/>
              <a:ext cx="3103960" cy="2818702"/>
              <a:chOff x="1275158" y="2875756"/>
              <a:chExt cx="3103960" cy="2818702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EA61FEB-D987-4360-9AF3-5F5CEE2687C0}"/>
                  </a:ext>
                </a:extLst>
              </p:cNvPr>
              <p:cNvSpPr/>
              <p:nvPr/>
            </p:nvSpPr>
            <p:spPr>
              <a:xfrm>
                <a:off x="3464718" y="2875756"/>
                <a:ext cx="914400" cy="9144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순찰</a:t>
                </a:r>
                <a:endParaRPr lang="en-US" altLang="ko-KR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70DABCE-9432-4BF7-9512-0BA9B9B846B3}"/>
                  </a:ext>
                </a:extLst>
              </p:cNvPr>
              <p:cNvSpPr/>
              <p:nvPr/>
            </p:nvSpPr>
            <p:spPr>
              <a:xfrm>
                <a:off x="1275158" y="4780058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공격</a:t>
                </a:r>
                <a:endParaRPr lang="en-US" altLang="ko-KR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0ECE5C0-A81B-411C-AAE8-10BD5CF76E52}"/>
                  </a:ext>
                </a:extLst>
              </p:cNvPr>
              <p:cNvSpPr/>
              <p:nvPr/>
            </p:nvSpPr>
            <p:spPr>
              <a:xfrm>
                <a:off x="3464718" y="4780058"/>
                <a:ext cx="914400" cy="9144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인식</a:t>
                </a:r>
                <a:endParaRPr lang="en-US" altLang="ko-KR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CFAE649-249A-4489-BD05-864143026D8D}"/>
                  </a:ext>
                </a:extLst>
              </p:cNvPr>
              <p:cNvSpPr/>
              <p:nvPr/>
            </p:nvSpPr>
            <p:spPr>
              <a:xfrm>
                <a:off x="1275158" y="287575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중단</a:t>
                </a:r>
                <a:endParaRPr lang="en-US" altLang="ko-KR" dirty="0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20D285C7-209E-487E-A7EA-EC06C4D553C2}"/>
                  </a:ext>
                </a:extLst>
              </p:cNvPr>
              <p:cNvCxnSpPr>
                <a:cxnSpLocks/>
                <a:stCxn id="13" idx="4"/>
                <a:endCxn id="15" idx="0"/>
              </p:cNvCxnSpPr>
              <p:nvPr/>
            </p:nvCxnSpPr>
            <p:spPr>
              <a:xfrm>
                <a:off x="3921918" y="3790156"/>
                <a:ext cx="0" cy="989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DC20A3B-07F6-41CA-BA94-A2E366403E09}"/>
                  </a:ext>
                </a:extLst>
              </p:cNvPr>
              <p:cNvCxnSpPr>
                <a:stCxn id="15" idx="2"/>
                <a:endCxn id="14" idx="6"/>
              </p:cNvCxnSpPr>
              <p:nvPr/>
            </p:nvCxnSpPr>
            <p:spPr>
              <a:xfrm flipH="1">
                <a:off x="2189558" y="5237258"/>
                <a:ext cx="1275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3CA5303-B01D-43E8-AF1D-76A2581D8CEA}"/>
                  </a:ext>
                </a:extLst>
              </p:cNvPr>
              <p:cNvCxnSpPr>
                <a:cxnSpLocks/>
                <a:stCxn id="14" idx="0"/>
                <a:endCxn id="16" idx="4"/>
              </p:cNvCxnSpPr>
              <p:nvPr/>
            </p:nvCxnSpPr>
            <p:spPr>
              <a:xfrm flipV="1">
                <a:off x="1732358" y="3790156"/>
                <a:ext cx="0" cy="989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B705F1F8-8E29-454A-BE92-31D7BA08BA38}"/>
                  </a:ext>
                </a:extLst>
              </p:cNvPr>
              <p:cNvCxnSpPr>
                <a:stCxn id="16" idx="6"/>
                <a:endCxn id="13" idx="2"/>
              </p:cNvCxnSpPr>
              <p:nvPr/>
            </p:nvCxnSpPr>
            <p:spPr>
              <a:xfrm>
                <a:off x="2189558" y="3332956"/>
                <a:ext cx="1275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0713CB91-EACD-489E-8808-DAE58DC773E5}"/>
                  </a:ext>
                </a:extLst>
              </p:cNvPr>
              <p:cNvCxnSpPr>
                <a:stCxn id="15" idx="1"/>
                <a:endCxn id="16" idx="5"/>
              </p:cNvCxnSpPr>
              <p:nvPr/>
            </p:nvCxnSpPr>
            <p:spPr>
              <a:xfrm flipH="1" flipV="1">
                <a:off x="2055647" y="3656245"/>
                <a:ext cx="1542982" cy="12577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51C7F773-DDF8-4D96-BBDB-C1F9800D6337}"/>
                  </a:ext>
                </a:extLst>
              </p:cNvPr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055647" y="3656245"/>
                <a:ext cx="1542982" cy="12577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7C9E61-544B-4F5B-BBDB-B65F33CF8412}"/>
                </a:ext>
              </a:extLst>
            </p:cNvPr>
            <p:cNvSpPr txBox="1"/>
            <p:nvPr/>
          </p:nvSpPr>
          <p:spPr>
            <a:xfrm>
              <a:off x="1637676" y="3928250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플레이어가 </a:t>
              </a:r>
              <a:endParaRPr lang="en-US" altLang="ko-KR" sz="1200" dirty="0"/>
            </a:p>
            <a:p>
              <a:r>
                <a:rPr lang="ko-KR" altLang="en-US" sz="1200" dirty="0"/>
                <a:t>죽었거나 </a:t>
              </a:r>
              <a:endParaRPr lang="en-US" altLang="ko-KR" sz="1200" dirty="0"/>
            </a:p>
            <a:p>
              <a:r>
                <a:rPr lang="ko-KR" altLang="en-US" sz="1200" dirty="0"/>
                <a:t>공격사거리에서 </a:t>
              </a:r>
              <a:endParaRPr lang="en-US" altLang="ko-KR" sz="1200" dirty="0"/>
            </a:p>
            <a:p>
              <a:r>
                <a:rPr lang="ko-KR" altLang="en-US" sz="1200" dirty="0"/>
                <a:t>벗어났다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3B53C6-0552-4FF2-81B6-D7F4F4EF3AC3}"/>
                </a:ext>
              </a:extLst>
            </p:cNvPr>
            <p:cNvSpPr txBox="1"/>
            <p:nvPr/>
          </p:nvSpPr>
          <p:spPr>
            <a:xfrm>
              <a:off x="3461183" y="5388357"/>
              <a:ext cx="1149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공격 사거리에</a:t>
              </a:r>
              <a:endParaRPr lang="en-US" altLang="ko-KR" sz="1200" dirty="0"/>
            </a:p>
            <a:p>
              <a:r>
                <a:rPr lang="ko-KR" altLang="en-US" sz="1200" dirty="0"/>
                <a:t>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B4E950-EE92-419A-B1AF-28199EC52939}"/>
                </a:ext>
              </a:extLst>
            </p:cNvPr>
            <p:cNvSpPr txBox="1"/>
            <p:nvPr/>
          </p:nvSpPr>
          <p:spPr>
            <a:xfrm>
              <a:off x="5213094" y="4128443"/>
              <a:ext cx="1337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플레이어가 </a:t>
              </a:r>
              <a:endParaRPr lang="en-US" altLang="ko-KR" sz="1200" dirty="0"/>
            </a:p>
            <a:p>
              <a:r>
                <a:rPr lang="ko-KR" altLang="en-US" sz="1200" dirty="0"/>
                <a:t>인식범위에 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3D9583-258E-40C6-8E32-BBB2634184FA}"/>
                </a:ext>
              </a:extLst>
            </p:cNvPr>
            <p:cNvSpPr txBox="1"/>
            <p:nvPr/>
          </p:nvSpPr>
          <p:spPr>
            <a:xfrm>
              <a:off x="3704456" y="3693467"/>
              <a:ext cx="1532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플레이어에게 </a:t>
              </a:r>
              <a:endParaRPr lang="en-US" altLang="ko-KR" sz="1200" dirty="0"/>
            </a:p>
            <a:p>
              <a:r>
                <a:rPr lang="ko-KR" altLang="en-US" sz="1200" dirty="0"/>
                <a:t>먼저 공격을 당했다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652EE0-DAAD-4B85-9672-DE916CD8486D}"/>
                </a:ext>
              </a:extLst>
            </p:cNvPr>
            <p:cNvSpPr txBox="1"/>
            <p:nvPr/>
          </p:nvSpPr>
          <p:spPr>
            <a:xfrm>
              <a:off x="3461183" y="2898717"/>
              <a:ext cx="1149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인식범위를 </a:t>
              </a:r>
              <a:endParaRPr lang="en-US" altLang="ko-KR" sz="1200" dirty="0"/>
            </a:p>
            <a:p>
              <a:r>
                <a:rPr lang="ko-KR" altLang="en-US" sz="1200" dirty="0"/>
                <a:t>확인하고 순찰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D30E50-C911-4554-8D96-12D6DA507704}"/>
                </a:ext>
              </a:extLst>
            </p:cNvPr>
            <p:cNvSpPr txBox="1"/>
            <p:nvPr/>
          </p:nvSpPr>
          <p:spPr>
            <a:xfrm>
              <a:off x="3853100" y="4457000"/>
              <a:ext cx="1149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플레이어가 </a:t>
              </a:r>
              <a:endParaRPr lang="en-US" altLang="ko-KR" sz="1200" dirty="0"/>
            </a:p>
            <a:p>
              <a:r>
                <a:rPr lang="ko-KR" altLang="en-US" sz="1200" dirty="0"/>
                <a:t>인식범위에서 </a:t>
              </a:r>
              <a:endParaRPr lang="en-US" altLang="ko-KR" sz="1200" dirty="0"/>
            </a:p>
            <a:p>
              <a:r>
                <a:rPr lang="ko-KR" altLang="en-US" sz="1200" dirty="0"/>
                <a:t>벗어났다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7508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8628</TotalTime>
  <Words>223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Arial Black</vt:lpstr>
      <vt:lpstr>Tw Cen MT</vt:lpstr>
      <vt:lpstr>회로</vt:lpstr>
      <vt:lpstr>디자인패턴 -CHAPTER2-</vt:lpstr>
      <vt:lpstr>목차</vt:lpstr>
      <vt:lpstr>감시자(Observer)</vt:lpstr>
      <vt:lpstr>1. 감시자(Observer)</vt:lpstr>
      <vt:lpstr>유한상태머신(FSM)</vt:lpstr>
      <vt:lpstr>2. 유한상태머신(FSM)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655</cp:revision>
  <dcterms:created xsi:type="dcterms:W3CDTF">2019-03-03T04:04:47Z</dcterms:created>
  <dcterms:modified xsi:type="dcterms:W3CDTF">2020-01-03T02:51:37Z</dcterms:modified>
</cp:coreProperties>
</file>