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319" r:id="rId3"/>
    <p:sldId id="323" r:id="rId4"/>
    <p:sldId id="325" r:id="rId5"/>
    <p:sldId id="279" r:id="rId6"/>
    <p:sldId id="280" r:id="rId7"/>
    <p:sldId id="327" r:id="rId8"/>
    <p:sldId id="353" r:id="rId9"/>
    <p:sldId id="356" r:id="rId10"/>
    <p:sldId id="357" r:id="rId11"/>
    <p:sldId id="359" r:id="rId12"/>
    <p:sldId id="355" r:id="rId13"/>
    <p:sldId id="360" r:id="rId14"/>
    <p:sldId id="354" r:id="rId15"/>
    <p:sldId id="358" r:id="rId16"/>
  </p:sldIdLst>
  <p:sldSz cx="10693400" cy="7562850"/>
  <p:notesSz cx="10693400" cy="7562850"/>
  <p:embeddedFontLst>
    <p:embeddedFont>
      <p:font typeface="나눔스퀘어" panose="020B0600000101010101" pitchFamily="50" charset="-127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Helvetica" panose="020B0604020202020204" pitchFamily="34" charset="0"/>
      <p:regular r:id="rId25"/>
      <p:bold r:id="rId26"/>
      <p:italic r:id="rId27"/>
      <p:boldItalic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36" autoAdjust="0"/>
    <p:restoredTop sz="94660"/>
  </p:normalViewPr>
  <p:slideViewPr>
    <p:cSldViewPr>
      <p:cViewPr varScale="1">
        <p:scale>
          <a:sx n="90" d="100"/>
          <a:sy n="90" d="100"/>
        </p:scale>
        <p:origin x="84" y="6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97DCE-A38D-4BE8-B377-84BA40BA40A0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9B6D9-6808-4381-A2B6-4528FA30F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10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9B6D9-6808-4381-A2B6-4528FA30F97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186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CMU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Alan Perlis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교수는 프로그래밍 언어 연구의 아버지이며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전산학의 노벨상인 </a:t>
            </a:r>
            <a:r>
              <a:rPr lang="ko-KR" altLang="en-US" baseline="0" dirty="0" err="1" smtClean="0"/>
              <a:t>튜링상을</a:t>
            </a:r>
            <a:r>
              <a:rPr lang="ko-KR" altLang="en-US" baseline="0" dirty="0" smtClean="0"/>
              <a:t> 받으신 분입니다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Computational thinking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*</a:t>
            </a:r>
            <a:r>
              <a:rPr lang="ko-KR" altLang="en-US" baseline="0" dirty="0" smtClean="0"/>
              <a:t>오류 없이</a:t>
            </a:r>
            <a:r>
              <a:rPr lang="en-US" altLang="ko-KR" baseline="0" dirty="0" smtClean="0"/>
              <a:t>*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*</a:t>
            </a:r>
            <a:r>
              <a:rPr lang="ko-KR" altLang="en-US" baseline="0" dirty="0" smtClean="0"/>
              <a:t>체계적인</a:t>
            </a:r>
            <a:r>
              <a:rPr lang="en-US" altLang="ko-KR" baseline="0" dirty="0" smtClean="0"/>
              <a:t>*</a:t>
            </a:r>
            <a:r>
              <a:rPr lang="ko-KR" altLang="en-US" baseline="0" dirty="0" smtClean="0"/>
              <a:t> 문제 해결 방법을 만드는 것이 중요합니다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9B6D9-6808-4381-A2B6-4528FA30F9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813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 강의의 특징은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예제 중심의 쉽게 이해할 수 있는 강의입니다</a:t>
            </a:r>
            <a:r>
              <a:rPr lang="en-US" altLang="ko-KR" dirty="0" smtClean="0"/>
              <a:t>. </a:t>
            </a:r>
          </a:p>
          <a:p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9B6D9-6808-4381-A2B6-4528FA30F97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40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007" y="217223"/>
            <a:ext cx="9639385" cy="42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3856" y="1758011"/>
            <a:ext cx="9505687" cy="4208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89742" y="7348348"/>
            <a:ext cx="46227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cs101.kaist.ac.kr/assets/files/cs101_libraries_py35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python.org/downloads/release/python-37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856" y="2318015"/>
            <a:ext cx="596265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>
                <a:solidFill>
                  <a:srgbClr val="000000"/>
                </a:solidFill>
                <a:latin typeface="나눔스퀘어" panose="020B0600000101010101" pitchFamily="50" charset="-127"/>
              </a:rPr>
              <a:t>CS101 </a:t>
            </a:r>
            <a:r>
              <a:rPr lang="en-US" altLang="ko-KR" spc="5" dirty="0">
                <a:solidFill>
                  <a:srgbClr val="000000"/>
                </a:solidFill>
                <a:latin typeface="나눔스퀘어" panose="020B0600000101010101" pitchFamily="50" charset="-127"/>
              </a:rPr>
              <a:t>–</a:t>
            </a:r>
            <a:r>
              <a:rPr spc="5" dirty="0">
                <a:solidFill>
                  <a:srgbClr val="000000"/>
                </a:solidFill>
                <a:latin typeface="나눔스퀘어" panose="020B0600000101010101" pitchFamily="50" charset="-127"/>
              </a:rPr>
              <a:t> </a:t>
            </a:r>
            <a:r>
              <a:rPr lang="ko-KR" altLang="en-US" spc="10" dirty="0">
                <a:solidFill>
                  <a:srgbClr val="000000"/>
                </a:solidFill>
                <a:latin typeface="나눔스퀘어" panose="020B0600000101010101" pitchFamily="50" charset="-127"/>
              </a:rPr>
              <a:t>프로그래밍 </a:t>
            </a:r>
            <a:r>
              <a:rPr lang="ko-KR" altLang="en-US" spc="10" dirty="0" smtClean="0">
                <a:solidFill>
                  <a:srgbClr val="000000"/>
                </a:solidFill>
                <a:latin typeface="나눔스퀘어" panose="020B0600000101010101" pitchFamily="50" charset="-127"/>
              </a:rPr>
              <a:t>기초 강좌 소개</a:t>
            </a:r>
            <a:r>
              <a:rPr lang="en-US" altLang="ko-KR" spc="10" dirty="0" smtClean="0">
                <a:solidFill>
                  <a:srgbClr val="000000"/>
                </a:solidFill>
                <a:latin typeface="나눔스퀘어" panose="020B0600000101010101" pitchFamily="50" charset="-127"/>
              </a:rPr>
              <a:t> </a:t>
            </a:r>
            <a:endParaRPr spc="5" dirty="0">
              <a:solidFill>
                <a:srgbClr val="000000"/>
              </a:solidFill>
              <a:latin typeface="나눔스퀘어" panose="020B0600000101010101" pitchFamily="50" charset="-127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150" spc="-5" dirty="0">
                <a:latin typeface="나눔스퀘어" panose="020B0600000101010101" pitchFamily="50" charset="-127"/>
              </a:rPr>
              <a:t>Lecture</a:t>
            </a:r>
            <a:r>
              <a:rPr sz="2150" spc="-70" dirty="0">
                <a:latin typeface="나눔스퀘어" panose="020B0600000101010101" pitchFamily="50" charset="-127"/>
              </a:rPr>
              <a:t> </a:t>
            </a:r>
            <a:r>
              <a:rPr sz="2150" spc="-5" dirty="0">
                <a:latin typeface="나눔스퀘어" panose="020B0600000101010101" pitchFamily="50" charset="-127"/>
              </a:rPr>
              <a:t>1</a:t>
            </a:r>
            <a:endParaRPr sz="2150" dirty="0">
              <a:latin typeface="나눔스퀘어" panose="020B0600000101010101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856" y="3421834"/>
            <a:ext cx="187642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400"/>
              </a:lnSpc>
            </a:pPr>
            <a:r>
              <a:rPr sz="1550" spc="10" dirty="0">
                <a:solidFill>
                  <a:srgbClr val="3333B2"/>
                </a:solidFill>
                <a:latin typeface="Helvetica"/>
                <a:cs typeface="Helvetica"/>
              </a:rPr>
              <a:t>School </a:t>
            </a:r>
            <a:r>
              <a:rPr sz="1550" spc="5" dirty="0">
                <a:solidFill>
                  <a:srgbClr val="3333B2"/>
                </a:solidFill>
                <a:latin typeface="Helvetica"/>
                <a:cs typeface="Helvetica"/>
              </a:rPr>
              <a:t>of</a:t>
            </a:r>
            <a:r>
              <a:rPr sz="1550" spc="-90" dirty="0">
                <a:solidFill>
                  <a:srgbClr val="3333B2"/>
                </a:solidFill>
                <a:latin typeface="Helvetica"/>
                <a:cs typeface="Helvetica"/>
              </a:rPr>
              <a:t> </a:t>
            </a:r>
            <a:r>
              <a:rPr sz="1550" spc="10" dirty="0">
                <a:solidFill>
                  <a:srgbClr val="3333B2"/>
                </a:solidFill>
                <a:latin typeface="Helvetica"/>
                <a:cs typeface="Helvetica"/>
              </a:rPr>
              <a:t>Computing  KAIST</a:t>
            </a:r>
            <a:endParaRPr sz="1550" dirty="0">
              <a:latin typeface="Helvetica"/>
              <a:cs typeface="Helvetic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1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24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4886597" y="4619625"/>
            <a:ext cx="5791200" cy="2552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985">
              <a:lnSpc>
                <a:spcPct val="114900"/>
              </a:lnSpc>
            </a:pP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학습 목표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: </a:t>
            </a: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이 수업의 목표 및 수업에서 배울  내용의 범위를 이해 할 수 있다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프로그래밍의 유용성을 알 수 있다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Python </a:t>
            </a: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실습에 필요한 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SW</a:t>
            </a: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를 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/>
            </a:r>
            <a:b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</a:b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설치할 수 있다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실습 준비 </a:t>
            </a:r>
            <a:r>
              <a:rPr lang="en-US" altLang="ko-KR" dirty="0" smtClean="0"/>
              <a:t>(graphics </a:t>
            </a:r>
            <a:r>
              <a:rPr lang="ko-KR" altLang="en-US" dirty="0" smtClean="0"/>
              <a:t>예제 실습용</a:t>
            </a:r>
            <a:r>
              <a:rPr lang="en-US" altLang="ko-KR" dirty="0" smtClean="0"/>
              <a:t>) </a:t>
            </a:r>
            <a:r>
              <a:rPr lang="en-US" altLang="ko-KR" smtClean="0"/>
              <a:t>(2/4)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6100" y="791766"/>
            <a:ext cx="10693400" cy="15388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CS101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라이브러리를 다운받는다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u="sng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http://cs101.kaist.ac.kr/assets/files/cs101_libraries_py35.zip</a:t>
            </a:r>
            <a:endParaRPr lang="en-US" altLang="ko-KR" sz="2000" u="sng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탐색기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보기 탭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옵션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폴더 및 검색 옵션 변경 선택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u="sng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13878" y="1876425"/>
            <a:ext cx="7938022" cy="1694979"/>
            <a:chOff x="927100" y="1703957"/>
            <a:chExt cx="7938022" cy="169497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100" y="1703957"/>
              <a:ext cx="7938022" cy="16949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직사각형 12"/>
            <p:cNvSpPr/>
            <p:nvPr/>
          </p:nvSpPr>
          <p:spPr>
            <a:xfrm>
              <a:off x="2070100" y="1854127"/>
              <a:ext cx="381000" cy="30306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404100" y="2055288"/>
              <a:ext cx="457200" cy="63703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390878" y="2692327"/>
              <a:ext cx="1461022" cy="17983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622300" y="3781425"/>
            <a:ext cx="53467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오른쪽 팝업 윈도우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보기 탭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고급 설정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숨김 파일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폴더 및 드라이브 표시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항목 선택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5484477" y="3781425"/>
            <a:ext cx="3812802" cy="4717684"/>
            <a:chOff x="5467927" y="3724921"/>
            <a:chExt cx="3812802" cy="471768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7927" y="3724921"/>
              <a:ext cx="3812802" cy="47176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직사각형 16"/>
            <p:cNvSpPr/>
            <p:nvPr/>
          </p:nvSpPr>
          <p:spPr>
            <a:xfrm>
              <a:off x="5883333" y="3980496"/>
              <a:ext cx="457200" cy="25812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81930" y="7136792"/>
              <a:ext cx="2260369" cy="19393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690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실습 준비 </a:t>
            </a:r>
            <a:r>
              <a:rPr lang="en-US" altLang="ko-KR" dirty="0" smtClean="0"/>
              <a:t>(graphics </a:t>
            </a:r>
            <a:r>
              <a:rPr lang="ko-KR" altLang="en-US" dirty="0" smtClean="0"/>
              <a:t>예제 실습용</a:t>
            </a:r>
            <a:r>
              <a:rPr lang="en-US" altLang="ko-KR" dirty="0" smtClean="0"/>
              <a:t>) (3/4)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1041184"/>
            <a:ext cx="10693400" cy="15388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다운 받은 </a:t>
            </a:r>
            <a:r>
              <a:rPr lang="ko-KR" altLang="en-US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압축화일을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다음의 폴더에 푼다 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:\Users\[username]\AppData\Local\Programs\Python\[pythonversion]\Lib 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또는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C:\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\[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username]\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AppData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\Local\Programs\Python\[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pythonversion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]\Lib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619619" y="3248025"/>
            <a:ext cx="9601200" cy="3733800"/>
            <a:chOff x="241300" y="4132353"/>
            <a:chExt cx="5591175" cy="22098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300" y="4132353"/>
              <a:ext cx="5591175" cy="2209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317500" y="5076825"/>
              <a:ext cx="1295400" cy="12192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555446" y="4185897"/>
              <a:ext cx="4172253" cy="20512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407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실습 준비 </a:t>
            </a:r>
            <a:r>
              <a:rPr lang="en-US" altLang="ko-KR" dirty="0" smtClean="0"/>
              <a:t>(graphics </a:t>
            </a:r>
            <a:r>
              <a:rPr lang="ko-KR" altLang="en-US" dirty="0" smtClean="0"/>
              <a:t>예제 실습용</a:t>
            </a:r>
            <a:r>
              <a:rPr lang="en-US" altLang="ko-KR" dirty="0" smtClean="0"/>
              <a:t>) (4/4)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5100" y="967279"/>
            <a:ext cx="9477244" cy="4801314"/>
          </a:xfrm>
        </p:spPr>
        <p:txBody>
          <a:bodyPr/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Pillow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(python imaging library)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운영체제의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명령 프롬프트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연다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윈도우 키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+ R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ko-KR" altLang="en-US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누른후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cmd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</a:t>
            </a: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/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/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/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/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–m pip install Pillow’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혹은 ‘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python –m pip install Pillow’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입력해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Pillow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라이브러리를 설치한다</a:t>
            </a: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30" name="Picture 6" descr="Image result for ìëì° í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1876425"/>
            <a:ext cx="2371725" cy="131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013" y="1405786"/>
            <a:ext cx="3800475" cy="1962150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1487872" y="4391025"/>
            <a:ext cx="8667059" cy="3017128"/>
            <a:chOff x="1487872" y="4391025"/>
            <a:chExt cx="8667059" cy="3017128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/>
            <a:srcRect b="20138"/>
            <a:stretch/>
          </p:blipFill>
          <p:spPr>
            <a:xfrm>
              <a:off x="1487872" y="4391025"/>
              <a:ext cx="8667059" cy="3017128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2963862" y="5305425"/>
              <a:ext cx="2763838" cy="27039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7952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실습 </a:t>
            </a:r>
            <a:r>
              <a:rPr lang="ko-KR" altLang="en-US" dirty="0" smtClean="0"/>
              <a:t>준비  </a:t>
            </a:r>
            <a:r>
              <a:rPr lang="en-US" altLang="ko-KR" dirty="0" smtClean="0"/>
              <a:t>(graphics </a:t>
            </a:r>
            <a:r>
              <a:rPr lang="ko-KR" altLang="en-US" dirty="0" smtClean="0"/>
              <a:t>예제 실습용</a:t>
            </a:r>
            <a:r>
              <a:rPr lang="en-US" altLang="ko-KR" dirty="0" smtClean="0"/>
              <a:t>)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5100" y="967279"/>
            <a:ext cx="10439400" cy="5539978"/>
          </a:xfrm>
        </p:spPr>
        <p:txBody>
          <a:bodyPr/>
          <a:lstStyle/>
          <a:p>
            <a:pPr marL="457200" indent="-457200" latinLnBrk="0">
              <a:buFont typeface="+mj-lt"/>
              <a:buAutoNum type="arabicPeriod"/>
            </a:pP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터미널 실행 후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cd ~/Downloads 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후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Enter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  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cs101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화일을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다운 받은 디렉토리로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이동</a:t>
            </a: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cp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-r cs101_libraries_py35/ /Library/Frameworks/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Python.framework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/Versions/3.7/lib/python3.7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실행하여 다운 받은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library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파일들을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python library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폴더로 복사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pip3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install Pillow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실행하여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Pillow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</a:t>
            </a: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python3 </a:t>
            </a:r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[filename].</a:t>
            </a:r>
            <a:r>
              <a:rPr lang="en-US" altLang="ko-KR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py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작성한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python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 실행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lvl="1"/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07" y="1724025"/>
            <a:ext cx="6943725" cy="1314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07" y="4772025"/>
            <a:ext cx="8220075" cy="9239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07" y="6219825"/>
            <a:ext cx="80867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63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 </a:t>
            </a:r>
            <a:r>
              <a:rPr lang="ko-KR" altLang="en-US" dirty="0" err="1" smtClean="0"/>
              <a:t>로드맵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41300" y="1800225"/>
            <a:ext cx="5133843" cy="369331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spc="10" dirty="0">
                <a:solidFill>
                  <a:srgbClr val="000000"/>
                </a:solidFill>
              </a:rPr>
              <a:t>CS101 </a:t>
            </a:r>
            <a:r>
              <a:rPr lang="ko-KR" altLang="en-US" sz="2400" spc="10" dirty="0">
                <a:solidFill>
                  <a:srgbClr val="000000"/>
                </a:solidFill>
              </a:rPr>
              <a:t>강의 </a:t>
            </a:r>
            <a:r>
              <a:rPr lang="ko-KR" altLang="en-US" sz="2400" spc="10" dirty="0" smtClean="0">
                <a:solidFill>
                  <a:srgbClr val="000000"/>
                </a:solidFill>
              </a:rPr>
              <a:t>소개</a:t>
            </a:r>
            <a:endParaRPr lang="en-US" altLang="ko-KR" sz="2400" spc="10" dirty="0" smtClean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spc="1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spc="10" dirty="0" err="1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</a:t>
            </a:r>
            <a:r>
              <a:rPr lang="ko-KR" altLang="en-US" sz="2400" spc="10" dirty="0" err="1" smtClean="0">
                <a:solidFill>
                  <a:srgbClr val="000000"/>
                </a:solidFill>
              </a:rPr>
              <a:t>문과</a:t>
            </a:r>
            <a:r>
              <a:rPr lang="ko-KR" altLang="en-US" sz="2400" spc="10" dirty="0" smtClean="0">
                <a:solidFill>
                  <a:srgbClr val="000000"/>
                </a:solidFill>
              </a:rPr>
              <a:t> </a:t>
            </a:r>
            <a:r>
              <a:rPr lang="en-US" altLang="ko-KR" sz="2400" spc="20" dirty="0">
                <a:latin typeface="Courier New"/>
                <a:cs typeface="Courier New"/>
              </a:rPr>
              <a:t>while</a:t>
            </a:r>
            <a:r>
              <a:rPr lang="ko-KR" altLang="en-US" sz="2400" b="1" spc="-1125" dirty="0">
                <a:latin typeface="Courier New"/>
                <a:cs typeface="Courier New"/>
              </a:rPr>
              <a:t> </a:t>
            </a:r>
            <a:r>
              <a:rPr lang="ko-KR" altLang="en-US" sz="2400" spc="10" dirty="0" err="1" smtClean="0">
                <a:solidFill>
                  <a:srgbClr val="000000"/>
                </a:solidFill>
              </a:rPr>
              <a:t>반복문</a:t>
            </a:r>
            <a:r>
              <a:rPr lang="ko-KR" altLang="en-US" sz="2400" spc="10" dirty="0" smtClean="0">
                <a:solidFill>
                  <a:srgbClr val="000000"/>
                </a:solidFill>
              </a:rPr>
              <a:t> </a:t>
            </a:r>
            <a:r>
              <a:rPr lang="en-US" altLang="ko-KR" sz="2400" spc="10" dirty="0" smtClean="0">
                <a:solidFill>
                  <a:srgbClr val="000000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spc="-15" dirty="0" smtClean="0">
              <a:solidFill>
                <a:srgbClr val="000000"/>
              </a:solidFill>
              <a:latin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spc="-15" dirty="0" smtClean="0">
                <a:solidFill>
                  <a:srgbClr val="000000"/>
                </a:solidFill>
                <a:latin typeface="나눔스퀘어" panose="020B0600000101010101" pitchFamily="50" charset="-127"/>
              </a:rPr>
              <a:t>변수와 </a:t>
            </a:r>
            <a:r>
              <a:rPr lang="ko-KR" altLang="en-US" sz="2400" spc="-15" dirty="0">
                <a:solidFill>
                  <a:srgbClr val="000000"/>
                </a:solidFill>
                <a:latin typeface="나눔스퀘어" panose="020B0600000101010101" pitchFamily="50" charset="-127"/>
              </a:rPr>
              <a:t>기초 </a:t>
            </a:r>
            <a:r>
              <a:rPr lang="ko-KR" altLang="en-US" sz="2400" spc="-15" dirty="0" err="1" smtClean="0">
                <a:solidFill>
                  <a:srgbClr val="000000"/>
                </a:solidFill>
                <a:latin typeface="나눔스퀘어" panose="020B0600000101010101" pitchFamily="50" charset="-127"/>
              </a:rPr>
              <a:t>자료형</a:t>
            </a:r>
            <a:r>
              <a:rPr lang="ko-KR" altLang="en-US" sz="2400" spc="-15" dirty="0" smtClean="0">
                <a:solidFill>
                  <a:srgbClr val="000000"/>
                </a:solidFill>
                <a:latin typeface="나눔스퀘어" panose="020B0600000101010101" pitchFamily="50" charset="-127"/>
              </a:rPr>
              <a:t> </a:t>
            </a:r>
            <a:r>
              <a:rPr lang="en-US" altLang="ko-KR" sz="2400" spc="-15" smtClean="0">
                <a:solidFill>
                  <a:srgbClr val="000000"/>
                </a:solidFill>
                <a:latin typeface="나눔스퀘어" panose="020B0600000101010101" pitchFamily="50" charset="-127"/>
              </a:rPr>
              <a:t> </a:t>
            </a:r>
            <a:endParaRPr lang="en-US" altLang="ko-KR" sz="2400" spc="-15" dirty="0" smtClean="0">
              <a:solidFill>
                <a:srgbClr val="000000"/>
              </a:solidFill>
              <a:latin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spc="5" dirty="0" smtClean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spc="5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매개</a:t>
            </a:r>
            <a:r>
              <a:rPr lang="en-US" altLang="ko-KR" sz="2400" spc="5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spc="5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변수와 </a:t>
            </a:r>
            <a:r>
              <a:rPr lang="ko-KR" altLang="en-US" sz="2400" spc="5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반환값을</a:t>
            </a:r>
            <a:r>
              <a:rPr lang="ko-KR" altLang="en-US" sz="2400" spc="5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가진 </a:t>
            </a:r>
            <a:r>
              <a:rPr lang="ko-KR" altLang="en-US" sz="2400" spc="5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endParaRPr lang="en-US" altLang="ko-KR" sz="2400" spc="5" dirty="0" smtClean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spc="10" dirty="0" smtClean="0">
              <a:solidFill>
                <a:srgbClr val="000000"/>
              </a:solidFill>
              <a:latin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spc="10" dirty="0" smtClean="0">
                <a:solidFill>
                  <a:srgbClr val="000000"/>
                </a:solidFill>
                <a:latin typeface="나눔스퀘어" panose="020B0600000101010101" pitchFamily="50" charset="-127"/>
              </a:rPr>
              <a:t>지역</a:t>
            </a:r>
            <a:r>
              <a:rPr lang="en-US" altLang="ko-KR" sz="2400" spc="10" dirty="0">
                <a:solidFill>
                  <a:srgbClr val="000000"/>
                </a:solidFill>
                <a:latin typeface="나눔스퀘어" panose="020B0600000101010101" pitchFamily="50" charset="-127"/>
              </a:rPr>
              <a:t>/</a:t>
            </a:r>
            <a:r>
              <a:rPr lang="ko-KR" altLang="en-US" sz="2400" spc="10" dirty="0">
                <a:solidFill>
                  <a:srgbClr val="000000"/>
                </a:solidFill>
                <a:latin typeface="나눔스퀘어" panose="020B0600000101010101" pitchFamily="50" charset="-127"/>
              </a:rPr>
              <a:t>전역 변수와 그래픽 </a:t>
            </a:r>
            <a:r>
              <a:rPr lang="ko-KR" altLang="en-US" sz="2400" spc="10" dirty="0" smtClean="0">
                <a:solidFill>
                  <a:srgbClr val="000000"/>
                </a:solidFill>
                <a:latin typeface="나눔스퀘어" panose="020B0600000101010101" pitchFamily="50" charset="-127"/>
              </a:rPr>
              <a:t>객체들</a:t>
            </a:r>
            <a:endParaRPr lang="en-US" altLang="ko-KR" sz="2400" spc="10" dirty="0" smtClean="0">
              <a:solidFill>
                <a:srgbClr val="000000"/>
              </a:solidFill>
              <a:latin typeface="나눔스퀘어" panose="020B0600000101010101" pitchFamily="50" charset="-127"/>
            </a:endParaRPr>
          </a:p>
          <a:p>
            <a:endParaRPr lang="en-US" altLang="ko-KR" sz="2400" spc="10" dirty="0" smtClean="0">
              <a:solidFill>
                <a:srgbClr val="000000"/>
              </a:solidFill>
              <a:latin typeface="나눔스퀘어" panose="020B0600000101010101" pitchFamily="50" charset="-127"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5375143" y="1758010"/>
            <a:ext cx="5153157" cy="40626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 latinLnBrk="0">
              <a:buFont typeface="+mj-lt"/>
              <a:buAutoNum type="arabicPeriod" startAt="6"/>
            </a:pPr>
            <a:r>
              <a:rPr lang="ko-KR" altLang="en-US" sz="2400" spc="10" dirty="0">
                <a:solidFill>
                  <a:srgbClr val="000000"/>
                </a:solidFill>
                <a:latin typeface="나눔스퀘어" panose="020B0600000101010101" pitchFamily="50" charset="-127"/>
              </a:rPr>
              <a:t>시퀀스</a:t>
            </a:r>
            <a:r>
              <a:rPr lang="en-US" altLang="ko-KR" sz="2400" spc="10" dirty="0">
                <a:solidFill>
                  <a:srgbClr val="000000"/>
                </a:solidFill>
                <a:latin typeface="나눔스퀘어" panose="020B0600000101010101" pitchFamily="50" charset="-127"/>
              </a:rPr>
              <a:t>: </a:t>
            </a:r>
            <a:r>
              <a:rPr lang="ko-KR" altLang="en-US" sz="2400" spc="10" dirty="0">
                <a:solidFill>
                  <a:srgbClr val="000000"/>
                </a:solidFill>
                <a:latin typeface="나눔스퀘어" panose="020B0600000101010101" pitchFamily="50" charset="-127"/>
              </a:rPr>
              <a:t>리스트</a:t>
            </a:r>
            <a:r>
              <a:rPr lang="en-US" altLang="ko-KR" sz="2400" spc="10" dirty="0">
                <a:solidFill>
                  <a:srgbClr val="000000"/>
                </a:solidFill>
                <a:latin typeface="나눔스퀘어" panose="020B0600000101010101" pitchFamily="50" charset="-127"/>
              </a:rPr>
              <a:t>, </a:t>
            </a:r>
            <a:r>
              <a:rPr lang="ko-KR" altLang="en-US" sz="2400" spc="10" dirty="0">
                <a:solidFill>
                  <a:srgbClr val="000000"/>
                </a:solidFill>
                <a:latin typeface="나눔스퀘어" panose="020B0600000101010101" pitchFamily="50" charset="-127"/>
              </a:rPr>
              <a:t>문자열</a:t>
            </a:r>
            <a:r>
              <a:rPr lang="en-US" altLang="ko-KR" sz="2400" spc="10" dirty="0">
                <a:solidFill>
                  <a:srgbClr val="000000"/>
                </a:solidFill>
                <a:latin typeface="나눔스퀘어" panose="020B0600000101010101" pitchFamily="50" charset="-127"/>
              </a:rPr>
              <a:t>, </a:t>
            </a:r>
            <a:r>
              <a:rPr lang="ko-KR" altLang="en-US" sz="2400" spc="10" dirty="0" err="1">
                <a:solidFill>
                  <a:srgbClr val="000000"/>
                </a:solidFill>
                <a:latin typeface="나눔스퀘어" panose="020B0600000101010101" pitchFamily="50" charset="-127"/>
              </a:rPr>
              <a:t>튜플</a:t>
            </a:r>
            <a:endParaRPr lang="en-US" altLang="ko-KR" sz="2400" spc="10" dirty="0">
              <a:solidFill>
                <a:srgbClr val="000000"/>
              </a:solidFill>
              <a:latin typeface="나눔스퀘어" panose="020B0600000101010101" pitchFamily="50" charset="-127"/>
            </a:endParaRPr>
          </a:p>
          <a:p>
            <a:pPr marL="457200" indent="-457200" latinLnBrk="0">
              <a:buFont typeface="+mj-lt"/>
              <a:buAutoNum type="arabicPeriod" startAt="6"/>
            </a:pPr>
            <a:endParaRPr lang="en-US" altLang="ko-KR" sz="2400" kern="0" spc="5" dirty="0" smtClean="0">
              <a:solidFill>
                <a:srgbClr val="000000"/>
              </a:solidFill>
            </a:endParaRPr>
          </a:p>
          <a:p>
            <a:pPr marL="457200" indent="-457200" latinLnBrk="0">
              <a:buFont typeface="+mj-lt"/>
              <a:buAutoNum type="arabicPeriod" startAt="6"/>
            </a:pPr>
            <a:r>
              <a:rPr lang="ko-KR" altLang="en-US" sz="2400" kern="0" spc="5" dirty="0" smtClean="0">
                <a:solidFill>
                  <a:srgbClr val="000000"/>
                </a:solidFill>
              </a:rPr>
              <a:t>다양한 </a:t>
            </a:r>
            <a:r>
              <a:rPr lang="ko-KR" altLang="en-US" sz="2400" kern="0" spc="5" dirty="0">
                <a:solidFill>
                  <a:srgbClr val="000000"/>
                </a:solidFill>
              </a:rPr>
              <a:t>자료구조와 </a:t>
            </a:r>
            <a:r>
              <a:rPr lang="en-US" altLang="ko-KR" sz="2400" kern="0" spc="5" dirty="0">
                <a:solidFill>
                  <a:srgbClr val="000000"/>
                </a:solidFill>
              </a:rPr>
              <a:t>( </a:t>
            </a:r>
            <a:r>
              <a:rPr lang="ko-KR" altLang="en-US" sz="2400" kern="0" spc="5" dirty="0">
                <a:solidFill>
                  <a:srgbClr val="000000"/>
                </a:solidFill>
              </a:rPr>
              <a:t>문자열</a:t>
            </a:r>
            <a:r>
              <a:rPr lang="en-US" altLang="ko-KR" sz="2400" kern="0" spc="5" dirty="0">
                <a:solidFill>
                  <a:srgbClr val="000000"/>
                </a:solidFill>
              </a:rPr>
              <a:t>, </a:t>
            </a:r>
            <a:r>
              <a:rPr lang="ko-KR" altLang="en-US" sz="2400" kern="0" spc="5" dirty="0">
                <a:solidFill>
                  <a:srgbClr val="000000"/>
                </a:solidFill>
              </a:rPr>
              <a:t>집합</a:t>
            </a:r>
            <a:r>
              <a:rPr lang="en-US" altLang="ko-KR" sz="2400" kern="0" spc="5" dirty="0">
                <a:solidFill>
                  <a:srgbClr val="000000"/>
                </a:solidFill>
              </a:rPr>
              <a:t>, </a:t>
            </a:r>
            <a:r>
              <a:rPr lang="ko-KR" altLang="en-US" sz="2400" kern="0" spc="5" dirty="0" smtClean="0">
                <a:solidFill>
                  <a:srgbClr val="000000"/>
                </a:solidFill>
              </a:rPr>
              <a:t>사전</a:t>
            </a:r>
            <a:endParaRPr lang="en-US" altLang="ko-KR" sz="2400" kern="0" spc="5" dirty="0" smtClean="0">
              <a:solidFill>
                <a:srgbClr val="000000"/>
              </a:solidFill>
            </a:endParaRPr>
          </a:p>
          <a:p>
            <a:pPr marL="457200" indent="-457200" latinLnBrk="0">
              <a:buFont typeface="+mj-lt"/>
              <a:buAutoNum type="arabicPeriod" startAt="6"/>
            </a:pPr>
            <a:endParaRPr lang="en-US" altLang="ko-KR" sz="2400" kern="0" spc="-95" dirty="0" smtClean="0">
              <a:solidFill>
                <a:srgbClr val="000000"/>
              </a:solidFill>
            </a:endParaRPr>
          </a:p>
          <a:p>
            <a:pPr marL="457200" indent="-457200" latinLnBrk="0">
              <a:buFont typeface="+mj-lt"/>
              <a:buAutoNum type="arabicPeriod" startAt="6"/>
            </a:pPr>
            <a:r>
              <a:rPr lang="ko-KR" altLang="en-US" sz="2400" kern="0" spc="-95" dirty="0">
                <a:solidFill>
                  <a:srgbClr val="000000"/>
                </a:solidFill>
              </a:rPr>
              <a:t>자료구조를 활용한 이미지 및 텍스트 </a:t>
            </a:r>
            <a:r>
              <a:rPr lang="ko-KR" altLang="en-US" sz="2400" kern="0" spc="-95" dirty="0" err="1" smtClean="0">
                <a:solidFill>
                  <a:srgbClr val="000000"/>
                </a:solidFill>
              </a:rPr>
              <a:t>프로세싱</a:t>
            </a:r>
            <a:endParaRPr lang="en-US" altLang="ko-KR" sz="2400" kern="0" spc="-95" dirty="0" smtClean="0">
              <a:solidFill>
                <a:srgbClr val="000000"/>
              </a:solidFill>
            </a:endParaRPr>
          </a:p>
          <a:p>
            <a:pPr marL="457200" indent="-457200" latinLnBrk="0">
              <a:buFont typeface="+mj-lt"/>
              <a:buAutoNum type="arabicPeriod" startAt="6"/>
            </a:pPr>
            <a:endParaRPr lang="en-US" altLang="ko-KR" sz="2400" kern="0" spc="5" dirty="0" smtClean="0">
              <a:solidFill>
                <a:srgbClr val="000000"/>
              </a:solidFill>
            </a:endParaRPr>
          </a:p>
          <a:p>
            <a:pPr marL="457200" indent="-457200" latinLnBrk="0">
              <a:buFont typeface="+mj-lt"/>
              <a:buAutoNum type="arabicPeriod" startAt="6"/>
            </a:pPr>
            <a:r>
              <a:rPr lang="ko-KR" altLang="en-US" sz="2400" kern="0" spc="5" dirty="0" smtClean="0">
                <a:solidFill>
                  <a:srgbClr val="000000"/>
                </a:solidFill>
              </a:rPr>
              <a:t>객체</a:t>
            </a:r>
            <a:r>
              <a:rPr lang="en-US" altLang="ko-KR" sz="2400" kern="0" spc="10" dirty="0" smtClean="0">
                <a:solidFill>
                  <a:srgbClr val="000000"/>
                </a:solidFill>
              </a:rPr>
              <a:t>:</a:t>
            </a:r>
            <a:r>
              <a:rPr lang="ko-KR" altLang="en-US" sz="2400" kern="0" spc="10" dirty="0" smtClean="0">
                <a:solidFill>
                  <a:srgbClr val="000000"/>
                </a:solidFill>
              </a:rPr>
              <a:t> 생성과 속성</a:t>
            </a:r>
            <a:endParaRPr lang="en-US" altLang="ko-KR" sz="2400" kern="0" spc="10" dirty="0" smtClean="0">
              <a:solidFill>
                <a:srgbClr val="000000"/>
              </a:solidFill>
            </a:endParaRPr>
          </a:p>
          <a:p>
            <a:pPr marL="457200" indent="-457200" latinLnBrk="0">
              <a:buFont typeface="+mj-lt"/>
              <a:buAutoNum type="arabicPeriod" startAt="6"/>
            </a:pPr>
            <a:endParaRPr lang="en-US" altLang="ko-KR" sz="2400" kern="0" spc="5" dirty="0" smtClean="0">
              <a:solidFill>
                <a:srgbClr val="000000"/>
              </a:solidFill>
            </a:endParaRPr>
          </a:p>
          <a:p>
            <a:pPr marL="457200" indent="-457200" latinLnBrk="0">
              <a:buFont typeface="+mj-lt"/>
              <a:buAutoNum type="arabicPeriod" startAt="6"/>
            </a:pPr>
            <a:r>
              <a:rPr lang="ko-KR" altLang="en-US" sz="2400" kern="0" spc="5" dirty="0" smtClean="0">
                <a:solidFill>
                  <a:srgbClr val="000000"/>
                </a:solidFill>
              </a:rPr>
              <a:t>프로그램 작성 </a:t>
            </a:r>
            <a:r>
              <a:rPr lang="ko-KR" altLang="en-US" sz="2400" kern="0" spc="5" dirty="0">
                <a:solidFill>
                  <a:srgbClr val="000000"/>
                </a:solidFill>
              </a:rPr>
              <a:t>고급 </a:t>
            </a:r>
            <a:r>
              <a:rPr lang="ko-KR" altLang="en-US" sz="2400" kern="0" spc="5" dirty="0" smtClean="0">
                <a:solidFill>
                  <a:srgbClr val="000000"/>
                </a:solidFill>
              </a:rPr>
              <a:t>기술  </a:t>
            </a:r>
            <a:endParaRPr lang="en-US" altLang="ko-KR" sz="2400" kern="0" spc="15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67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예습</a:t>
            </a:r>
            <a:endParaRPr lang="ko-KR" altLang="en-US" dirty="0"/>
          </a:p>
        </p:txBody>
      </p:sp>
      <p:sp>
        <p:nvSpPr>
          <p:cNvPr id="5" name="object 8"/>
          <p:cNvSpPr txBox="1"/>
          <p:nvPr/>
        </p:nvSpPr>
        <p:spPr>
          <a:xfrm>
            <a:off x="3975100" y="2295988"/>
            <a:ext cx="5791200" cy="2552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985">
              <a:lnSpc>
                <a:spcPct val="114900"/>
              </a:lnSpc>
            </a:pP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본 강의 학습 목표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: </a:t>
            </a: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이 수업의 목표 및 수업에서 배울  내용의 범위를 이해 할 수 있다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프로그래밍의 유용성을 알 수 있다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Python </a:t>
            </a: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실습에 필요한 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SW</a:t>
            </a: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를 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/>
            </a:r>
            <a:b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</a:b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설치할 수 있다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3956424" y="5305425"/>
            <a:ext cx="6019800" cy="208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985">
              <a:lnSpc>
                <a:spcPct val="114900"/>
              </a:lnSpc>
            </a:pP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다음 강의 학습 목표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: </a:t>
            </a: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Python </a:t>
            </a: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프로그램의 형태 및 동작을 이해할 수 있다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하향식 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(Top-down) </a:t>
            </a: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프로그램 설계 방식을 이해 할 수 있다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</a:t>
            </a: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9033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303974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-15" dirty="0"/>
              <a:t>왜 이 수업을 듣나요</a:t>
            </a:r>
            <a:r>
              <a:rPr lang="en-US" altLang="ko-KR" spc="-15" dirty="0"/>
              <a:t>?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910116" y="4313717"/>
            <a:ext cx="151293" cy="1512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0116" y="4701360"/>
            <a:ext cx="151293" cy="1512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0116" y="5465638"/>
            <a:ext cx="151293" cy="1512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0116" y="5853309"/>
            <a:ext cx="151293" cy="1512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3856" y="826884"/>
            <a:ext cx="9504680" cy="6153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9125" marR="1077595">
              <a:lnSpc>
                <a:spcPct val="114900"/>
              </a:lnSpc>
            </a:pPr>
            <a:r>
              <a:rPr lang="ko-KR" altLang="en-US" sz="2150" spc="-5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모든 과학자나 기술자는 프로그래밍을 할 줄 알아야 합니다</a:t>
            </a:r>
            <a:r>
              <a:rPr lang="en-US" altLang="ko-KR" sz="2150" spc="-5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. </a:t>
            </a:r>
            <a:br>
              <a:rPr lang="en-US" altLang="ko-KR" sz="2150" spc="-5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</a:br>
            <a:r>
              <a:rPr lang="ko-KR" altLang="en-US" sz="2150" spc="-5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프로그래밍은 미적분</a:t>
            </a:r>
            <a:r>
              <a:rPr lang="en-US" altLang="ko-KR" sz="2150" spc="-5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, </a:t>
            </a:r>
            <a:r>
              <a:rPr lang="ko-KR" altLang="en-US" sz="2150" spc="-5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선형대수</a:t>
            </a:r>
            <a:r>
              <a:rPr lang="en-US" altLang="ko-KR" sz="2150" spc="-5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, </a:t>
            </a:r>
            <a:r>
              <a:rPr lang="ko-KR" altLang="en-US" sz="2150" spc="-5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기초 물리학</a:t>
            </a:r>
            <a:r>
              <a:rPr lang="en-US" altLang="ko-KR" sz="2150" spc="-5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, </a:t>
            </a:r>
            <a:r>
              <a:rPr lang="ko-KR" altLang="en-US" sz="2150" spc="-5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기초화학</a:t>
            </a:r>
            <a:r>
              <a:rPr lang="en-US" altLang="ko-KR" sz="2150" spc="-5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, </a:t>
            </a:r>
            <a:r>
              <a:rPr lang="ko-KR" altLang="en-US" sz="2150" spc="-5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영어와 같은 </a:t>
            </a:r>
            <a:r>
              <a:rPr lang="en-US" altLang="ko-KR" sz="2150" spc="-5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/>
            </a:r>
            <a:br>
              <a:rPr lang="en-US" altLang="ko-KR" sz="2150" spc="-5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</a:br>
            <a:r>
              <a:rPr lang="ko-KR" altLang="en-US" sz="2150" spc="-5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기초 교육의 일부입니다</a:t>
            </a:r>
            <a:r>
              <a:rPr lang="en-US" altLang="ko-KR" sz="2150" spc="-5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.</a:t>
            </a:r>
            <a:endParaRPr sz="2150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  <a:p>
            <a:pPr algn="r">
              <a:lnSpc>
                <a:spcPct val="100000"/>
              </a:lnSpc>
              <a:spcBef>
                <a:spcPts val="15"/>
              </a:spcBef>
            </a:pPr>
            <a:r>
              <a:rPr 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/>
              </a:rPr>
              <a:t>Alan Perlis 1961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Times New Roman"/>
            </a:endParaRPr>
          </a:p>
          <a:p>
            <a:pPr marL="12700" marR="387985">
              <a:lnSpc>
                <a:spcPct val="114900"/>
              </a:lnSpc>
              <a:spcBef>
                <a:spcPts val="5"/>
              </a:spcBef>
            </a:pP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 marR="387985">
              <a:lnSpc>
                <a:spcPct val="114900"/>
              </a:lnSpc>
              <a:spcBef>
                <a:spcPts val="5"/>
              </a:spcBef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컴퓨터 과학은 프로그래밍에 대한 학문이 아닙니다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b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</a:b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이 과목에서는 프로그래밍을 </a:t>
            </a: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컴퓨팅 </a:t>
            </a:r>
            <a:r>
              <a:rPr lang="ko-KR" altLang="en-US" sz="2150" b="1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사고 </a:t>
            </a:r>
            <a:r>
              <a:rPr lang="en-US" altLang="ko-KR" sz="2150" b="1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(computational thinking)</a:t>
            </a: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를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가르치기 위해 사용합니다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962025" marR="575945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컴퓨터를 사용한 문제 해결</a:t>
            </a: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962025" marR="575945" indent="-342900">
              <a:lnSpc>
                <a:spcPct val="114900"/>
              </a:lnSpc>
              <a:buFont typeface="Wingdings" panose="05000000000000000000" pitchFamily="2" charset="2"/>
              <a:buChar char="l"/>
            </a:pP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여러 단계의 추상화에 대한 이해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b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</a:b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문제를 여러 문제로 나눠서 푸는 방법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962025" marR="575945" indent="-342900">
              <a:lnSpc>
                <a:spcPct val="114900"/>
              </a:lnSpc>
              <a:buFont typeface="Wingdings" panose="05000000000000000000" pitchFamily="2" charset="2"/>
              <a:buChar char="l"/>
            </a:pP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사람의 체계적인 사고 방법 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(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≠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컴퓨터처럼 생각하기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)</a:t>
            </a:r>
          </a:p>
          <a:p>
            <a:pPr marL="962025" marR="575945" indent="-342900">
              <a:lnSpc>
                <a:spcPct val="114900"/>
              </a:lnSpc>
              <a:buFont typeface="Wingdings" panose="05000000000000000000" pitchFamily="2" charset="2"/>
              <a:buChar char="l"/>
            </a:pP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문제 해결 방법에 대한 생각 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(</a:t>
            </a:r>
            <a:r>
              <a:rPr lang="ko-KR" altLang="en-US" sz="215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알고리즘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)</a:t>
            </a:r>
            <a:b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</a:b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30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년 전에는 과학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엔지니어링 분야에서 수식을 통해 문제를 해결했다면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최근에는 알고리즘을 통해 문제를 해결합니다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(DNA, 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단백질 구조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화학 반응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논리학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공장 구조 계획 등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)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802442" y="7348348"/>
            <a:ext cx="449580" cy="210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10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24</a:t>
            </a:r>
            <a:endParaRPr sz="1150">
              <a:latin typeface="Helvetica"/>
              <a:cs typeface="Helvetic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734" y="16249"/>
            <a:ext cx="1672691" cy="16726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005" y="3552825"/>
            <a:ext cx="2510160" cy="176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09926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31496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5" dirty="0"/>
              <a:t>프로그램이란</a:t>
            </a:r>
            <a:r>
              <a:rPr lang="en-US" altLang="ko-KR" spc="15" dirty="0"/>
              <a:t>?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815210"/>
            <a:ext cx="9820275" cy="3253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프로그램이란 문제를 해결하거나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목표를 달성하기 위한 </a:t>
            </a: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순차적인 명령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입니다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lang="en-US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 dirty="0">
              <a:latin typeface="나눔스퀘어" panose="020B0600000101010101" pitchFamily="50" charset="-127"/>
              <a:ea typeface="나눔스퀘어" panose="020B0600000101010101" pitchFamily="50" charset="-127"/>
              <a:cs typeface="Times New Roman"/>
            </a:endParaRPr>
          </a:p>
          <a:p>
            <a:pPr marL="12700" marR="801370">
              <a:lnSpc>
                <a:spcPct val="114900"/>
              </a:lnSpc>
              <a:spcBef>
                <a:spcPts val="5"/>
              </a:spcBef>
            </a:pPr>
            <a:r>
              <a:rPr lang="en-US" altLang="ko-KR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(</a:t>
            </a:r>
            <a:r>
              <a:rPr lang="ko-KR" altLang="en-US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예</a:t>
            </a:r>
            <a:r>
              <a:rPr lang="en-US" altLang="ko-KR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</a:t>
            </a:r>
            <a:r>
              <a:rPr lang="ko-KR" altLang="en-US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친구에게 전화를 걸어 빵을 굽는 방법에 대해 설명해 보세요</a:t>
            </a:r>
            <a:r>
              <a:rPr lang="en-US" altLang="ko-KR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.)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 dirty="0">
              <a:latin typeface="나눔스퀘어" panose="020B0600000101010101" pitchFamily="50" charset="-127"/>
              <a:ea typeface="나눔스퀘어" panose="020B0600000101010101" pitchFamily="50" charset="-127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명령</a:t>
            </a:r>
            <a:r>
              <a:rPr lang="en-US" altLang="ko-KR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(Instruction)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이란 컴퓨터가 수행할 수 있는 일 하나하나를 의미합니다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12700">
              <a:lnSpc>
                <a:spcPct val="100000"/>
              </a:lnSpc>
            </a:pPr>
            <a:endParaRPr lang="en-US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하지만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우리는 명령들을 결합하여 보다 </a:t>
            </a: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추상적인 새로운 명령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을 정의할 수 있습니다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12700">
              <a:lnSpc>
                <a:spcPct val="100000"/>
              </a:lnSpc>
            </a:pPr>
            <a:endParaRPr lang="en-US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프로그램은 </a:t>
            </a: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알고리즘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을 사용합니다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(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문제를 풀기 위한 방법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)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02442" y="7348348"/>
            <a:ext cx="449580" cy="210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11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24</a:t>
            </a:r>
            <a:endParaRPr sz="1150">
              <a:latin typeface="Helvetica"/>
              <a:cs typeface="Helvetic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4257009"/>
            <a:ext cx="2930581" cy="30575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4258026"/>
            <a:ext cx="2938791" cy="286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53007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319024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5" dirty="0"/>
              <a:t>디버깅이란</a:t>
            </a:r>
            <a:r>
              <a:rPr lang="en-US" altLang="ko-KR" spc="15" dirty="0"/>
              <a:t>?</a:t>
            </a:r>
            <a:endParaRPr spc="5" dirty="0"/>
          </a:p>
        </p:txBody>
      </p:sp>
      <p:sp>
        <p:nvSpPr>
          <p:cNvPr id="3" name="object 3"/>
          <p:cNvSpPr/>
          <p:nvPr/>
        </p:nvSpPr>
        <p:spPr>
          <a:xfrm>
            <a:off x="910116" y="4076228"/>
            <a:ext cx="151293" cy="15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0116" y="4912554"/>
            <a:ext cx="151293" cy="15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0116" y="5748852"/>
            <a:ext cx="151293" cy="15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856" y="815210"/>
            <a:ext cx="9835040" cy="5128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034">
              <a:lnSpc>
                <a:spcPct val="114900"/>
              </a:lnSpc>
            </a:pPr>
            <a:r>
              <a:rPr lang="ko-KR" altLang="en-US" sz="215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버그</a:t>
            </a:r>
            <a:r>
              <a:rPr lang="en-US" altLang="ko-KR" sz="215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(Bug)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는 프로그램에서 잘못된 부분을 말합니다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b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</a:br>
            <a:r>
              <a:rPr lang="ko-KR" altLang="en-US" sz="215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디버깅</a:t>
            </a:r>
            <a:r>
              <a:rPr lang="en-US" altLang="ko-KR" sz="215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(Debugging)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이란 이런 부분을 찾고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고치는 일을 말합니다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 dirty="0">
              <a:latin typeface="나눔스퀘어" panose="020B0600000101010101" pitchFamily="50" charset="-127"/>
              <a:ea typeface="나눔스퀘어" panose="020B0600000101010101" pitchFamily="50" charset="-127"/>
              <a:cs typeface="Times New Roman"/>
            </a:endParaRPr>
          </a:p>
          <a:p>
            <a:pPr marL="12700" marR="367030">
              <a:lnSpc>
                <a:spcPct val="114900"/>
              </a:lnSpc>
              <a:spcBef>
                <a:spcPts val="5"/>
              </a:spcBef>
            </a:pP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컴퓨터 프로그램은 굉장히 복잡한 구성을 가지고 있습니다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디버깅은 과학의 실험과 비슷합니다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- 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실험을 하고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가설을 세우고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프로그램을 변경해서 가설을 증명합니다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lang="en-US"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>
              <a:lnSpc>
                <a:spcPct val="100000"/>
              </a:lnSpc>
            </a:pPr>
            <a:endParaRPr lang="en-US"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오류에는 다음과 같은 종류가 있습니다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962025" marR="36004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sz="215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Syntax error</a:t>
            </a:r>
            <a:r>
              <a:rPr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r>
              <a:rPr 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Python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이</a:t>
            </a:r>
            <a:r>
              <a:rPr 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작성한 프로그램을 이해하지 못합니다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프로그램을 실행할 수 없습니다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lang="en-US"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962025" marR="36004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sz="215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Runtime error</a:t>
            </a:r>
            <a:r>
              <a:rPr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프로그램 실행 중에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(</a:t>
            </a:r>
            <a:r>
              <a:rPr lang="en-US" altLang="ko-KR" sz="215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runtime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) 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에러 메시지와 함께 프로그램이 갑자기 종료되는 것을 말합니다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lang="en-US" sz="2150" b="1"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  <a:p>
            <a:pPr marL="962025" marR="5080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sz="215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Semantic error</a:t>
            </a:r>
            <a:r>
              <a:rPr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프로그램이 에러 메시지 없이 실행되지만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사용자가 기대하지 않은 실행 결과가 나오는 것을 말합니다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802442" y="7348348"/>
            <a:ext cx="449580" cy="210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12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24</a:t>
            </a:r>
            <a:endParaRPr sz="1150">
              <a:latin typeface="Helvetica"/>
              <a:cs typeface="Helvetic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138" y="543151"/>
            <a:ext cx="1585214" cy="13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54411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455485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-15" dirty="0"/>
              <a:t>왜 프로그래밍은 유용한가</a:t>
            </a:r>
            <a:r>
              <a:rPr lang="en-US" altLang="ko-KR" spc="-15" dirty="0"/>
              <a:t>?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910116" y="1146421"/>
            <a:ext cx="151293" cy="15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0116" y="1982718"/>
            <a:ext cx="151293" cy="15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0116" y="2442408"/>
            <a:ext cx="151293" cy="15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0116" y="3655314"/>
            <a:ext cx="151293" cy="15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0116" y="4491611"/>
            <a:ext cx="151293" cy="15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0116" y="5704545"/>
            <a:ext cx="151293" cy="15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0116" y="6540843"/>
            <a:ext cx="151293" cy="1512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9900" y="901902"/>
            <a:ext cx="7467600" cy="5685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07695" indent="-342900">
              <a:lnSpc>
                <a:spcPct val="114900"/>
              </a:lnSpc>
              <a:buFont typeface="Wingdings" panose="05000000000000000000" pitchFamily="2" charset="2"/>
              <a:buChar char="l"/>
            </a:pPr>
            <a:r>
              <a:rPr 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20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년 전 전자과 학생들은 전기 회로에 대해 배웠습니다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b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</a:b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이제 학생들은 </a:t>
            </a:r>
            <a:r>
              <a:rPr lang="ko-KR" altLang="en-US" sz="2150" spc="-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임베디드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시스템에 대해 배웁니다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355600" marR="5080" indent="-342900">
              <a:lnSpc>
                <a:spcPct val="114900"/>
              </a:lnSpc>
              <a:spcBef>
                <a:spcPts val="655"/>
              </a:spcBef>
              <a:buFont typeface="Wingdings" panose="05000000000000000000" pitchFamily="2" charset="2"/>
              <a:buChar char="l"/>
            </a:pPr>
            <a:r>
              <a:rPr lang="ko-KR" altLang="en-US" sz="2150" b="1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산업 </a:t>
            </a: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공학자</a:t>
            </a: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들은 산업 로봇을 만들기 위한 프로그램을 만들거나</a:t>
            </a:r>
            <a:r>
              <a:rPr lang="en-US" altLang="ko-KR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컴퓨터로만 풀 수 </a:t>
            </a:r>
            <a:r>
              <a:rPr lang="en-US" altLang="ko-KR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/>
            </a:r>
            <a:br>
              <a:rPr lang="en-US" altLang="ko-KR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</a:b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있는 문제들을 풀기도 합니다</a:t>
            </a:r>
            <a:r>
              <a:rPr lang="en-US" altLang="ko-KR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355600" marR="145415" indent="-342900">
              <a:lnSpc>
                <a:spcPct val="114900"/>
              </a:lnSpc>
              <a:spcBef>
                <a:spcPts val="655"/>
              </a:spcBef>
              <a:buFont typeface="Wingdings" panose="05000000000000000000" pitchFamily="2" charset="2"/>
              <a:buChar char="l"/>
            </a:pP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자동차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는 반도체와 </a:t>
            </a: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수백만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줄로 이루어진 </a:t>
            </a: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프로그램을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사용하고 있습니다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355600" marR="422909" indent="-342900">
              <a:lnSpc>
                <a:spcPct val="114900"/>
              </a:lnSpc>
              <a:spcBef>
                <a:spcPts val="655"/>
              </a:spcBef>
              <a:buFont typeface="Wingdings" panose="05000000000000000000" pitchFamily="2" charset="2"/>
              <a:buChar char="l"/>
            </a:pP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수학자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들은 그래프나 집합 등의 수학적 구조들을 프로그램을 통해 만들어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연구의 단서를 찾기 위해 사용합니다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355600" marR="689610" indent="-342900">
              <a:lnSpc>
                <a:spcPct val="114900"/>
              </a:lnSpc>
              <a:spcBef>
                <a:spcPts val="655"/>
              </a:spcBef>
              <a:buFont typeface="Wingdings" panose="05000000000000000000" pitchFamily="2" charset="2"/>
              <a:buChar char="l"/>
            </a:pP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실험 결과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는 필요성에 맞게 가공되거나 분석될 필요가 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/>
            </a:r>
            <a:b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</a:b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있습니다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</a:t>
            </a:r>
            <a:b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</a:b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Python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을 사용하면 이런 일들을 훨씬 쉽게 할 수 있습니다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b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</a:b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또한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최근의 실험 결과들은 사람들이 직접 분석할 수 없을 만큼 커지고 있습니다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r>
              <a:rPr spc="15" dirty="0"/>
              <a:t>13</a:t>
            </a:r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24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769" y="1453191"/>
            <a:ext cx="1310600" cy="2129725"/>
          </a:xfrm>
          <a:prstGeom prst="rect">
            <a:avLst/>
          </a:prstGeom>
        </p:spPr>
      </p:pic>
      <p:pic>
        <p:nvPicPr>
          <p:cNvPr id="1026" name="Picture 2" descr="Image result for visualiza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565" y="4433838"/>
            <a:ext cx="3386799" cy="252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6" y="217223"/>
            <a:ext cx="520069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-15" dirty="0"/>
              <a:t>왜 프로그래밍을 배워야 하는가</a:t>
            </a:r>
            <a:r>
              <a:rPr lang="en-US" altLang="ko-KR" spc="-15" dirty="0"/>
              <a:t>?</a:t>
            </a:r>
            <a:endParaRPr spc="5" dirty="0"/>
          </a:p>
        </p:txBody>
      </p:sp>
      <p:sp>
        <p:nvSpPr>
          <p:cNvPr id="3" name="object 3"/>
          <p:cNvSpPr/>
          <p:nvPr/>
        </p:nvSpPr>
        <p:spPr>
          <a:xfrm>
            <a:off x="910116" y="1146421"/>
            <a:ext cx="151293" cy="15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0116" y="1982718"/>
            <a:ext cx="151293" cy="15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0116" y="2819016"/>
            <a:ext cx="151293" cy="15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3627" y="928183"/>
            <a:ext cx="9532453" cy="2737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자신이 원하는 일을 하는 프로그램을 만들 수 있습니다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b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</a:b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다른 사람이 만든 프로그램이 자신의 목적과 완전히 일치하기는 어렵습니다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355600" indent="-342900">
              <a:lnSpc>
                <a:spcPct val="150000"/>
              </a:lnSpc>
              <a:spcBef>
                <a:spcPts val="1040"/>
              </a:spcBef>
              <a:buFont typeface="Wingdings" panose="05000000000000000000" pitchFamily="2" charset="2"/>
              <a:buChar char="l"/>
            </a:pPr>
            <a:r>
              <a:rPr lang="ko-KR" altLang="en-US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예를 들어 사용자가 포토샵만 사용한다면</a:t>
            </a:r>
            <a:r>
              <a:rPr lang="en-US" altLang="ko-KR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자유자재로 영상물을 만들기는 힘듭니다</a:t>
            </a:r>
            <a:r>
              <a:rPr lang="en-US" altLang="ko-KR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</a:t>
            </a:r>
            <a:br>
              <a:rPr lang="en-US" altLang="ko-KR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</a:br>
            <a:r>
              <a:rPr lang="ko-KR" altLang="en-US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기존 프로그램의 제한 때문에 사용자의 의도를 모두 표현할 수는 없습니다</a:t>
            </a:r>
            <a:r>
              <a:rPr lang="en-US" altLang="ko-KR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lang="ko-KR" altLang="en-US"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355600" indent="-342900">
              <a:lnSpc>
                <a:spcPct val="150000"/>
              </a:lnSpc>
              <a:spcBef>
                <a:spcPts val="1040"/>
              </a:spcBef>
              <a:buFont typeface="Wingdings" panose="05000000000000000000" pitchFamily="2" charset="2"/>
              <a:buChar char="l"/>
            </a:pP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프로그래밍은 당신이 하고 싶은 일을 자유롭게 할 수 있게 해 줍니다</a:t>
            </a:r>
            <a:r>
              <a:rPr lang="en-US" altLang="ko-KR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r>
              <a:rPr spc="15" dirty="0"/>
              <a:t>14</a:t>
            </a:r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24</a:t>
            </a:r>
          </a:p>
        </p:txBody>
      </p:sp>
      <p:pic>
        <p:nvPicPr>
          <p:cNvPr id="16" name="Picture 2" descr="Image result for photoshop fil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3887980"/>
            <a:ext cx="6841901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5353093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-15" dirty="0"/>
              <a:t>왜 프로그래밍은 재미있는가</a:t>
            </a:r>
            <a:r>
              <a:rPr lang="en-US" altLang="ko-KR" spc="-15" dirty="0"/>
              <a:t>?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864031"/>
            <a:ext cx="9575961" cy="3237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프로그래밍은 창작 활동입니다</a:t>
            </a:r>
            <a:r>
              <a:rPr lang="en-US" altLang="ko-KR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12700">
              <a:lnSpc>
                <a:spcPct val="100000"/>
              </a:lnSpc>
            </a:pPr>
            <a:endParaRPr lang="en-US" sz="2150" spc="-1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우주선의 복잡한 소프트웨어 시스템을 혼자서도 만들 수 있습니다</a:t>
            </a:r>
            <a:r>
              <a:rPr lang="en-US" altLang="ko-KR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</a:t>
            </a:r>
            <a:br>
              <a:rPr lang="en-US" altLang="ko-KR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</a:b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다른 어떤 분야에서도 비슷한 일을 하기는 힘듭니다</a:t>
            </a:r>
            <a:r>
              <a:rPr lang="en-US" altLang="ko-KR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lang="en-US" sz="2150" spc="-1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 dirty="0">
              <a:latin typeface="나눔스퀘어" panose="020B0600000101010101" pitchFamily="50" charset="-127"/>
              <a:ea typeface="나눔스퀘어" panose="020B0600000101010101" pitchFamily="50" charset="-127"/>
              <a:cs typeface="Times New Roman"/>
            </a:endParaRPr>
          </a:p>
          <a:p>
            <a:pPr marL="12700" marR="5080">
              <a:lnSpc>
                <a:spcPct val="114900"/>
              </a:lnSpc>
              <a:spcBef>
                <a:spcPts val="5"/>
              </a:spcBef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프로그래머들은 거대한 </a:t>
            </a: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오픈 소스 커뮤니티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를 만들고 있습니다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12700" marR="5080">
              <a:lnSpc>
                <a:spcPct val="114900"/>
              </a:lnSpc>
              <a:spcBef>
                <a:spcPts val="5"/>
              </a:spcBef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프로그램을 재미 삼아 만드는 사람들이나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자신의 프로그램을 공개하고 싶은 사람들은 프로그램 코드를 무료로 인터넷에 공개하고 있습니다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공개된 코드는 누구나 사용할 수 있고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목적에 맞게 코드를 바꿔서 사용할 수도 있습니다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02442" y="7348348"/>
            <a:ext cx="449580" cy="210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15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24</a:t>
            </a:r>
            <a:endParaRPr sz="1150">
              <a:latin typeface="Helvetica"/>
              <a:cs typeface="Helvetic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761" y="4848224"/>
            <a:ext cx="3288408" cy="21092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4848224"/>
            <a:ext cx="3506608" cy="19724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308" y="5208496"/>
            <a:ext cx="3053466" cy="125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51529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114300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910116" y="2652852"/>
            <a:ext cx="151293" cy="15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0116" y="3112542"/>
            <a:ext cx="151293" cy="1512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0116" y="3572231"/>
            <a:ext cx="151293" cy="15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0116" y="4408557"/>
            <a:ext cx="151293" cy="15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0116" y="4868247"/>
            <a:ext cx="151293" cy="15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900" y="808983"/>
            <a:ext cx="10510464" cy="57918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985">
              <a:lnSpc>
                <a:spcPct val="1149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이 수업은 프로그래밍과 컴퓨팅 사고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(Computational Thinking)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에 대해 배우는 </a:t>
            </a: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과목입니다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프로그래밍 언어를 배우는 과목이 아닙니다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lang="ko-KR" altLang="en-US"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 dirty="0">
              <a:latin typeface="나눔스퀘어" panose="020B0600000101010101" pitchFamily="50" charset="-127"/>
              <a:ea typeface="나눔스퀘어" panose="020B0600000101010101" pitchFamily="50" charset="-127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Python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은 쉽게 배울 수 있고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유용하게 쓸 수 있는 프로그래밍 언어입니다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인공지능 프로그램 작성에 많이 쓰이고 있습니다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NASA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등에서 수학자나 물리학자들이 과학적 계산을 위해 널리 사용합니다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Google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에서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웹 프로그래밍을 할 때 사용하는 주요 언어입니다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스마트폰과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같은 </a:t>
            </a:r>
            <a:r>
              <a:rPr lang="ko-KR" altLang="en-US" sz="2150" spc="-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임베디드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환경에서도 사용할 수 있습니다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많은 게임들의 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(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예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문명 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4)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개발에 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Python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을 사용하고 있습니다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sz="3700" dirty="0">
              <a:latin typeface="나눔스퀘어" panose="020B0600000101010101" pitchFamily="50" charset="-127"/>
              <a:ea typeface="나눔스퀘어" panose="020B0600000101010101" pitchFamily="50" charset="-127"/>
              <a:cs typeface="Times New Roman"/>
            </a:endParaRPr>
          </a:p>
          <a:p>
            <a:pPr marL="12700" marR="148590">
              <a:lnSpc>
                <a:spcPct val="114900"/>
              </a:lnSpc>
            </a:pPr>
            <a:endParaRPr lang="en-US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 marR="148590">
              <a:lnSpc>
                <a:spcPct val="1149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하나의 프로그래밍 언어를 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/>
            </a:r>
            <a:b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</a:b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배워두면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C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++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이나 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Java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같은 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/>
            </a:r>
            <a:b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</a:b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다른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프로그래밍 언어를 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/>
            </a:r>
            <a:b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</a:b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더 쉽게 배울 수 있습니다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885581" y="7348348"/>
            <a:ext cx="366395" cy="210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9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24</a:t>
            </a:r>
            <a:endParaRPr sz="1150">
              <a:latin typeface="Helvetica"/>
              <a:cs typeface="Helvetic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64" y="4723415"/>
            <a:ext cx="4127500" cy="283575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5076825"/>
            <a:ext cx="2903413" cy="184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453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실습 준비 </a:t>
            </a:r>
            <a:r>
              <a:rPr lang="en-US" altLang="ko-KR" dirty="0" smtClean="0"/>
              <a:t>(1/4)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93856" y="1343025"/>
            <a:ext cx="4295643" cy="23160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Python version 3 </a:t>
            </a:r>
            <a:r>
              <a:rPr lang="ko-KR" altLang="en-US" sz="2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 </a:t>
            </a:r>
            <a:endParaRPr lang="en-US" altLang="ko-KR" sz="21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간결하고 기본적인 사용</a:t>
            </a:r>
            <a:endParaRPr lang="en-US" altLang="ko-KR" sz="21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https://www.python.org/downloads/release/python-370</a:t>
            </a:r>
            <a:r>
              <a:rPr lang="en-US" altLang="ko-KR" sz="215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/</a:t>
            </a:r>
            <a:endParaRPr lang="en-US" altLang="ko-KR" sz="21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1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2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5422900" y="1236806"/>
            <a:ext cx="4917301" cy="2316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ko-KR" sz="2150" kern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(optional) </a:t>
            </a:r>
            <a:r>
              <a:rPr lang="en-US" altLang="ko-KR" sz="2150" kern="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PyCharm</a:t>
            </a:r>
            <a:r>
              <a:rPr lang="en-US" altLang="ko-KR" sz="2150" kern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IDE </a:t>
            </a:r>
            <a:r>
              <a:rPr lang="ko-KR" altLang="en-US" sz="2150" kern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 </a:t>
            </a:r>
            <a:endParaRPr lang="en-US" altLang="ko-KR" sz="2150" kern="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ko-KR" altLang="en-US" sz="2150" kern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프로그래밍 및 디버깅 기능</a:t>
            </a:r>
            <a:endParaRPr lang="en-US" altLang="ko-KR" sz="2150" kern="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altLang="ko-KR" sz="2150" kern="0" dirty="0" smtClean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https://www.jetbrains.com/pycharm/download/download-thanks.html?platform=windows&amp;code=PCC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ko-KR" altLang="en-US" sz="2150" kern="0" dirty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15" y="4010025"/>
            <a:ext cx="5004524" cy="2876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993" y="3476625"/>
            <a:ext cx="4229707" cy="36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1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669</Words>
  <Application>Microsoft Office PowerPoint</Application>
  <PresentationFormat>사용자 지정</PresentationFormat>
  <Paragraphs>148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나눔스퀘어</vt:lpstr>
      <vt:lpstr>Wingdings</vt:lpstr>
      <vt:lpstr>Calibri</vt:lpstr>
      <vt:lpstr>맑은 고딕</vt:lpstr>
      <vt:lpstr>Helvetica</vt:lpstr>
      <vt:lpstr>Courier New</vt:lpstr>
      <vt:lpstr>Times New Roman</vt:lpstr>
      <vt:lpstr>Arial</vt:lpstr>
      <vt:lpstr>Office Theme</vt:lpstr>
      <vt:lpstr>CS101 – 프로그래밍 기초 강좌 소개  Lecture 1</vt:lpstr>
      <vt:lpstr>왜 이 수업을 듣나요?</vt:lpstr>
      <vt:lpstr>프로그램이란?</vt:lpstr>
      <vt:lpstr>디버깅이란?</vt:lpstr>
      <vt:lpstr>왜 프로그래밍은 유용한가?</vt:lpstr>
      <vt:lpstr>왜 프로그래밍을 배워야 하는가?</vt:lpstr>
      <vt:lpstr>왜 프로그래밍은 재미있는가?</vt:lpstr>
      <vt:lpstr>Python</vt:lpstr>
      <vt:lpstr>Python 실습 준비 (1/4)</vt:lpstr>
      <vt:lpstr>Python 실습 준비 (graphics 예제 실습용) (2/4)</vt:lpstr>
      <vt:lpstr>Python 실습 준비 (graphics 예제 실습용) (3/4)</vt:lpstr>
      <vt:lpstr>Python 실습 준비 (graphics 예제 실습용) (4/4)</vt:lpstr>
      <vt:lpstr>MAC에서 Python 실습 준비  (graphics 예제 실습용)  </vt:lpstr>
      <vt:lpstr>수업 로드맵</vt:lpstr>
      <vt:lpstr>정리 및 예습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CS101 - Introduction to Programming - Lecture 1</dc:title>
  <dc:creator>JinYeong Bak (jy.bak@kaist.ac.kr)</dc:creator>
  <cp:lastModifiedBy>Windows 사용자</cp:lastModifiedBy>
  <cp:revision>80</cp:revision>
  <dcterms:created xsi:type="dcterms:W3CDTF">2018-02-26T23:41:04Z</dcterms:created>
  <dcterms:modified xsi:type="dcterms:W3CDTF">2019-03-11T14:12:22Z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2018-02-26T00:00:00Z</vt:filetime>
  </property>
</Properties>
</file>