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32" r:id="rId4"/>
    <p:sldId id="334" r:id="rId5"/>
    <p:sldId id="338" r:id="rId6"/>
    <p:sldId id="341" r:id="rId7"/>
    <p:sldId id="344" r:id="rId8"/>
    <p:sldId id="346" r:id="rId9"/>
    <p:sldId id="349" r:id="rId10"/>
    <p:sldId id="350" r:id="rId11"/>
    <p:sldId id="351" r:id="rId12"/>
  </p:sldIdLst>
  <p:sldSz cx="10693400" cy="7562850"/>
  <p:notesSz cx="10693400" cy="756285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나눔스퀘어" panose="020B0600000101010101" pitchFamily="50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03" autoAdjust="0"/>
    <p:restoredTop sz="94660"/>
  </p:normalViewPr>
  <p:slideViewPr>
    <p:cSldViewPr>
      <p:cViewPr varScale="1">
        <p:scale>
          <a:sx n="115" d="100"/>
          <a:sy n="115" d="100"/>
        </p:scale>
        <p:origin x="372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97DCE-A38D-4BE8-B377-84BA40BA40A0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B6D9-6808-4381-A2B6-4528FA30F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0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9B6D9-6808-4381-A2B6-4528FA30F9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8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/>
              <a:t>‹#›</a:t>
            </a:fld>
            <a:r>
              <a:rPr spc="-175" dirty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/>
              <a:t>‹#›</a:t>
            </a:fld>
            <a:r>
              <a:rPr spc="-175" dirty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/>
              <a:t>‹#›</a:t>
            </a:fld>
            <a:r>
              <a:rPr spc="-175" dirty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/>
              <a:t>‹#›</a:t>
            </a:fld>
            <a:r>
              <a:rPr spc="-175" dirty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/>
              <a:t>‹#›</a:t>
            </a:fld>
            <a:r>
              <a:rPr spc="-175" dirty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856" y="1758011"/>
            <a:ext cx="9505687" cy="420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/>
              <a:t>‹#›</a:t>
            </a:fld>
            <a:r>
              <a:rPr spc="-175" dirty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jp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318015"/>
            <a:ext cx="8867644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  <a:latin typeface="나눔스퀘어" panose="020B0600000101010101" pitchFamily="50" charset="-127"/>
              </a:rPr>
              <a:t>CS101 </a:t>
            </a:r>
            <a: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–</a:t>
            </a:r>
            <a:r>
              <a:rPr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r>
              <a:rPr lang="en-US" spc="5" smtClean="0">
                <a:solidFill>
                  <a:srgbClr val="000000"/>
                </a:solidFill>
                <a:latin typeface="나눔스퀘어" panose="020B0600000101010101" pitchFamily="50" charset="-127"/>
              </a:rPr>
              <a:t>Python </a:t>
            </a:r>
            <a:r>
              <a:rPr lang="ko-KR" altLang="en-US" spc="5" smtClean="0">
                <a:solidFill>
                  <a:srgbClr val="000000"/>
                </a:solidFill>
                <a:latin typeface="나눔스퀘어" panose="020B0600000101010101" pitchFamily="50" charset="-127"/>
              </a:rPr>
              <a:t>프로그램 작성 예제 </a:t>
            </a:r>
            <a:r>
              <a:rPr lang="en-US" altLang="ko-KR" spc="5" dirty="0" smtClean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endParaRPr spc="5" dirty="0">
              <a:solidFill>
                <a:srgbClr val="000000"/>
              </a:solidFill>
              <a:latin typeface="나눔스퀘어" panose="020B0600000101010101" pitchFamily="50" charset="-127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50" spc="-5" dirty="0">
                <a:latin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</a:rPr>
              <a:t> </a:t>
            </a:r>
            <a:r>
              <a:rPr lang="en-US" sz="2150" spc="-5" dirty="0" smtClean="0">
                <a:latin typeface="나눔스퀘어" panose="020B0600000101010101" pitchFamily="50" charset="-127"/>
              </a:rPr>
              <a:t>2</a:t>
            </a:r>
            <a:endParaRPr sz="2150" dirty="0">
              <a:latin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/>
              <a:t>1</a:t>
            </a:fld>
            <a:r>
              <a:rPr spc="-175" dirty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  <p:sp>
        <p:nvSpPr>
          <p:cNvPr id="5" name="object 8"/>
          <p:cNvSpPr txBox="1"/>
          <p:nvPr/>
        </p:nvSpPr>
        <p:spPr>
          <a:xfrm>
            <a:off x="4127501" y="4619625"/>
            <a:ext cx="6019800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프로그램의 형태 및 동작을 이해할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하향식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(Top-down)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 설계 방식을 이해 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337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5" dirty="0"/>
              <a:t>반복된 코드 제거하기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986172"/>
            <a:ext cx="9138920" cy="4540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4205605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climb_up_four_stairs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05605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05605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05605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205605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12200"/>
              </a:lnSpc>
            </a:pP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프로그램을 작성 할 때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, 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동일한 내용의 코드를 여러 번 쓰는 것은 피해야 합니다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pPr marL="12700" marR="5080">
              <a:lnSpc>
                <a:spcPct val="112200"/>
              </a:lnSpc>
            </a:pPr>
            <a:r>
              <a:rPr lang="en-US" altLang="ko-KR" sz="200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ko-KR" altLang="en-US" sz="2150" spc="-3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반복문은</a:t>
            </a:r>
            <a:r>
              <a:rPr lang="ko-KR" altLang="en-US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 위 코드를 좀 더 깔끔하게 쓸 수 있게 도와줍니다</a:t>
            </a:r>
            <a:r>
              <a:rPr lang="en-US" altLang="ko-KR" sz="2150" spc="-3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climb_up_four_stairs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4751705" indent="-364490">
              <a:lnSpc>
                <a:spcPts val="2970"/>
              </a:lnSpc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4751705" indent="-364490">
              <a:lnSpc>
                <a:spcPts val="2970"/>
              </a:lnSpc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9F05D03A-1E45-468E-AEF5-86083E1843DF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10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4808386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예습</a:t>
            </a:r>
            <a:endParaRPr lang="ko-KR" altLang="en-US" dirty="0"/>
          </a:p>
        </p:txBody>
      </p:sp>
      <p:sp>
        <p:nvSpPr>
          <p:cNvPr id="6" name="object 8"/>
          <p:cNvSpPr txBox="1"/>
          <p:nvPr/>
        </p:nvSpPr>
        <p:spPr>
          <a:xfrm>
            <a:off x="4146592" y="2105025"/>
            <a:ext cx="6019800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프로그램의 형태 및 동작을 이해할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하향식 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(Top-down)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 설계 방식을 이해 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180259" y="4619625"/>
            <a:ext cx="5662241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조건문의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형태 및 동작을 이해할 수 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en-US" altLang="ko-KR" sz="2150" spc="20" dirty="0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while</a:t>
            </a:r>
            <a:r>
              <a:rPr lang="ko-KR" altLang="en-US" sz="2150" spc="20" dirty="0" err="1" smtClean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반복</a:t>
            </a:r>
            <a:r>
              <a:rPr lang="ko-KR" altLang="en-US" sz="2150" spc="-5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문의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형태 및 동작을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</p:txBody>
      </p:sp>
      <p:sp>
        <p:nvSpPr>
          <p:cNvPr id="5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E477FC7E-E992-46F7-AFC1-842771E732EB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11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31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5755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20" dirty="0"/>
              <a:t>시작</a:t>
            </a:r>
            <a:endParaRPr spc="25" dirty="0"/>
          </a:p>
        </p:txBody>
      </p:sp>
      <p:sp>
        <p:nvSpPr>
          <p:cNvPr id="3" name="object 3"/>
          <p:cNvSpPr/>
          <p:nvPr/>
        </p:nvSpPr>
        <p:spPr>
          <a:xfrm>
            <a:off x="910116" y="152302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0116" y="198271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0116" y="244240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116" y="290209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116" y="336178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116" y="3821478"/>
            <a:ext cx="151293" cy="15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0116" y="4281168"/>
            <a:ext cx="151293" cy="151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3856" y="864031"/>
            <a:ext cx="5775960" cy="4172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이제 몇 가지 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코드를 살펴봅시다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indent="-3429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상호작용</a:t>
            </a: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indent="-3429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l"/>
            </a:pP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프로그램 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스크립트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</a:p>
          <a:p>
            <a:pPr marL="962025" indent="-3429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l"/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주석</a:t>
            </a: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indent="-3429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l"/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</a:t>
            </a: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indent="-3429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l"/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키워드</a:t>
            </a: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indent="-3429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l"/>
            </a:pP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for </a:t>
            </a:r>
            <a:r>
              <a:rPr lang="ko-KR" altLang="en-US" sz="2150" spc="-1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반복문</a:t>
            </a: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962025" indent="-3429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l"/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들여쓰기</a:t>
            </a: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332672C3-F1A4-4DF1-AA48-F602E704EA8C}" type="slidenum">
              <a:rPr lang="en-US" altLang="ko-KR" spc="15" smtClean="0"/>
              <a:t>2</a:t>
            </a:fld>
            <a:r>
              <a:rPr lang="en-US" altLang="ko-KR" spc="5" dirty="0" smtClean="0"/>
              <a:t>/ 11</a:t>
            </a:r>
            <a:endParaRPr spc="1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4296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새로운 함수 만들기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1003300" y="2402823"/>
            <a:ext cx="394335" cy="367665"/>
          </a:xfrm>
          <a:custGeom>
            <a:avLst/>
            <a:gdLst/>
            <a:ahLst/>
            <a:cxnLst/>
            <a:rect l="l" t="t" r="r" b="b"/>
            <a:pathLst>
              <a:path w="394334" h="367664">
                <a:moveTo>
                  <a:pt x="393963" y="0"/>
                </a:moveTo>
                <a:lnTo>
                  <a:pt x="344544" y="3057"/>
                </a:lnTo>
                <a:lnTo>
                  <a:pt x="296958" y="11935"/>
                </a:lnTo>
                <a:lnTo>
                  <a:pt x="251573" y="26191"/>
                </a:lnTo>
                <a:lnTo>
                  <a:pt x="208758" y="45383"/>
                </a:lnTo>
                <a:lnTo>
                  <a:pt x="168882" y="69071"/>
                </a:lnTo>
                <a:lnTo>
                  <a:pt x="132315" y="96812"/>
                </a:lnTo>
                <a:lnTo>
                  <a:pt x="99426" y="128165"/>
                </a:lnTo>
                <a:lnTo>
                  <a:pt x="70584" y="162686"/>
                </a:lnTo>
                <a:lnTo>
                  <a:pt x="46158" y="199936"/>
                </a:lnTo>
                <a:lnTo>
                  <a:pt x="26517" y="239472"/>
                </a:lnTo>
                <a:lnTo>
                  <a:pt x="12031" y="280852"/>
                </a:lnTo>
                <a:lnTo>
                  <a:pt x="3069" y="323635"/>
                </a:lnTo>
                <a:lnTo>
                  <a:pt x="0" y="367378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408" y="2717033"/>
            <a:ext cx="142240" cy="66675"/>
          </a:xfrm>
          <a:custGeom>
            <a:avLst/>
            <a:gdLst/>
            <a:ahLst/>
            <a:cxnLst/>
            <a:rect l="l" t="t" r="r" b="b"/>
            <a:pathLst>
              <a:path w="142240" h="66675">
                <a:moveTo>
                  <a:pt x="141785" y="0"/>
                </a:moveTo>
                <a:lnTo>
                  <a:pt x="120115" y="10384"/>
                </a:lnTo>
                <a:lnTo>
                  <a:pt x="98030" y="29907"/>
                </a:lnTo>
                <a:lnTo>
                  <a:pt x="80099" y="51092"/>
                </a:lnTo>
                <a:lnTo>
                  <a:pt x="70892" y="66461"/>
                </a:lnTo>
                <a:lnTo>
                  <a:pt x="61685" y="51092"/>
                </a:lnTo>
                <a:lnTo>
                  <a:pt x="43754" y="29907"/>
                </a:lnTo>
                <a:lnTo>
                  <a:pt x="21669" y="10384"/>
                </a:lnTo>
                <a:lnTo>
                  <a:pt x="0" y="0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7500" y="2416162"/>
            <a:ext cx="394335" cy="367665"/>
          </a:xfrm>
          <a:custGeom>
            <a:avLst/>
            <a:gdLst/>
            <a:ahLst/>
            <a:cxnLst/>
            <a:rect l="l" t="t" r="r" b="b"/>
            <a:pathLst>
              <a:path w="394335" h="367664">
                <a:moveTo>
                  <a:pt x="393963" y="0"/>
                </a:moveTo>
                <a:lnTo>
                  <a:pt x="344544" y="3057"/>
                </a:lnTo>
                <a:lnTo>
                  <a:pt x="296958" y="11935"/>
                </a:lnTo>
                <a:lnTo>
                  <a:pt x="251573" y="26191"/>
                </a:lnTo>
                <a:lnTo>
                  <a:pt x="208758" y="45383"/>
                </a:lnTo>
                <a:lnTo>
                  <a:pt x="168882" y="69071"/>
                </a:lnTo>
                <a:lnTo>
                  <a:pt x="132315" y="96812"/>
                </a:lnTo>
                <a:lnTo>
                  <a:pt x="99426" y="128165"/>
                </a:lnTo>
                <a:lnTo>
                  <a:pt x="70584" y="162686"/>
                </a:lnTo>
                <a:lnTo>
                  <a:pt x="46158" y="199936"/>
                </a:lnTo>
                <a:lnTo>
                  <a:pt x="26517" y="239472"/>
                </a:lnTo>
                <a:lnTo>
                  <a:pt x="12031" y="280852"/>
                </a:lnTo>
                <a:lnTo>
                  <a:pt x="3069" y="323635"/>
                </a:lnTo>
                <a:lnTo>
                  <a:pt x="0" y="367378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6607" y="2730372"/>
            <a:ext cx="142240" cy="66675"/>
          </a:xfrm>
          <a:custGeom>
            <a:avLst/>
            <a:gdLst/>
            <a:ahLst/>
            <a:cxnLst/>
            <a:rect l="l" t="t" r="r" b="b"/>
            <a:pathLst>
              <a:path w="142239" h="66675">
                <a:moveTo>
                  <a:pt x="141785" y="0"/>
                </a:moveTo>
                <a:lnTo>
                  <a:pt x="120115" y="10384"/>
                </a:lnTo>
                <a:lnTo>
                  <a:pt x="98030" y="29907"/>
                </a:lnTo>
                <a:lnTo>
                  <a:pt x="80099" y="51092"/>
                </a:lnTo>
                <a:lnTo>
                  <a:pt x="70892" y="66461"/>
                </a:lnTo>
                <a:lnTo>
                  <a:pt x="61685" y="51092"/>
                </a:lnTo>
                <a:lnTo>
                  <a:pt x="43754" y="29907"/>
                </a:lnTo>
                <a:lnTo>
                  <a:pt x="21669" y="10384"/>
                </a:lnTo>
                <a:lnTo>
                  <a:pt x="0" y="0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480" y="3910725"/>
            <a:ext cx="394335" cy="367665"/>
          </a:xfrm>
          <a:custGeom>
            <a:avLst/>
            <a:gdLst/>
            <a:ahLst/>
            <a:cxnLst/>
            <a:rect l="l" t="t" r="r" b="b"/>
            <a:pathLst>
              <a:path w="394334" h="367664">
                <a:moveTo>
                  <a:pt x="393963" y="367378"/>
                </a:moveTo>
                <a:lnTo>
                  <a:pt x="344544" y="364321"/>
                </a:lnTo>
                <a:lnTo>
                  <a:pt x="296958" y="355443"/>
                </a:lnTo>
                <a:lnTo>
                  <a:pt x="251573" y="341187"/>
                </a:lnTo>
                <a:lnTo>
                  <a:pt x="208758" y="321994"/>
                </a:lnTo>
                <a:lnTo>
                  <a:pt x="168882" y="298307"/>
                </a:lnTo>
                <a:lnTo>
                  <a:pt x="132315" y="270566"/>
                </a:lnTo>
                <a:lnTo>
                  <a:pt x="99426" y="239213"/>
                </a:lnTo>
                <a:lnTo>
                  <a:pt x="70584" y="204691"/>
                </a:lnTo>
                <a:lnTo>
                  <a:pt x="46158" y="167442"/>
                </a:lnTo>
                <a:lnTo>
                  <a:pt x="26517" y="127906"/>
                </a:lnTo>
                <a:lnTo>
                  <a:pt x="12031" y="86526"/>
                </a:lnTo>
                <a:lnTo>
                  <a:pt x="3069" y="43743"/>
                </a:ln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588" y="3897434"/>
            <a:ext cx="142240" cy="66675"/>
          </a:xfrm>
          <a:custGeom>
            <a:avLst/>
            <a:gdLst/>
            <a:ahLst/>
            <a:cxnLst/>
            <a:rect l="l" t="t" r="r" b="b"/>
            <a:pathLst>
              <a:path w="142240" h="66675">
                <a:moveTo>
                  <a:pt x="0" y="66461"/>
                </a:moveTo>
                <a:lnTo>
                  <a:pt x="21669" y="56076"/>
                </a:lnTo>
                <a:lnTo>
                  <a:pt x="43754" y="36553"/>
                </a:lnTo>
                <a:lnTo>
                  <a:pt x="61685" y="15369"/>
                </a:lnTo>
                <a:lnTo>
                  <a:pt x="70892" y="0"/>
                </a:lnTo>
                <a:lnTo>
                  <a:pt x="80099" y="15369"/>
                </a:lnTo>
                <a:lnTo>
                  <a:pt x="98030" y="36553"/>
                </a:lnTo>
                <a:lnTo>
                  <a:pt x="120115" y="56076"/>
                </a:lnTo>
                <a:lnTo>
                  <a:pt x="141785" y="66461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856" y="815210"/>
            <a:ext cx="9394190" cy="114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여러 개의 프로그램 명령어들을 모아 놓은 것입니다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</a:pPr>
            <a:r>
              <a:rPr lang="ko-KR" altLang="en-US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즉</a:t>
            </a:r>
            <a:r>
              <a:rPr lang="en-US" altLang="ko-KR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새로운 함수의 이름과 함수가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호출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될 때 실행될 명령들로 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만듭니다 </a:t>
            </a:r>
            <a:endParaRPr lang="en-US" altLang="ko-KR" sz="2150" spc="-5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5080">
              <a:lnSpc>
                <a:spcPct val="114900"/>
              </a:lnSpc>
            </a:pP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함수의 </a:t>
            </a:r>
            <a:r>
              <a:rPr lang="ko-KR" altLang="en-US" sz="2150" b="1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정의란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r>
              <a:rPr lang="ko-KR" altLang="en-US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함수의 이름과 실행할 명령들을 모아놓은 코드입니다</a:t>
            </a:r>
            <a:r>
              <a:rPr lang="en-US" altLang="ko-KR" sz="2150" spc="-5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)</a:t>
            </a:r>
          </a:p>
        </p:txBody>
      </p:sp>
      <p:sp>
        <p:nvSpPr>
          <p:cNvPr id="10" name="object 10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D5C4931D-730E-4ED4-9702-1890F7EB76D9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3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93856" y="2777638"/>
            <a:ext cx="9394190" cy="1139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3914775" indent="-364490">
              <a:lnSpc>
                <a:spcPct val="105200"/>
              </a:lnSpc>
              <a:spcBef>
                <a:spcPts val="160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print_message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():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"CS101 is</a:t>
            </a:r>
            <a:r>
              <a:rPr sz="2350" spc="-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fantastic!"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  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"Programming is</a:t>
            </a:r>
            <a:r>
              <a:rPr sz="2350" spc="-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fun!"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593856" y="4794485"/>
            <a:ext cx="9394190" cy="1686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안에서 다른 함수를 호출할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 marR="5552440" indent="-364490">
              <a:lnSpc>
                <a:spcPct val="105200"/>
              </a:lnSpc>
              <a:spcBef>
                <a:spcPts val="134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repeat_message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():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print_message()</a:t>
            </a: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</a:b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print_message()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397635" y="2119245"/>
            <a:ext cx="18288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</a:t>
            </a:r>
            <a:r>
              <a:rPr lang="en-US" altLang="ko-KR" sz="21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15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4592728" y="2126481"/>
            <a:ext cx="18288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콜론 </a:t>
            </a:r>
            <a:r>
              <a:rPr lang="en-US" altLang="ko-KR" sz="21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(:)</a:t>
            </a:r>
            <a:endParaRPr lang="ko-KR" altLang="en-US" sz="215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1271815" y="4044032"/>
            <a:ext cx="18288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5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들여쓰기</a:t>
            </a:r>
          </a:p>
        </p:txBody>
      </p:sp>
    </p:spTree>
    <p:extLst>
      <p:ext uri="{BB962C8B-B14F-4D97-AF65-F5344CB8AC3E}">
        <p14:creationId xmlns:p14="http://schemas.microsoft.com/office/powerpoint/2010/main" val="297578077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79146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dirty="0"/>
              <a:t>실행 순서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986172"/>
            <a:ext cx="693928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146050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print_message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460500" indent="-364490">
              <a:lnSpc>
                <a:spcPct val="105200"/>
              </a:lnSpc>
            </a:pPr>
            <a:r>
              <a:rPr lang="en-US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"CS101 is</a:t>
            </a:r>
            <a:r>
              <a:rPr sz="2350" spc="-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fantastic!"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"Programming is so much</a:t>
            </a:r>
            <a:r>
              <a:rPr sz="2350" spc="-1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fun!"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6" y="2492631"/>
            <a:ext cx="3846195" cy="1139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508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repeat_message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print_message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print_message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856" y="4017685"/>
            <a:ext cx="2936875" cy="361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repeat_message()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56" y="4772025"/>
            <a:ext cx="9742224" cy="114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프로그램은 첫 번째 명령부터 실행합니다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명령은 위에서 아래로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하나씩 실행합니다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함수의 </a:t>
            </a:r>
            <a:r>
              <a:rPr lang="ko-KR" altLang="en-US" sz="2150" b="1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정의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함수를 </a:t>
            </a:r>
            <a:r>
              <a:rPr lang="ko-KR" altLang="en-US" sz="2150" b="1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정의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할 뿐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정의한 함수가 자동으로 실행 되지는 않습니다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12700" marR="5080">
              <a:lnSpc>
                <a:spcPct val="114900"/>
              </a:lnSpc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호출하면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그 함수의 정의대로 실행한 후 함수 호출 다음 명령을 실행합니다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1727" y="2344112"/>
            <a:ext cx="2557780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함수의 정의</a:t>
            </a:r>
            <a:endParaRPr sz="215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789" y="1267984"/>
            <a:ext cx="3340735" cy="1251585"/>
          </a:xfrm>
          <a:custGeom>
            <a:avLst/>
            <a:gdLst/>
            <a:ahLst/>
            <a:cxnLst/>
            <a:rect l="l" t="t" r="r" b="b"/>
            <a:pathLst>
              <a:path w="3340734" h="1251585">
                <a:moveTo>
                  <a:pt x="3340132" y="1251335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5323" y="1220179"/>
            <a:ext cx="87630" cy="133350"/>
          </a:xfrm>
          <a:custGeom>
            <a:avLst/>
            <a:gdLst/>
            <a:ahLst/>
            <a:cxnLst/>
            <a:rect l="l" t="t" r="r" b="b"/>
            <a:pathLst>
              <a:path w="87629" h="133350">
                <a:moveTo>
                  <a:pt x="37421" y="132975"/>
                </a:moveTo>
                <a:lnTo>
                  <a:pt x="35296" y="109003"/>
                </a:lnTo>
                <a:lnTo>
                  <a:pt x="24746" y="81431"/>
                </a:lnTo>
                <a:lnTo>
                  <a:pt x="11178" y="57170"/>
                </a:lnTo>
                <a:lnTo>
                  <a:pt x="0" y="43134"/>
                </a:lnTo>
                <a:lnTo>
                  <a:pt x="17649" y="39899"/>
                </a:lnTo>
                <a:lnTo>
                  <a:pt x="43818" y="30526"/>
                </a:lnTo>
                <a:lnTo>
                  <a:pt x="69888" y="16674"/>
                </a:lnTo>
                <a:lnTo>
                  <a:pt x="87242" y="0"/>
                </a:lnTo>
              </a:path>
            </a:pathLst>
          </a:custGeom>
          <a:ln w="266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6959" y="2519320"/>
            <a:ext cx="3181350" cy="234950"/>
          </a:xfrm>
          <a:custGeom>
            <a:avLst/>
            <a:gdLst/>
            <a:ahLst/>
            <a:cxnLst/>
            <a:rect l="l" t="t" r="r" b="b"/>
            <a:pathLst>
              <a:path w="3181350" h="234950">
                <a:moveTo>
                  <a:pt x="3180962" y="0"/>
                </a:moveTo>
                <a:lnTo>
                  <a:pt x="0" y="234426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3699" y="2679119"/>
            <a:ext cx="71755" cy="141605"/>
          </a:xfrm>
          <a:custGeom>
            <a:avLst/>
            <a:gdLst/>
            <a:ahLst/>
            <a:cxnLst/>
            <a:rect l="l" t="t" r="r" b="b"/>
            <a:pathLst>
              <a:path w="71754" h="141605">
                <a:moveTo>
                  <a:pt x="71509" y="141439"/>
                </a:moveTo>
                <a:lnTo>
                  <a:pt x="59557" y="120585"/>
                </a:lnTo>
                <a:lnTo>
                  <a:pt x="38459" y="99989"/>
                </a:lnTo>
                <a:lnTo>
                  <a:pt x="16008" y="83659"/>
                </a:lnTo>
                <a:lnTo>
                  <a:pt x="0" y="75604"/>
                </a:lnTo>
                <a:lnTo>
                  <a:pt x="14654" y="65289"/>
                </a:lnTo>
                <a:lnTo>
                  <a:pt x="34469" y="45845"/>
                </a:lnTo>
                <a:lnTo>
                  <a:pt x="52321" y="22380"/>
                </a:lnTo>
                <a:lnTo>
                  <a:pt x="61088" y="0"/>
                </a:lnTo>
              </a:path>
            </a:pathLst>
          </a:custGeom>
          <a:ln w="265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78175" y="3762374"/>
            <a:ext cx="178498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함수 호출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7377" y="3076107"/>
            <a:ext cx="4277360" cy="861694"/>
          </a:xfrm>
          <a:custGeom>
            <a:avLst/>
            <a:gdLst/>
            <a:ahLst/>
            <a:cxnLst/>
            <a:rect l="l" t="t" r="r" b="b"/>
            <a:pathLst>
              <a:path w="4277359" h="861695">
                <a:moveTo>
                  <a:pt x="4276980" y="861475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4343" y="3017092"/>
            <a:ext cx="79375" cy="139065"/>
          </a:xfrm>
          <a:custGeom>
            <a:avLst/>
            <a:gdLst/>
            <a:ahLst/>
            <a:cxnLst/>
            <a:rect l="l" t="t" r="r" b="b"/>
            <a:pathLst>
              <a:path w="79375" h="139064">
                <a:moveTo>
                  <a:pt x="51169" y="139031"/>
                </a:moveTo>
                <a:lnTo>
                  <a:pt x="45266" y="115731"/>
                </a:lnTo>
                <a:lnTo>
                  <a:pt x="30483" y="90220"/>
                </a:lnTo>
                <a:lnTo>
                  <a:pt x="13252" y="68453"/>
                </a:lnTo>
                <a:lnTo>
                  <a:pt x="0" y="56389"/>
                </a:lnTo>
                <a:lnTo>
                  <a:pt x="16889" y="50396"/>
                </a:lnTo>
                <a:lnTo>
                  <a:pt x="41203" y="36997"/>
                </a:lnTo>
                <a:lnTo>
                  <a:pt x="64709" y="19197"/>
                </a:lnTo>
                <a:lnTo>
                  <a:pt x="79171" y="0"/>
                </a:lnTo>
              </a:path>
            </a:pathLst>
          </a:custGeom>
          <a:ln w="265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7762" y="3467726"/>
            <a:ext cx="4276725" cy="469900"/>
          </a:xfrm>
          <a:custGeom>
            <a:avLst/>
            <a:gdLst/>
            <a:ahLst/>
            <a:cxnLst/>
            <a:rect l="l" t="t" r="r" b="b"/>
            <a:pathLst>
              <a:path w="4276725" h="469900">
                <a:moveTo>
                  <a:pt x="4276595" y="469855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4536" y="3402997"/>
            <a:ext cx="74295" cy="141605"/>
          </a:xfrm>
          <a:custGeom>
            <a:avLst/>
            <a:gdLst/>
            <a:ahLst/>
            <a:cxnLst/>
            <a:rect l="l" t="t" r="r" b="b"/>
            <a:pathLst>
              <a:path w="74295" h="141604">
                <a:moveTo>
                  <a:pt x="58382" y="141081"/>
                </a:moveTo>
                <a:lnTo>
                  <a:pt x="50417" y="118384"/>
                </a:lnTo>
                <a:lnTo>
                  <a:pt x="33405" y="94275"/>
                </a:lnTo>
                <a:lnTo>
                  <a:pt x="14286" y="74117"/>
                </a:lnTo>
                <a:lnTo>
                  <a:pt x="0" y="63276"/>
                </a:lnTo>
                <a:lnTo>
                  <a:pt x="16299" y="55794"/>
                </a:lnTo>
                <a:lnTo>
                  <a:pt x="39338" y="40268"/>
                </a:lnTo>
                <a:lnTo>
                  <a:pt x="61179" y="20426"/>
                </a:lnTo>
                <a:lnTo>
                  <a:pt x="73880" y="0"/>
                </a:lnTo>
              </a:path>
            </a:pathLst>
          </a:custGeom>
          <a:ln w="266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0278" y="3937582"/>
            <a:ext cx="4434205" cy="235585"/>
          </a:xfrm>
          <a:custGeom>
            <a:avLst/>
            <a:gdLst/>
            <a:ahLst/>
            <a:cxnLst/>
            <a:rect l="l" t="t" r="r" b="b"/>
            <a:pathLst>
              <a:path w="4434205" h="235585">
                <a:moveTo>
                  <a:pt x="4434079" y="0"/>
                </a:moveTo>
                <a:lnTo>
                  <a:pt x="0" y="234973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47002" y="4098939"/>
            <a:ext cx="70485" cy="141605"/>
          </a:xfrm>
          <a:custGeom>
            <a:avLst/>
            <a:gdLst/>
            <a:ahLst/>
            <a:cxnLst/>
            <a:rect l="l" t="t" r="r" b="b"/>
            <a:pathLst>
              <a:path w="70485" h="141604">
                <a:moveTo>
                  <a:pt x="70128" y="141607"/>
                </a:moveTo>
                <a:lnTo>
                  <a:pt x="58610" y="120514"/>
                </a:lnTo>
                <a:lnTo>
                  <a:pt x="37943" y="99490"/>
                </a:lnTo>
                <a:lnTo>
                  <a:pt x="15836" y="82702"/>
                </a:lnTo>
                <a:lnTo>
                  <a:pt x="0" y="74319"/>
                </a:lnTo>
                <a:lnTo>
                  <a:pt x="14862" y="64310"/>
                </a:lnTo>
                <a:lnTo>
                  <a:pt x="35072" y="45281"/>
                </a:lnTo>
                <a:lnTo>
                  <a:pt x="53402" y="22191"/>
                </a:lnTo>
                <a:lnTo>
                  <a:pt x="62628" y="0"/>
                </a:lnTo>
              </a:path>
            </a:pathLst>
          </a:custGeom>
          <a:ln w="265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FB83E625-14CC-4FE3-BB89-26AEB6A031FE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4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5806619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116268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로봇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3209934"/>
            <a:ext cx="402844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 left 90</a:t>
            </a:r>
            <a:r>
              <a:rPr sz="2350" i="1" spc="-4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turn_left()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6" y="4388484"/>
            <a:ext cx="8181844" cy="286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0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ko-KR" altLang="en-US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는 어떻게 우회전을 할 수 있을까요</a:t>
            </a:r>
            <a:r>
              <a:rPr lang="en-US" altLang="ko-KR" sz="2150" spc="-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?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나눔스퀘어" panose="020B0600000101010101" pitchFamily="50" charset="-127"/>
              <a:ea typeface="나눔스퀘어" panose="020B0600000101010101" pitchFamily="50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새로운 함수를 만들어서 사용합시다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376555" marR="5080" indent="-364490">
              <a:lnSpc>
                <a:spcPct val="105200"/>
              </a:lnSpc>
              <a:spcBef>
                <a:spcPts val="91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 marR="5080" indent="-364490"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turn_left()  </a:t>
            </a:r>
            <a:endParaRPr lang="en-US" sz="23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 marR="5080" indent="-364490"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 marR="5080" indent="-364490"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856" y="950260"/>
            <a:ext cx="9571355" cy="182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robot with one</a:t>
            </a:r>
            <a:r>
              <a:rPr sz="2350" i="1" spc="-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beeper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Robot(beepers </a:t>
            </a:r>
            <a:r>
              <a:rPr sz="2350" spc="2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35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765"/>
              </a:lnSpc>
            </a:pPr>
            <a:endParaRPr lang="en-US" sz="2350" i="1" spc="20" dirty="0">
              <a:solidFill>
                <a:srgbClr val="3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765"/>
              </a:lnSpc>
            </a:pP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move one step</a:t>
            </a:r>
            <a:r>
              <a:rPr sz="2350" i="1" spc="-4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4027" y="1544940"/>
            <a:ext cx="982980" cy="422909"/>
          </a:xfrm>
          <a:custGeom>
            <a:avLst/>
            <a:gdLst/>
            <a:ahLst/>
            <a:cxnLst/>
            <a:rect l="l" t="t" r="r" b="b"/>
            <a:pathLst>
              <a:path w="982979" h="422910">
                <a:moveTo>
                  <a:pt x="982584" y="422851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1816" y="1500835"/>
            <a:ext cx="89535" cy="130810"/>
          </a:xfrm>
          <a:custGeom>
            <a:avLst/>
            <a:gdLst/>
            <a:ahLst/>
            <a:cxnLst/>
            <a:rect l="l" t="t" r="r" b="b"/>
            <a:pathLst>
              <a:path w="89535" h="130810">
                <a:moveTo>
                  <a:pt x="33027" y="130253"/>
                </a:moveTo>
                <a:lnTo>
                  <a:pt x="32054" y="106240"/>
                </a:lnTo>
                <a:lnTo>
                  <a:pt x="22851" y="78233"/>
                </a:lnTo>
                <a:lnTo>
                  <a:pt x="10478" y="53385"/>
                </a:lnTo>
                <a:lnTo>
                  <a:pt x="0" y="38850"/>
                </a:lnTo>
                <a:lnTo>
                  <a:pt x="17759" y="36467"/>
                </a:lnTo>
                <a:lnTo>
                  <a:pt x="44310" y="28371"/>
                </a:lnTo>
                <a:lnTo>
                  <a:pt x="70977" y="15801"/>
                </a:lnTo>
                <a:lnTo>
                  <a:pt x="89084" y="0"/>
                </a:lnTo>
              </a:path>
            </a:pathLst>
          </a:custGeom>
          <a:ln w="265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5517" y="2997657"/>
            <a:ext cx="4150903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멤버 함수</a:t>
            </a:r>
            <a:r>
              <a:rPr lang="en-US" altLang="ko-KR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: </a:t>
            </a: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점 </a:t>
            </a:r>
            <a:r>
              <a:rPr lang="en-US" altLang="ko-KR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(.)</a:t>
            </a: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을 사용하여 표기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1646" y="2757448"/>
            <a:ext cx="4015116" cy="392430"/>
          </a:xfrm>
          <a:custGeom>
            <a:avLst/>
            <a:gdLst/>
            <a:ahLst/>
            <a:cxnLst/>
            <a:rect l="l" t="t" r="r" b="b"/>
            <a:pathLst>
              <a:path w="5998209" h="392430">
                <a:moveTo>
                  <a:pt x="5997892" y="392229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8378" y="2690153"/>
            <a:ext cx="71120" cy="141605"/>
          </a:xfrm>
          <a:custGeom>
            <a:avLst/>
            <a:gdLst/>
            <a:ahLst/>
            <a:cxnLst/>
            <a:rect l="l" t="t" r="r" b="b"/>
            <a:pathLst>
              <a:path w="71119" h="141605">
                <a:moveTo>
                  <a:pt x="61715" y="141529"/>
                </a:moveTo>
                <a:lnTo>
                  <a:pt x="52763" y="119221"/>
                </a:lnTo>
                <a:lnTo>
                  <a:pt x="34716" y="95902"/>
                </a:lnTo>
                <a:lnTo>
                  <a:pt x="14740" y="76621"/>
                </a:lnTo>
                <a:lnTo>
                  <a:pt x="0" y="66427"/>
                </a:lnTo>
                <a:lnTo>
                  <a:pt x="15942" y="58239"/>
                </a:lnTo>
                <a:lnTo>
                  <a:pt x="38258" y="41723"/>
                </a:lnTo>
                <a:lnTo>
                  <a:pt x="59187" y="20952"/>
                </a:lnTo>
                <a:lnTo>
                  <a:pt x="70968" y="0"/>
                </a:lnTo>
              </a:path>
            </a:pathLst>
          </a:custGeom>
          <a:ln w="265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1534" y="3149677"/>
            <a:ext cx="4015228" cy="706120"/>
          </a:xfrm>
          <a:custGeom>
            <a:avLst/>
            <a:gdLst/>
            <a:ahLst/>
            <a:cxnLst/>
            <a:rect l="l" t="t" r="r" b="b"/>
            <a:pathLst>
              <a:path w="5998209" h="706120">
                <a:moveTo>
                  <a:pt x="5998004" y="0"/>
                </a:moveTo>
                <a:lnTo>
                  <a:pt x="0" y="706019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8322" y="3779009"/>
            <a:ext cx="74930" cy="140970"/>
          </a:xfrm>
          <a:custGeom>
            <a:avLst/>
            <a:gdLst/>
            <a:ahLst/>
            <a:cxnLst/>
            <a:rect l="l" t="t" r="r" b="b"/>
            <a:pathLst>
              <a:path w="74930" h="140970">
                <a:moveTo>
                  <a:pt x="74356" y="140934"/>
                </a:moveTo>
                <a:lnTo>
                  <a:pt x="61498" y="120609"/>
                </a:lnTo>
                <a:lnTo>
                  <a:pt x="39509" y="100941"/>
                </a:lnTo>
                <a:lnTo>
                  <a:pt x="16354" y="85596"/>
                </a:lnTo>
                <a:lnTo>
                  <a:pt x="0" y="78242"/>
                </a:lnTo>
                <a:lnTo>
                  <a:pt x="14199" y="67292"/>
                </a:lnTo>
                <a:lnTo>
                  <a:pt x="33159" y="46990"/>
                </a:lnTo>
                <a:lnTo>
                  <a:pt x="49981" y="22754"/>
                </a:lnTo>
                <a:lnTo>
                  <a:pt x="57768" y="0"/>
                </a:lnTo>
              </a:path>
            </a:pathLst>
          </a:custGeom>
          <a:ln w="266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2BB6A8F0-0F9B-4596-8879-826A13A6DA68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5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6199395" y="1802419"/>
            <a:ext cx="3603047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인자의 기본값을 가진 객체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pic>
        <p:nvPicPr>
          <p:cNvPr id="22" name="lec3-pg7-벽따라돌기-5-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82958" y="3742797"/>
            <a:ext cx="3476479" cy="34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65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711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 dirty="0"/>
              <a:t>신문 배달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073515" cy="361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휴보가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계단을 올라가서 문 앞에 신문을 놓고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처음 위치로 돌아가게 하고 싶습니다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910116" y="5707046"/>
            <a:ext cx="151293" cy="151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0116" y="6166736"/>
            <a:ext cx="151293" cy="151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116" y="6626426"/>
            <a:ext cx="151293" cy="151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0116" y="7086117"/>
            <a:ext cx="151293" cy="151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070" y="4815006"/>
            <a:ext cx="3319145" cy="2433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문제의 개요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</a:t>
            </a:r>
          </a:p>
          <a:p>
            <a:pPr marL="8128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계단을 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4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칸 올라가서</a:t>
            </a:r>
            <a:endParaRPr lang="en-US" altLang="ko-KR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8128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신문을 놓고</a:t>
            </a:r>
            <a:endParaRPr lang="en-US" altLang="ko-KR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8128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돌아서서</a:t>
            </a:r>
            <a:endParaRPr lang="en-US" altLang="ko-KR"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8128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계단을 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4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칸 내려간다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9694" y="4955814"/>
            <a:ext cx="4922520" cy="22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925" marR="5080" indent="-530860">
              <a:lnSpc>
                <a:spcPct val="129299"/>
              </a:lnSpc>
            </a:pPr>
            <a:r>
              <a:rPr 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Python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으로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만들면</a:t>
            </a:r>
            <a:endParaRPr lang="en-US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000125" marR="5080" lvl="1" indent="-530860">
              <a:lnSpc>
                <a:spcPct val="129299"/>
              </a:lnSpc>
            </a:pP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climb_up_four_stairs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000125" marR="5080" lvl="1" indent="-530860">
              <a:lnSpc>
                <a:spcPct val="129299"/>
              </a:lnSpc>
            </a:pP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drop_beeper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000125" marR="5080" lvl="1" indent="-530860">
              <a:lnSpc>
                <a:spcPct val="129299"/>
              </a:lnSpc>
            </a:pP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turn_around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000125" marR="5080" lvl="1" indent="-530860">
              <a:lnSpc>
                <a:spcPct val="129299"/>
              </a:lnSpc>
            </a:pPr>
            <a:r>
              <a:rPr sz="2350" spc="20" dirty="0" err="1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climb_down_four_stairs</a:t>
            </a:r>
            <a:r>
              <a:rPr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EEDF13E4-E82A-4596-98A5-9611F0847211}" type="slidenum">
              <a:rPr lang="en-US" altLang="ko-KR" spc="15" smtClean="0"/>
              <a:t>6</a:t>
            </a:fld>
            <a:r>
              <a:rPr spc="-175" dirty="0" smtClean="0"/>
              <a:t> </a:t>
            </a:r>
            <a:r>
              <a:rPr lang="en-US" altLang="ko-KR" spc="5" dirty="0" smtClean="0"/>
              <a:t>/ 11</a:t>
            </a:r>
            <a:endParaRPr spc="15" dirty="0"/>
          </a:p>
        </p:txBody>
      </p:sp>
      <p:sp>
        <p:nvSpPr>
          <p:cNvPr id="18" name="object 4"/>
          <p:cNvSpPr/>
          <p:nvPr/>
        </p:nvSpPr>
        <p:spPr>
          <a:xfrm>
            <a:off x="330189" y="1535983"/>
            <a:ext cx="4953000" cy="3046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lec2-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31500" y="1608981"/>
            <a:ext cx="4989159" cy="30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972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711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5" dirty="0"/>
              <a:t>신문 배달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986172"/>
            <a:ext cx="4937760" cy="611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1642110" indent="-364490" algn="just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4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turn_around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642110" indent="-364490" algn="just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642110" indent="-364490" algn="just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130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climb_up_four_stairs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76555" marR="368935" indent="-364490">
              <a:lnSpc>
                <a:spcPct val="105200"/>
              </a:lnSpc>
              <a:spcBef>
                <a:spcPts val="130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2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climb_up_one_stair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hubo.turn_left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hubo.move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hubo.move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  <a:spcBef>
                <a:spcPts val="40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hubo.move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object 4"/>
          <p:cNvSpPr/>
          <p:nvPr/>
        </p:nvSpPr>
        <p:spPr>
          <a:xfrm>
            <a:off x="5818747" y="4269897"/>
            <a:ext cx="2363708" cy="176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E54B5779-19FD-4B26-B090-C74DE95A7119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7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486863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50482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35" dirty="0"/>
              <a:t>하향식</a:t>
            </a:r>
            <a:r>
              <a:rPr lang="en-US" spc="-35" dirty="0"/>
              <a:t> </a:t>
            </a:r>
            <a:r>
              <a:rPr lang="ko-KR" altLang="en-US" spc="-35" dirty="0"/>
              <a:t>설계 </a:t>
            </a:r>
            <a:r>
              <a:rPr lang="en-US" altLang="ko-KR" spc="-35" dirty="0"/>
              <a:t>(Top-down design)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8433213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하나의 큰 문제를 중간 크기의 여러 문제로 나누고</a:t>
            </a:r>
            <a:r>
              <a:rPr lang="en-US" altLang="ko-KR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중간 크기의 문제 하나 하나를 어떻게 해결할 지 파악합니다</a:t>
            </a:r>
            <a:r>
              <a:rPr lang="en-US" altLang="ko-KR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altLang="ko-KR" sz="2150" spc="1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그리고</a:t>
            </a:r>
            <a:r>
              <a:rPr lang="en-US" altLang="ko-KR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중간 크기의 문제에 대한 해결책을 작성하기 위해</a:t>
            </a:r>
            <a:r>
              <a:rPr lang="en-US" altLang="ko-KR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더 작은 크기의</a:t>
            </a:r>
            <a:r>
              <a:rPr lang="en-US" altLang="ko-KR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/>
            </a:r>
            <a:br>
              <a:rPr lang="en-US" altLang="ko-KR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문제들로 나눕니다</a:t>
            </a:r>
            <a:r>
              <a:rPr lang="en-US" altLang="ko-KR" sz="2150" spc="1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12700">
              <a:lnSpc>
                <a:spcPct val="100000"/>
              </a:lnSpc>
            </a:pPr>
            <a:endParaRPr lang="en-US" sz="2150" spc="1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문제가 쉽게 풀수 있을 만큼 작아지면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작은 문제에 대한 해결책을 작성한 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그 해결 책들을 모아서 보다 큰 문제에 대한 해결책으로 활용합니다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8D0BC8B2-406E-4E95-A7E6-803C795BD6BC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8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288197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87782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간단한 반복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64292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동일한 명령을 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4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번 반복해서 실행해봅시다</a:t>
            </a:r>
            <a:r>
              <a:rPr lang="en-US" altLang="ko-KR" sz="215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</a:pP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7806" y="1372086"/>
            <a:ext cx="1453916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f</a:t>
            </a:r>
            <a:r>
              <a:rPr sz="2150" spc="-5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o</a:t>
            </a:r>
            <a:r>
              <a:rPr sz="2150" spc="-5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r</a:t>
            </a:r>
            <a:r>
              <a:rPr sz="2150" spc="-5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-</a:t>
            </a:r>
            <a:r>
              <a:rPr lang="ko-KR" altLang="en-US" sz="2150" spc="-5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반복문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5477" y="1573839"/>
            <a:ext cx="4488815" cy="0"/>
          </a:xfrm>
          <a:custGeom>
            <a:avLst/>
            <a:gdLst/>
            <a:ahLst/>
            <a:cxnLst/>
            <a:rect l="l" t="t" r="r" b="b"/>
            <a:pathLst>
              <a:path w="4488815">
                <a:moveTo>
                  <a:pt x="4488524" y="0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2185" y="1502947"/>
            <a:ext cx="66675" cy="142240"/>
          </a:xfrm>
          <a:custGeom>
            <a:avLst/>
            <a:gdLst/>
            <a:ahLst/>
            <a:cxnLst/>
            <a:rect l="l" t="t" r="r" b="b"/>
            <a:pathLst>
              <a:path w="66675" h="142239">
                <a:moveTo>
                  <a:pt x="66461" y="141785"/>
                </a:moveTo>
                <a:lnTo>
                  <a:pt x="56076" y="120115"/>
                </a:lnTo>
                <a:lnTo>
                  <a:pt x="36553" y="98030"/>
                </a:lnTo>
                <a:lnTo>
                  <a:pt x="15369" y="80099"/>
                </a:lnTo>
                <a:lnTo>
                  <a:pt x="0" y="70892"/>
                </a:lnTo>
                <a:lnTo>
                  <a:pt x="15369" y="61685"/>
                </a:lnTo>
                <a:lnTo>
                  <a:pt x="36553" y="43754"/>
                </a:lnTo>
                <a:lnTo>
                  <a:pt x="56076" y="21669"/>
                </a:lnTo>
                <a:lnTo>
                  <a:pt x="66461" y="0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3856" y="1414979"/>
            <a:ext cx="9432925" cy="5509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altLang="ko-KR"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350" b="1" spc="-5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350" spc="20" dirty="0">
              <a:solidFill>
                <a:srgbClr val="007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"CS101 is</a:t>
            </a:r>
            <a:r>
              <a:rPr sz="2350" spc="-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fantastic!"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57545">
              <a:lnSpc>
                <a:spcPct val="100000"/>
              </a:lnSpc>
              <a:spcBef>
                <a:spcPts val="325"/>
              </a:spcBef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들여쓰기를 잊지 마세요</a:t>
            </a:r>
            <a:r>
              <a:rPr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!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endParaRPr lang="en-US" altLang="ko-KR" sz="2150" spc="-10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다음 코드와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 marR="3953510" indent="-364490">
              <a:lnSpc>
                <a:spcPct val="105200"/>
              </a:lnSpc>
              <a:spcBef>
                <a:spcPts val="69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"CS101 is great!"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love</a:t>
            </a:r>
            <a:r>
              <a:rPr sz="2350" spc="-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programming!"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endParaRPr lang="en-US" altLang="ko-KR" sz="1000" spc="-5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다음 코드의 차이점은 무엇일까요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?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 marR="4681220" indent="-364490">
              <a:lnSpc>
                <a:spcPct val="105200"/>
              </a:lnSpc>
              <a:spcBef>
                <a:spcPts val="134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"CS101 is</a:t>
            </a:r>
            <a:r>
              <a:rPr sz="2350" spc="-3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great!"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love</a:t>
            </a:r>
            <a:r>
              <a:rPr sz="2350" spc="-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programming!"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6002" y="2073163"/>
            <a:ext cx="5479415" cy="288925"/>
          </a:xfrm>
          <a:custGeom>
            <a:avLst/>
            <a:gdLst/>
            <a:ahLst/>
            <a:cxnLst/>
            <a:rect l="l" t="t" r="r" b="b"/>
            <a:pathLst>
              <a:path w="5479415" h="288925">
                <a:moveTo>
                  <a:pt x="5478966" y="288581"/>
                </a:moveTo>
                <a:lnTo>
                  <a:pt x="0" y="288581"/>
                </a:ln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109" y="2059871"/>
            <a:ext cx="142240" cy="66675"/>
          </a:xfrm>
          <a:custGeom>
            <a:avLst/>
            <a:gdLst/>
            <a:ahLst/>
            <a:cxnLst/>
            <a:rect l="l" t="t" r="r" b="b"/>
            <a:pathLst>
              <a:path w="142240" h="66675">
                <a:moveTo>
                  <a:pt x="0" y="66461"/>
                </a:moveTo>
                <a:lnTo>
                  <a:pt x="21669" y="56076"/>
                </a:lnTo>
                <a:lnTo>
                  <a:pt x="43754" y="36553"/>
                </a:lnTo>
                <a:lnTo>
                  <a:pt x="61685" y="15369"/>
                </a:lnTo>
                <a:lnTo>
                  <a:pt x="70892" y="0"/>
                </a:lnTo>
                <a:lnTo>
                  <a:pt x="80099" y="15369"/>
                </a:lnTo>
                <a:lnTo>
                  <a:pt x="98030" y="36553"/>
                </a:lnTo>
                <a:lnTo>
                  <a:pt x="120115" y="56076"/>
                </a:lnTo>
                <a:lnTo>
                  <a:pt x="141785" y="66461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2442" y="7348348"/>
            <a:ext cx="449580" cy="18594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fld id="{9BDC04F9-F6CE-4980-B818-8D7F1AE9DE2A}" type="slidenum">
              <a:rPr lang="en-US" altLang="ko-KR" sz="1150" spc="15" smtClean="0">
                <a:solidFill>
                  <a:srgbClr val="7F7F7F"/>
                </a:solidFill>
                <a:latin typeface="Helvetica"/>
                <a:cs typeface="Helvetica"/>
              </a:rPr>
              <a:t>9</a:t>
            </a:fld>
            <a:r>
              <a:rPr sz="1150" spc="-175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ko-KR" sz="1150" spc="5" dirty="0" smtClean="0">
                <a:solidFill>
                  <a:srgbClr val="7F7F7F"/>
                </a:solidFill>
                <a:latin typeface="Helvetica"/>
                <a:cs typeface="Helvetica"/>
              </a:rPr>
              <a:t>/ 11</a:t>
            </a:r>
            <a:endParaRPr sz="11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6613784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427</Words>
  <Application>Microsoft Office PowerPoint</Application>
  <PresentationFormat>사용자 지정</PresentationFormat>
  <Paragraphs>132</Paragraphs>
  <Slides>11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Helvetica</vt:lpstr>
      <vt:lpstr>Times New Roman</vt:lpstr>
      <vt:lpstr>Arial</vt:lpstr>
      <vt:lpstr>Courier New</vt:lpstr>
      <vt:lpstr>나눔스퀘어</vt:lpstr>
      <vt:lpstr>Calibri</vt:lpstr>
      <vt:lpstr>Wingdings</vt:lpstr>
      <vt:lpstr>맑은 고딕</vt:lpstr>
      <vt:lpstr>Office Theme</vt:lpstr>
      <vt:lpstr>CS101 – Python 프로그램 작성 예제   Lecture 2</vt:lpstr>
      <vt:lpstr>시작</vt:lpstr>
      <vt:lpstr>새로운 함수 만들기</vt:lpstr>
      <vt:lpstr>실행 순서</vt:lpstr>
      <vt:lpstr>로봇</vt:lpstr>
      <vt:lpstr>신문 배달</vt:lpstr>
      <vt:lpstr>신문 배달</vt:lpstr>
      <vt:lpstr>하향식 설계 (Top-down design)</vt:lpstr>
      <vt:lpstr>간단한 반복</vt:lpstr>
      <vt:lpstr>반복된 코드 제거하기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Introduction to Programming - Lecture 1</dc:title>
  <dc:creator>JinYeong Bak (jy.bak@kaist.ac.kr)</dc:creator>
  <cp:lastModifiedBy>Windows 사용자</cp:lastModifiedBy>
  <cp:revision>54</cp:revision>
  <dcterms:created xsi:type="dcterms:W3CDTF">2018-02-26T23:41:04Z</dcterms:created>
  <dcterms:modified xsi:type="dcterms:W3CDTF">2019-02-25T11:29:39Z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