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310" r:id="rId3"/>
    <p:sldId id="313" r:id="rId4"/>
    <p:sldId id="315" r:id="rId5"/>
    <p:sldId id="318" r:id="rId6"/>
    <p:sldId id="319" r:id="rId7"/>
    <p:sldId id="278" r:id="rId8"/>
    <p:sldId id="279" r:id="rId9"/>
    <p:sldId id="280" r:id="rId10"/>
    <p:sldId id="281" r:id="rId11"/>
    <p:sldId id="283" r:id="rId12"/>
    <p:sldId id="333" r:id="rId13"/>
    <p:sldId id="334" r:id="rId14"/>
  </p:sldIdLst>
  <p:sldSz cx="10693400" cy="7562850"/>
  <p:notesSz cx="10693400" cy="7562850"/>
  <p:embeddedFontLst>
    <p:embeddedFont>
      <p:font typeface="나눔스퀘어" panose="020B0600000101010101" pitchFamily="50" charset="-127"/>
      <p:regular r:id="rId16"/>
    </p:embeddedFont>
    <p:embeddedFont>
      <p:font typeface="Helvetica" panose="020B0604020202020204" pitchFamily="34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5" autoAdjust="0"/>
    <p:restoredTop sz="95219" autoAdjust="0"/>
  </p:normalViewPr>
  <p:slideViewPr>
    <p:cSldViewPr>
      <p:cViewPr varScale="1">
        <p:scale>
          <a:sx n="93" d="100"/>
          <a:sy n="93" d="100"/>
        </p:scale>
        <p:origin x="84" y="34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8" d="100"/>
          <a:sy n="128" d="100"/>
        </p:scale>
        <p:origin x="144" y="4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CE3E0-0641-4F6D-8884-2ADBC837988F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7A3B2-DA75-46A8-A169-4F5679BCE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10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7A3B2-DA75-46A8-A169-4F5679BCEF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5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7A3B2-DA75-46A8-A169-4F5679BCEFD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5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007" y="217223"/>
            <a:ext cx="9639385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856" y="3011131"/>
            <a:ext cx="5840730" cy="330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89742" y="7348348"/>
            <a:ext cx="46227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0">
        <a:defRPr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856" y="2279915"/>
            <a:ext cx="6488430" cy="86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solidFill>
                  <a:srgbClr val="000000"/>
                </a:solidFill>
              </a:rPr>
              <a:t>CS101 </a:t>
            </a:r>
            <a:r>
              <a:rPr lang="en-US" altLang="ko-KR" spc="5" dirty="0" smtClean="0">
                <a:solidFill>
                  <a:srgbClr val="000000"/>
                </a:solidFill>
              </a:rPr>
              <a:t>–</a:t>
            </a:r>
            <a:r>
              <a:rPr spc="5" dirty="0" smtClean="0">
                <a:solidFill>
                  <a:srgbClr val="000000"/>
                </a:solidFill>
              </a:rPr>
              <a:t> </a:t>
            </a:r>
            <a:r>
              <a:rPr lang="en-US" altLang="ko-KR" spc="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ko-KR" altLang="en-US" spc="10" dirty="0" err="1" smtClean="0">
                <a:solidFill>
                  <a:srgbClr val="000000"/>
                </a:solidFill>
              </a:rPr>
              <a:t>조건문과</a:t>
            </a:r>
            <a:r>
              <a:rPr spc="10" dirty="0" smtClean="0">
                <a:solidFill>
                  <a:srgbClr val="000000"/>
                </a:solidFill>
              </a:rPr>
              <a:t> </a:t>
            </a:r>
            <a:r>
              <a:rPr sz="3100" spc="20" dirty="0">
                <a:solidFill>
                  <a:schemeClr val="tx1"/>
                </a:solidFill>
                <a:latin typeface="Courier New"/>
                <a:cs typeface="Courier New"/>
              </a:rPr>
              <a:t>while</a:t>
            </a:r>
            <a:r>
              <a:rPr sz="3100" b="1" spc="-1125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ko-KR" altLang="en-US" spc="10" dirty="0" err="1" smtClean="0">
                <a:solidFill>
                  <a:srgbClr val="000000"/>
                </a:solidFill>
              </a:rPr>
              <a:t>반복문</a:t>
            </a:r>
            <a:r>
              <a:rPr lang="en-US" altLang="ko-KR" spc="10" dirty="0" smtClean="0">
                <a:solidFill>
                  <a:srgbClr val="000000"/>
                </a:solidFill>
              </a:rPr>
              <a:t> </a:t>
            </a:r>
            <a:endParaRPr sz="3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150" spc="-5" dirty="0"/>
              <a:t>Lecture</a:t>
            </a:r>
            <a:r>
              <a:rPr sz="2150" spc="-70" dirty="0"/>
              <a:t> </a:t>
            </a:r>
            <a:r>
              <a:rPr lang="en-US" sz="2150" spc="-5" dirty="0"/>
              <a:t>3</a:t>
            </a:r>
            <a:endParaRPr sz="215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3421834"/>
            <a:ext cx="187642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400"/>
              </a:lnSpc>
            </a:pPr>
            <a:r>
              <a:rPr sz="1550" spc="10" dirty="0">
                <a:solidFill>
                  <a:srgbClr val="3333B2"/>
                </a:solidFill>
                <a:latin typeface="Helvetica"/>
                <a:cs typeface="Helvetica"/>
              </a:rPr>
              <a:t>School </a:t>
            </a:r>
            <a:r>
              <a:rPr sz="1550" spc="5" dirty="0">
                <a:solidFill>
                  <a:srgbClr val="3333B2"/>
                </a:solidFill>
                <a:latin typeface="Helvetica"/>
                <a:cs typeface="Helvetica"/>
              </a:rPr>
              <a:t>of</a:t>
            </a:r>
            <a:r>
              <a:rPr sz="1550" spc="-90" dirty="0">
                <a:solidFill>
                  <a:srgbClr val="3333B2"/>
                </a:solidFill>
                <a:latin typeface="Helvetica"/>
                <a:cs typeface="Helvetica"/>
              </a:rPr>
              <a:t> </a:t>
            </a:r>
            <a:r>
              <a:rPr sz="1550" spc="10" dirty="0">
                <a:solidFill>
                  <a:srgbClr val="3333B2"/>
                </a:solidFill>
                <a:latin typeface="Helvetica"/>
                <a:cs typeface="Helvetica"/>
              </a:rPr>
              <a:t>Computing  KAIST</a:t>
            </a:r>
            <a:endParaRPr sz="1550" dirty="0">
              <a:latin typeface="Helvetica"/>
              <a:cs typeface="Helvetic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1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22</a:t>
            </a:r>
          </a:p>
        </p:txBody>
      </p:sp>
      <p:sp>
        <p:nvSpPr>
          <p:cNvPr id="6" name="object 8"/>
          <p:cNvSpPr txBox="1"/>
          <p:nvPr/>
        </p:nvSpPr>
        <p:spPr>
          <a:xfrm>
            <a:off x="4127501" y="4619625"/>
            <a:ext cx="5662241" cy="208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학습 목표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en-US" altLang="ko-KR" sz="21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5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조건문의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형태 및 동작을 이해할 수 있다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en-US" altLang="ko-KR" sz="21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while</a:t>
            </a:r>
            <a:r>
              <a:rPr lang="ko-KR" altLang="en-US" sz="2150" spc="20" dirty="0" err="1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반복</a:t>
            </a:r>
            <a:r>
              <a:rPr lang="ko-KR" altLang="en-US" sz="2150" spc="-5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문의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형태 및 동작을 이해할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6" y="217223"/>
            <a:ext cx="39052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dirty="0"/>
              <a:t>너무 많은 </a:t>
            </a:r>
            <a:r>
              <a:rPr lang="ko-KR" altLang="en-US" dirty="0" err="1"/>
              <a:t>선택문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986172"/>
            <a:ext cx="8029444" cy="5527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 marR="2594610" indent="-364490">
              <a:lnSpc>
                <a:spcPct val="105200"/>
              </a:lnSpc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sz="2350" b="1" spc="-3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on_beeper():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2594610" indent="-364490">
              <a:lnSpc>
                <a:spcPct val="105200"/>
              </a:lnSpc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pick_beeper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1321435" indent="-364490">
              <a:lnSpc>
                <a:spcPts val="2970"/>
              </a:lnSpc>
              <a:spcBef>
                <a:spcPts val="114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sz="2350" b="1" spc="-2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front_is_clear():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1321435" indent="-364490">
              <a:lnSpc>
                <a:spcPts val="2970"/>
              </a:lnSpc>
              <a:spcBef>
                <a:spcPts val="114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5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04265" marR="1139190" indent="-364490">
              <a:lnSpc>
                <a:spcPts val="2970"/>
              </a:lnSpc>
              <a:spcBef>
                <a:spcPts val="114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sz="2350" b="1" spc="-3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left_is_clear():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04265" marR="1139190" indent="-364490">
              <a:lnSpc>
                <a:spcPts val="2970"/>
              </a:lnSpc>
              <a:spcBef>
                <a:spcPts val="114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turn_left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>
              <a:lnSpc>
                <a:spcPct val="100000"/>
              </a:lnSpc>
              <a:spcBef>
                <a:spcPts val="2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68120" marR="593725" indent="-364490">
              <a:lnSpc>
                <a:spcPts val="2970"/>
              </a:lnSpc>
              <a:spcBef>
                <a:spcPts val="12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sz="2350" b="1" spc="-2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right_is_clear():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68120" marR="593725" indent="-364490">
              <a:lnSpc>
                <a:spcPts val="2970"/>
              </a:lnSpc>
              <a:spcBef>
                <a:spcPts val="120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turn_right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04265">
              <a:lnSpc>
                <a:spcPct val="100000"/>
              </a:lnSpc>
              <a:spcBef>
                <a:spcPts val="2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68120">
              <a:lnSpc>
                <a:spcPct val="100000"/>
              </a:lnSpc>
              <a:spcBef>
                <a:spcPts val="145"/>
              </a:spcBef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turn_around()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문제점</a:t>
            </a:r>
            <a:r>
              <a:rPr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) </a:t>
            </a: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 코드는 읽고 이해하기가 너무 힘들어요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!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r>
              <a:rPr spc="15" dirty="0"/>
              <a:t>12</a:t>
            </a:r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6" y="217223"/>
            <a:ext cx="42100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dirty="0"/>
              <a:t>너무 많은 </a:t>
            </a:r>
            <a:r>
              <a:rPr lang="ko-KR" altLang="en-US" dirty="0" err="1"/>
              <a:t>선택문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986172"/>
            <a:ext cx="9835040" cy="5165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 marR="5544185" indent="-364490">
              <a:lnSpc>
                <a:spcPct val="105200"/>
              </a:lnSpc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sz="2350" b="1" spc="-3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on_beeper():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544185" indent="-364490">
              <a:lnSpc>
                <a:spcPct val="105200"/>
              </a:lnSpc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pick_beeper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4270375" indent="-364490">
              <a:lnSpc>
                <a:spcPts val="2970"/>
              </a:lnSpc>
              <a:spcBef>
                <a:spcPts val="12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sz="2350" b="1" spc="-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front_is_clear():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4270375" indent="-364490">
              <a:lnSpc>
                <a:spcPts val="2970"/>
              </a:lnSpc>
              <a:spcBef>
                <a:spcPts val="120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sz="2350" b="1" spc="-2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left_is_clear():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0"/>
              </a:spcBef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turn_left()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4270375" indent="-364490">
              <a:lnSpc>
                <a:spcPts val="2970"/>
              </a:lnSpc>
              <a:spcBef>
                <a:spcPts val="114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sz="2350" b="1" spc="-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right_is_clear():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4270375" indent="-364490">
              <a:lnSpc>
                <a:spcPts val="2970"/>
              </a:lnSpc>
              <a:spcBef>
                <a:spcPts val="114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turn_right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5"/>
              </a:spcBef>
            </a:pP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turn_around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80">
              <a:spcBef>
                <a:spcPts val="1105"/>
              </a:spcBef>
            </a:pPr>
            <a:endParaRPr lang="en-US" sz="2350" b="1" spc="20" dirty="0">
              <a:solidFill>
                <a:srgbClr val="007F00"/>
              </a:solidFill>
              <a:latin typeface="Courier New"/>
              <a:cs typeface="Courier New"/>
            </a:endParaRPr>
          </a:p>
          <a:p>
            <a:pPr marL="12700" marR="5080">
              <a:spcBef>
                <a:spcPts val="1105"/>
              </a:spcBef>
            </a:pPr>
            <a:r>
              <a:rPr sz="2150" b="1" spc="20" dirty="0" err="1">
                <a:solidFill>
                  <a:srgbClr val="007F00"/>
                </a:solidFill>
                <a:latin typeface="Courier New"/>
                <a:cs typeface="Courier New"/>
              </a:rPr>
              <a:t>elif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는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sz="2150" b="1" spc="20" dirty="0">
                <a:solidFill>
                  <a:srgbClr val="007F00"/>
                </a:solidFill>
                <a:latin typeface="Courier New"/>
                <a:cs typeface="Courier New"/>
              </a:rPr>
              <a:t>else</a:t>
            </a:r>
            <a:r>
              <a:rPr sz="2150" b="1" spc="-810" dirty="0">
                <a:solidFill>
                  <a:srgbClr val="007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ourier New"/>
              </a:rPr>
              <a:t> 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와</a:t>
            </a:r>
            <a:r>
              <a:rPr sz="2150" b="1" spc="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sz="2150" b="1" spc="20" dirty="0">
                <a:solidFill>
                  <a:srgbClr val="007F00"/>
                </a:solidFill>
                <a:latin typeface="Courier New"/>
                <a:cs typeface="Courier New"/>
              </a:rPr>
              <a:t>if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sz="2150" b="1" spc="-810" dirty="0">
                <a:solidFill>
                  <a:srgbClr val="007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ourier New"/>
              </a:rPr>
              <a:t> 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를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결합시킨 것으로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</a:t>
            </a:r>
            <a:b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복잡한 들여쓰기 없이 많은 연관된 조건문들을 표현할 수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02442" y="7348348"/>
            <a:ext cx="449580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13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22</a:t>
            </a:r>
            <a:endParaRPr sz="1150">
              <a:latin typeface="Helvetica"/>
              <a:cs typeface="Helvetic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3371893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1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spc="10" dirty="0">
                <a:latin typeface="Courier New" panose="02070309020205020404" pitchFamily="49" charset="0"/>
                <a:cs typeface="Courier New" panose="02070309020205020404" pitchFamily="49" charset="0"/>
              </a:rPr>
              <a:t>hile</a:t>
            </a:r>
            <a:r>
              <a:rPr lang="en-US" spc="10" dirty="0"/>
              <a:t> </a:t>
            </a:r>
            <a:r>
              <a:rPr lang="ko-KR" altLang="en-US" spc="10" dirty="0" err="1"/>
              <a:t>반복문</a:t>
            </a:r>
            <a:endParaRPr spc="10" dirty="0"/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02442" y="7348348"/>
            <a:ext cx="449580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14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22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593856" y="838631"/>
            <a:ext cx="10315444" cy="289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2350" b="1" spc="20" dirty="0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lang="en-US" altLang="ko-KR" sz="2150" spc="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반복문은</a:t>
            </a:r>
            <a:r>
              <a:rPr lang="ko-KR" altLang="en-US" sz="2150" spc="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정해진 횟수만큼 명령을 반복합니다</a:t>
            </a:r>
            <a:r>
              <a:rPr lang="en-US" altLang="ko-KR" sz="2150" spc="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ko-KR" altLang="en-US"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 marR="5080">
              <a:lnSpc>
                <a:spcPts val="2970"/>
              </a:lnSpc>
              <a:spcBef>
                <a:spcPts val="120"/>
              </a:spcBef>
            </a:pPr>
            <a:r>
              <a:rPr lang="en-US" altLang="ko-KR" sz="2350" b="1" spc="20" dirty="0">
                <a:solidFill>
                  <a:srgbClr val="007F00"/>
                </a:solidFill>
                <a:latin typeface="Courier New"/>
                <a:cs typeface="Courier New"/>
              </a:rPr>
              <a:t>while</a:t>
            </a:r>
            <a:r>
              <a:rPr lang="ko-KR" altLang="en-US" sz="2150" spc="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1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반복문은</a:t>
            </a:r>
            <a:r>
              <a:rPr lang="ko-KR" altLang="en-US" sz="2150" spc="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주어진 조건이 참이라면 명령을 계속 반복합니다</a:t>
            </a:r>
            <a:r>
              <a:rPr lang="en-US" altLang="ko-KR" sz="2150" spc="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 marR="5080">
              <a:lnSpc>
                <a:spcPts val="2970"/>
              </a:lnSpc>
              <a:spcBef>
                <a:spcPts val="120"/>
              </a:spcBef>
            </a:pPr>
            <a:endParaRPr lang="en-US" sz="2150" spc="1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 marR="5080">
              <a:lnSpc>
                <a:spcPts val="2970"/>
              </a:lnSpc>
              <a:spcBef>
                <a:spcPts val="120"/>
              </a:spcBef>
            </a:pPr>
            <a:r>
              <a:rPr lang="ko-KR" altLang="en-US" sz="2150" spc="1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비퍼를</a:t>
            </a:r>
            <a:r>
              <a:rPr lang="ko-KR" altLang="en-US" sz="2150" spc="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발견하기 전까지 계속 전진하려면</a:t>
            </a:r>
            <a:endParaRPr lang="en-US" altLang="ko-KR" sz="2150" spc="1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 marR="5080">
              <a:lnSpc>
                <a:spcPct val="150000"/>
              </a:lnSpc>
              <a:spcBef>
                <a:spcPts val="120"/>
              </a:spcBef>
            </a:pPr>
            <a:r>
              <a:rPr lang="en-US" altLang="ko-KR" sz="2350" b="1" spc="20" dirty="0">
                <a:solidFill>
                  <a:srgbClr val="007F00"/>
                </a:solidFill>
                <a:latin typeface="Courier New"/>
                <a:cs typeface="Courier New"/>
              </a:rPr>
              <a:t>while</a:t>
            </a:r>
            <a:r>
              <a:rPr lang="en-US" altLang="ko-KR" sz="2350" spc="1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ko-KR" sz="2350" spc="1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hubo.on_beeper():</a:t>
            </a:r>
          </a:p>
          <a:p>
            <a:pPr marL="12700" marR="5080">
              <a:lnSpc>
                <a:spcPct val="105000"/>
              </a:lnSpc>
              <a:spcBef>
                <a:spcPts val="120"/>
              </a:spcBef>
            </a:pPr>
            <a:r>
              <a:rPr lang="en-US" altLang="ko-KR" sz="2350" spc="1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 hubo.move()</a:t>
            </a:r>
          </a:p>
          <a:p>
            <a:pPr marL="12700" marR="5080">
              <a:lnSpc>
                <a:spcPts val="2970"/>
              </a:lnSpc>
              <a:spcBef>
                <a:spcPts val="120"/>
              </a:spcBef>
            </a:pP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35838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예습</a:t>
            </a:r>
            <a:endParaRPr lang="ko-KR" altLang="en-US" dirty="0"/>
          </a:p>
        </p:txBody>
      </p:sp>
      <p:sp>
        <p:nvSpPr>
          <p:cNvPr id="6" name="object 8"/>
          <p:cNvSpPr txBox="1"/>
          <p:nvPr/>
        </p:nvSpPr>
        <p:spPr>
          <a:xfrm>
            <a:off x="4146592" y="2105025"/>
            <a:ext cx="6019800" cy="208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본 강의 학습 목표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en-US" altLang="ko-KR" sz="21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조건문의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형태 및 동작을 이해할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en-US" altLang="ko-KR" sz="21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while</a:t>
            </a:r>
            <a:r>
              <a:rPr lang="ko-KR" altLang="en-US" sz="21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반복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문의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형태 및 동작을 이해할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</a:p>
        </p:txBody>
      </p:sp>
      <p:sp>
        <p:nvSpPr>
          <p:cNvPr id="7" name="object 8"/>
          <p:cNvSpPr txBox="1"/>
          <p:nvPr/>
        </p:nvSpPr>
        <p:spPr>
          <a:xfrm>
            <a:off x="4180259" y="4619625"/>
            <a:ext cx="5662241" cy="2462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다음 강의 학습 목표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en-US" altLang="ko-KR" sz="21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조건문과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en-US" altLang="ko-KR" sz="21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while</a:t>
            </a:r>
            <a:r>
              <a:rPr lang="ko-KR" altLang="en-US" sz="21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반복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문을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  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/>
            </a:r>
            <a:b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사용하여  복잡한 미로를 탈출하는    프로그램을 작성할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프로그램을 작성할 때 따라야 하는 과정을 이해 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  <a:endParaRPr lang="en-US" altLang="ko-KR" sz="2150" spc="-1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9066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200025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 dirty="0" err="1"/>
              <a:t>조건문</a:t>
            </a:r>
            <a:endParaRPr spc="10" dirty="0"/>
          </a:p>
        </p:txBody>
      </p:sp>
      <p:sp>
        <p:nvSpPr>
          <p:cNvPr id="12" name="object 12"/>
          <p:cNvSpPr txBox="1"/>
          <p:nvPr/>
        </p:nvSpPr>
        <p:spPr>
          <a:xfrm>
            <a:off x="593856" y="5085390"/>
            <a:ext cx="9763760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조건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은 </a:t>
            </a:r>
            <a:r>
              <a:rPr lang="ko-KR" altLang="en-US" sz="2000" b="1" spc="20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/>
              </a:rPr>
              <a:t>참</a:t>
            </a:r>
            <a:r>
              <a:rPr lang="en-US" altLang="ko-KR" sz="2000" b="1" spc="20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/>
              </a:rPr>
              <a:t>(</a:t>
            </a:r>
            <a:r>
              <a:rPr lang="en-US" altLang="ko-KR" sz="2000" b="1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True</a:t>
            </a:r>
            <a:r>
              <a:rPr lang="en-US" altLang="ko-KR" sz="2000" b="1" spc="20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/>
              </a:rPr>
              <a:t>)</a:t>
            </a:r>
            <a:r>
              <a:rPr lang="en-US" altLang="ko-KR" sz="2000" b="1" spc="-705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이나 </a:t>
            </a:r>
            <a:r>
              <a:rPr lang="ko-KR" altLang="en-US" sz="2000" b="1" spc="15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/>
              </a:rPr>
              <a:t>거짓</a:t>
            </a:r>
            <a:r>
              <a:rPr lang="en-US" altLang="ko-KR" sz="2000" b="1" spc="15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/>
              </a:rPr>
              <a:t>(</a:t>
            </a:r>
            <a:r>
              <a:rPr lang="en-US" altLang="ko-KR" sz="2000" b="1" spc="15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False</a:t>
            </a:r>
            <a:r>
              <a:rPr lang="en-US" altLang="ko-KR" sz="2000" b="1" spc="15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/>
              </a:rPr>
              <a:t>)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 값을 가질 수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  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885581" y="7348348"/>
            <a:ext cx="366395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3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22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25" name="object 4"/>
          <p:cNvSpPr txBox="1"/>
          <p:nvPr/>
        </p:nvSpPr>
        <p:spPr>
          <a:xfrm>
            <a:off x="593856" y="2486025"/>
            <a:ext cx="2209165" cy="361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b="1" spc="20" dirty="0">
                <a:solidFill>
                  <a:srgbClr val="007F00"/>
                </a:solidFill>
                <a:latin typeface="Courier New"/>
                <a:cs typeface="Courier New"/>
              </a:rPr>
              <a:t>if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it rains:</a:t>
            </a:r>
          </a:p>
        </p:txBody>
      </p:sp>
      <p:sp>
        <p:nvSpPr>
          <p:cNvPr id="26" name="object 5"/>
          <p:cNvSpPr txBox="1"/>
          <p:nvPr/>
        </p:nvSpPr>
        <p:spPr>
          <a:xfrm>
            <a:off x="593856" y="2862632"/>
            <a:ext cx="5665470" cy="1136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>
              <a:lnSpc>
                <a:spcPct val="100000"/>
              </a:lnSpc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listen_to_cs101_lecture()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5"/>
              </a:spcBef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eat_strawberries_in_the_sun()</a:t>
            </a:r>
          </a:p>
        </p:txBody>
      </p:sp>
      <p:sp>
        <p:nvSpPr>
          <p:cNvPr id="27" name="object 6"/>
          <p:cNvSpPr txBox="1"/>
          <p:nvPr/>
        </p:nvSpPr>
        <p:spPr>
          <a:xfrm>
            <a:off x="6767872" y="2537914"/>
            <a:ext cx="1253490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5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조건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28" name="object 7"/>
          <p:cNvSpPr/>
          <p:nvPr/>
        </p:nvSpPr>
        <p:spPr>
          <a:xfrm>
            <a:off x="2929984" y="2713122"/>
            <a:ext cx="3754120" cy="0"/>
          </a:xfrm>
          <a:custGeom>
            <a:avLst/>
            <a:gdLst/>
            <a:ahLst/>
            <a:cxnLst/>
            <a:rect l="l" t="t" r="r" b="b"/>
            <a:pathLst>
              <a:path w="3754120">
                <a:moveTo>
                  <a:pt x="3754068" y="0"/>
                </a:moveTo>
                <a:lnTo>
                  <a:pt x="0" y="0"/>
                </a:lnTo>
              </a:path>
            </a:pathLst>
          </a:custGeom>
          <a:ln w="332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8"/>
          <p:cNvSpPr/>
          <p:nvPr/>
        </p:nvSpPr>
        <p:spPr>
          <a:xfrm>
            <a:off x="2916692" y="2642230"/>
            <a:ext cx="66675" cy="142240"/>
          </a:xfrm>
          <a:custGeom>
            <a:avLst/>
            <a:gdLst/>
            <a:ahLst/>
            <a:cxnLst/>
            <a:rect l="l" t="t" r="r" b="b"/>
            <a:pathLst>
              <a:path w="66675" h="142239">
                <a:moveTo>
                  <a:pt x="66461" y="141785"/>
                </a:moveTo>
                <a:lnTo>
                  <a:pt x="56076" y="120115"/>
                </a:lnTo>
                <a:lnTo>
                  <a:pt x="36553" y="98030"/>
                </a:lnTo>
                <a:lnTo>
                  <a:pt x="15369" y="80099"/>
                </a:lnTo>
                <a:lnTo>
                  <a:pt x="0" y="70892"/>
                </a:lnTo>
                <a:lnTo>
                  <a:pt x="15369" y="61685"/>
                </a:lnTo>
                <a:lnTo>
                  <a:pt x="36553" y="43754"/>
                </a:lnTo>
                <a:lnTo>
                  <a:pt x="56076" y="21669"/>
                </a:lnTo>
                <a:lnTo>
                  <a:pt x="66461" y="0"/>
                </a:lnTo>
              </a:path>
            </a:pathLst>
          </a:custGeom>
          <a:ln w="2658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9"/>
          <p:cNvSpPr txBox="1"/>
          <p:nvPr/>
        </p:nvSpPr>
        <p:spPr>
          <a:xfrm>
            <a:off x="6035177" y="3287073"/>
            <a:ext cx="4322439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5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조건이 참이면</a:t>
            </a:r>
            <a:r>
              <a:rPr lang="en-US" altLang="ko-KR" sz="2150" spc="-5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, </a:t>
            </a:r>
            <a:r>
              <a:rPr lang="ko-KR" altLang="en-US" sz="2150" spc="-5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이 작업을 수행한다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31" name="object 10"/>
          <p:cNvSpPr/>
          <p:nvPr/>
        </p:nvSpPr>
        <p:spPr>
          <a:xfrm>
            <a:off x="5600383" y="3168681"/>
            <a:ext cx="355918" cy="244304"/>
          </a:xfrm>
          <a:custGeom>
            <a:avLst/>
            <a:gdLst/>
            <a:ahLst/>
            <a:cxnLst/>
            <a:rect l="l" t="t" r="r" b="b"/>
            <a:pathLst>
              <a:path w="1165225" h="386080">
                <a:moveTo>
                  <a:pt x="1165103" y="385609"/>
                </a:moveTo>
                <a:lnTo>
                  <a:pt x="0" y="0"/>
                </a:lnTo>
              </a:path>
            </a:pathLst>
          </a:custGeom>
          <a:ln w="332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1"/>
          <p:cNvSpPr/>
          <p:nvPr/>
        </p:nvSpPr>
        <p:spPr>
          <a:xfrm rot="833141">
            <a:off x="5572623" y="3121052"/>
            <a:ext cx="76200" cy="135255"/>
          </a:xfrm>
          <a:custGeom>
            <a:avLst/>
            <a:gdLst/>
            <a:ahLst/>
            <a:cxnLst/>
            <a:rect l="l" t="t" r="r" b="b"/>
            <a:pathLst>
              <a:path w="85725" h="135255">
                <a:moveTo>
                  <a:pt x="40834" y="134643"/>
                </a:moveTo>
                <a:lnTo>
                  <a:pt x="37782" y="110801"/>
                </a:lnTo>
                <a:lnTo>
                  <a:pt x="26183" y="83693"/>
                </a:lnTo>
                <a:lnTo>
                  <a:pt x="11701" y="60008"/>
                </a:lnTo>
                <a:lnTo>
                  <a:pt x="0" y="46434"/>
                </a:lnTo>
                <a:lnTo>
                  <a:pt x="17488" y="42521"/>
                </a:lnTo>
                <a:lnTo>
                  <a:pt x="43241" y="32151"/>
                </a:lnTo>
                <a:lnTo>
                  <a:pt x="68721" y="17314"/>
                </a:lnTo>
                <a:lnTo>
                  <a:pt x="85393" y="0"/>
                </a:lnTo>
              </a:path>
            </a:pathLst>
          </a:custGeom>
          <a:ln w="265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9"/>
          <p:cNvSpPr txBox="1"/>
          <p:nvPr/>
        </p:nvSpPr>
        <p:spPr>
          <a:xfrm>
            <a:off x="6032501" y="4047064"/>
            <a:ext cx="4566863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5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조건이 거짓이면</a:t>
            </a:r>
            <a:r>
              <a:rPr lang="en-US" altLang="ko-KR" sz="2150" spc="-5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, </a:t>
            </a:r>
            <a:r>
              <a:rPr lang="ko-KR" altLang="en-US" sz="2150" spc="-5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이 작업을 수행한다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34" name="object 3"/>
          <p:cNvSpPr txBox="1"/>
          <p:nvPr/>
        </p:nvSpPr>
        <p:spPr>
          <a:xfrm>
            <a:off x="593856" y="815210"/>
            <a:ext cx="9401044" cy="1141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지금까지</a:t>
            </a:r>
            <a:r>
              <a:rPr lang="ko-KR" altLang="en-US" sz="2150" spc="-4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우리가 만든 프로그램은 실행될 때마다 동일한 작업을 수행했습니다</a:t>
            </a:r>
            <a:r>
              <a:rPr lang="en-US" altLang="ko-KR" sz="2150" spc="-4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 marR="5080">
              <a:lnSpc>
                <a:spcPct val="114900"/>
              </a:lnSpc>
            </a:pPr>
            <a:endParaRPr lang="en-US" altLang="ko-KR" sz="2150" spc="-4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 marR="5080">
              <a:lnSpc>
                <a:spcPct val="114900"/>
              </a:lnSpc>
            </a:pPr>
            <a:r>
              <a:rPr lang="ko-KR" altLang="en-US" sz="2150" spc="-4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하지만</a:t>
            </a:r>
            <a:r>
              <a:rPr lang="en-US" altLang="ko-KR" sz="2150" spc="-4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</a:t>
            </a:r>
            <a:r>
              <a:rPr lang="ko-KR" altLang="en-US" sz="2150" spc="-4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로봇은 환경</a:t>
            </a:r>
            <a:r>
              <a:rPr lang="en-US" altLang="ko-KR" sz="2150" spc="-4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</a:t>
            </a:r>
            <a:r>
              <a:rPr lang="ko-KR" altLang="en-US" sz="2150" spc="-4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상황</a:t>
            </a:r>
            <a:r>
              <a:rPr lang="en-US" altLang="ko-KR" sz="2150" spc="-4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)</a:t>
            </a:r>
            <a:r>
              <a:rPr lang="ko-KR" altLang="en-US" sz="2150" spc="-4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에 의존해서 움직여야 할 때가 자주 있습니다</a:t>
            </a:r>
            <a:r>
              <a:rPr lang="en-US" altLang="ko-KR" sz="2150" spc="-4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35" name="object 10"/>
          <p:cNvSpPr/>
          <p:nvPr/>
        </p:nvSpPr>
        <p:spPr>
          <a:xfrm>
            <a:off x="5596414" y="3955292"/>
            <a:ext cx="355918" cy="244304"/>
          </a:xfrm>
          <a:custGeom>
            <a:avLst/>
            <a:gdLst/>
            <a:ahLst/>
            <a:cxnLst/>
            <a:rect l="l" t="t" r="r" b="b"/>
            <a:pathLst>
              <a:path w="1165225" h="386080">
                <a:moveTo>
                  <a:pt x="1165103" y="385609"/>
                </a:moveTo>
                <a:lnTo>
                  <a:pt x="0" y="0"/>
                </a:lnTo>
              </a:path>
            </a:pathLst>
          </a:custGeom>
          <a:ln w="332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1"/>
          <p:cNvSpPr/>
          <p:nvPr/>
        </p:nvSpPr>
        <p:spPr>
          <a:xfrm rot="833141">
            <a:off x="5568654" y="3907663"/>
            <a:ext cx="76200" cy="135255"/>
          </a:xfrm>
          <a:custGeom>
            <a:avLst/>
            <a:gdLst/>
            <a:ahLst/>
            <a:cxnLst/>
            <a:rect l="l" t="t" r="r" b="b"/>
            <a:pathLst>
              <a:path w="85725" h="135255">
                <a:moveTo>
                  <a:pt x="40834" y="134643"/>
                </a:moveTo>
                <a:lnTo>
                  <a:pt x="37782" y="110801"/>
                </a:lnTo>
                <a:lnTo>
                  <a:pt x="26183" y="83693"/>
                </a:lnTo>
                <a:lnTo>
                  <a:pt x="11701" y="60008"/>
                </a:lnTo>
                <a:lnTo>
                  <a:pt x="0" y="46434"/>
                </a:lnTo>
                <a:lnTo>
                  <a:pt x="17488" y="42521"/>
                </a:lnTo>
                <a:lnTo>
                  <a:pt x="43241" y="32151"/>
                </a:lnTo>
                <a:lnTo>
                  <a:pt x="68721" y="17314"/>
                </a:lnTo>
                <a:lnTo>
                  <a:pt x="85393" y="0"/>
                </a:lnTo>
              </a:path>
            </a:pathLst>
          </a:custGeom>
          <a:ln w="265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42547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230822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5" dirty="0"/>
              <a:t>간단한 예시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1004796"/>
            <a:ext cx="8940800" cy="332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sz="2350" b="1" spc="-6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5"/>
              </a:spcBef>
            </a:pP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"CS101 is my favorite</a:t>
            </a:r>
            <a:r>
              <a:rPr sz="2350" spc="-1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course"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sz="2350" b="1" spc="-6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0"/>
              </a:spcBef>
            </a:pP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"Every CS101 student will receive an</a:t>
            </a:r>
            <a:r>
              <a:rPr sz="2350" spc="15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A+"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</a:t>
            </a:r>
            <a:r>
              <a:rPr sz="2350" spc="-7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0"/>
              </a:spcBef>
            </a:pP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 is less than</a:t>
            </a:r>
            <a:r>
              <a:rPr sz="2350" spc="-35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5"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0"/>
              </a:spcBef>
            </a:pP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 is larger than</a:t>
            </a:r>
            <a:r>
              <a:rPr sz="2350" spc="-3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5"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85581" y="7348348"/>
            <a:ext cx="366395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4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22</a:t>
            </a:r>
            <a:endParaRPr sz="115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7317770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271907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 dirty="0" err="1"/>
              <a:t>비퍼</a:t>
            </a:r>
            <a:r>
              <a:rPr lang="ko-KR" altLang="en-US" spc="10" dirty="0"/>
              <a:t> 감지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64031"/>
            <a:ext cx="9020044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로봇을 </a:t>
            </a:r>
            <a:r>
              <a:rPr lang="en-US" altLang="ko-KR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9</a:t>
            </a:r>
            <a:r>
              <a:rPr lang="ko-KR" altLang="en-US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칸 전진시키면서</a:t>
            </a:r>
            <a:r>
              <a:rPr lang="en-US" altLang="ko-KR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경로에 있는 모든 </a:t>
            </a:r>
            <a:r>
              <a:rPr lang="ko-KR" altLang="en-US" sz="2150" spc="-3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비퍼를</a:t>
            </a:r>
            <a:r>
              <a:rPr lang="ko-KR" altLang="en-US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줍도록 하려고 합니다</a:t>
            </a:r>
            <a:r>
              <a:rPr lang="en-US" altLang="ko-KR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ko-KR" altLang="en-US"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900" y="1544687"/>
            <a:ext cx="4727541" cy="9317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85581" y="7348348"/>
            <a:ext cx="366395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5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22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593856" y="2695427"/>
            <a:ext cx="10239244" cy="2986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 marR="5080" indent="-76200">
              <a:lnSpc>
                <a:spcPct val="156200"/>
              </a:lnSpc>
            </a:pP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lang="en-US" altLang="ko-KR"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pick_beeper()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는 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비퍼가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없을 때 에러가 발생합니다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ko-KR" altLang="en-US" sz="2150" spc="-2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88265" marR="5080" indent="-76200">
              <a:lnSpc>
                <a:spcPct val="156200"/>
              </a:lnSpc>
            </a:pPr>
            <a:endParaRPr lang="en-US" altLang="ko-KR" sz="2150" spc="-5" dirty="0">
              <a:latin typeface="Helvetica"/>
              <a:cs typeface="Helvetica"/>
            </a:endParaRPr>
          </a:p>
          <a:p>
            <a:pPr marL="88265" marR="5080" indent="-76200">
              <a:lnSpc>
                <a:spcPct val="1562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다음 과정을 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9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회 반복합니다 </a:t>
            </a:r>
            <a:r>
              <a:rPr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marR="4090670" indent="-342900">
              <a:lnSpc>
                <a:spcPct val="140300"/>
              </a:lnSpc>
              <a:buFont typeface="Wingdings" panose="05000000000000000000" pitchFamily="2" charset="2"/>
              <a:buChar char="l"/>
            </a:pP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한 칸 전진한다</a:t>
            </a:r>
            <a:endParaRPr lang="en-US" sz="2150" spc="-1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marR="4090670" indent="-342900">
              <a:lnSpc>
                <a:spcPct val="140300"/>
              </a:lnSpc>
              <a:buFont typeface="Wingdings" panose="05000000000000000000" pitchFamily="2" charset="2"/>
              <a:buChar char="l"/>
            </a:pPr>
            <a:r>
              <a:rPr lang="ko-KR" altLang="en-US" sz="2150" spc="-1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비퍼가</a:t>
            </a:r>
            <a:r>
              <a:rPr lang="ko-KR" altLang="en-US" sz="2150" spc="-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있는지 확인한다</a:t>
            </a:r>
            <a:endParaRPr lang="en-US" sz="2150" spc="-1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marR="4090670" indent="-342900">
              <a:lnSpc>
                <a:spcPct val="140300"/>
              </a:lnSpc>
              <a:buFont typeface="Wingdings" panose="05000000000000000000" pitchFamily="2" charset="2"/>
              <a:buChar char="l"/>
            </a:pPr>
            <a:r>
              <a:rPr lang="ko-KR" altLang="en-US" sz="2150" spc="-1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비퍼가</a:t>
            </a:r>
            <a:r>
              <a:rPr lang="ko-KR" altLang="en-US" sz="2150" spc="-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있으면</a:t>
            </a:r>
            <a:r>
              <a:rPr lang="en-US" altLang="ko-KR" sz="2150" spc="-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</a:t>
            </a:r>
            <a:r>
              <a:rPr lang="ko-KR" altLang="en-US" sz="2150" spc="-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1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비퍼를</a:t>
            </a:r>
            <a:r>
              <a:rPr lang="ko-KR" altLang="en-US" sz="2150" spc="-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줍는다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14" name="object 10"/>
          <p:cNvSpPr txBox="1"/>
          <p:nvPr/>
        </p:nvSpPr>
        <p:spPr>
          <a:xfrm>
            <a:off x="5333293" y="3871951"/>
            <a:ext cx="4028440" cy="1548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 marR="368935" indent="-364490">
              <a:lnSpc>
                <a:spcPct val="105200"/>
              </a:lnSpc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350" b="1" spc="-3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move_and_pick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368935" indent="-364490">
              <a:lnSpc>
                <a:spcPct val="105200"/>
              </a:lnSpc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5080" indent="-364490">
              <a:lnSpc>
                <a:spcPts val="2970"/>
              </a:lnSpc>
              <a:spcBef>
                <a:spcPts val="12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sz="2350" b="1" spc="-3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on_beeper():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5080" indent="-364490">
              <a:lnSpc>
                <a:spcPts val="2970"/>
              </a:lnSpc>
              <a:spcBef>
                <a:spcPts val="120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pick_beeper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5333293" y="5755018"/>
            <a:ext cx="3300729" cy="759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 marR="5080" indent="-364490">
              <a:lnSpc>
                <a:spcPct val="105200"/>
              </a:lnSpc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sz="2350" b="1" spc="-45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080" indent="-364490">
              <a:lnSpc>
                <a:spcPct val="105200"/>
              </a:lnSpc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move_and_pick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lec3-beeper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980166" y="1266825"/>
            <a:ext cx="5619198" cy="142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6218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6" y="217223"/>
            <a:ext cx="39814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 dirty="0"/>
              <a:t>참의 반대는 거짓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15210"/>
            <a:ext cx="9360535" cy="5549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방금 과정을 반대로 해 봅시다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 marR="5080">
              <a:lnSpc>
                <a:spcPct val="150000"/>
              </a:lnSpc>
            </a:pP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</a:t>
            </a:r>
            <a:r>
              <a:rPr 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현재 위치에 비퍼가 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없을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때만 비퍼를 떨어뜨리고 싶습니다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 marR="5080">
              <a:lnSpc>
                <a:spcPct val="105000"/>
              </a:lnSpc>
            </a:pPr>
            <a:endParaRPr lang="en-US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376555" marR="4973320" indent="-364490">
              <a:lnSpc>
                <a:spcPct val="105000"/>
              </a:lnSpc>
              <a:spcBef>
                <a:spcPts val="1345"/>
              </a:spcBef>
            </a:pPr>
            <a:r>
              <a:rPr lang="en-US"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sz="2350" b="1" spc="-3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on_beeper():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4973320" indent="-364490">
              <a:lnSpc>
                <a:spcPct val="105000"/>
              </a:lnSpc>
              <a:spcBef>
                <a:spcPts val="1345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drop_beeper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164465">
              <a:lnSpc>
                <a:spcPct val="105000"/>
              </a:lnSpc>
              <a:spcBef>
                <a:spcPts val="1305"/>
              </a:spcBef>
            </a:pPr>
            <a:endParaRPr lang="en-US" sz="2150" b="1" spc="20" dirty="0">
              <a:solidFill>
                <a:srgbClr val="AA21F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 marR="164465">
              <a:lnSpc>
                <a:spcPct val="105000"/>
              </a:lnSpc>
              <a:spcBef>
                <a:spcPts val="1305"/>
              </a:spcBef>
            </a:pPr>
            <a:r>
              <a:rPr sz="2350" b="1" spc="20" dirty="0">
                <a:solidFill>
                  <a:srgbClr val="AA21F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not</a:t>
            </a:r>
            <a:r>
              <a:rPr lang="ko-KR" altLang="en-US" sz="2400" b="1" spc="-81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b="1" spc="-810" dirty="0">
                <a:solidFill>
                  <a:srgbClr val="AA2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ourier New"/>
              </a:rPr>
              <a:t> </a:t>
            </a:r>
            <a:r>
              <a:rPr lang="en-US" sz="2350" b="1" spc="-810" dirty="0">
                <a:solidFill>
                  <a:srgbClr val="AA2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ourier New"/>
              </a:rPr>
              <a:t>        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키워드는 조건을 반대로 바꿉니다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</a:p>
          <a:p>
            <a:pPr marL="12700" marR="164465">
              <a:lnSpc>
                <a:spcPct val="105000"/>
              </a:lnSpc>
              <a:spcBef>
                <a:spcPts val="1305"/>
              </a:spcBef>
            </a:pP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:  </a:t>
            </a:r>
            <a:r>
              <a:rPr sz="2150" b="1" spc="20" dirty="0">
                <a:solidFill>
                  <a:srgbClr val="AA21F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not</a:t>
            </a:r>
            <a:r>
              <a:rPr sz="2150" b="1" spc="35" dirty="0">
                <a:solidFill>
                  <a:srgbClr val="AA21F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True</a:t>
            </a:r>
            <a:r>
              <a:rPr sz="2150" b="1" spc="-81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는</a:t>
            </a:r>
            <a:r>
              <a:rPr sz="2150" spc="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sz="2150" b="1" spc="15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False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이고</a:t>
            </a:r>
            <a:r>
              <a:rPr sz="2150" spc="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 </a:t>
            </a:r>
            <a:r>
              <a:rPr sz="2150" b="1" spc="20" dirty="0">
                <a:solidFill>
                  <a:srgbClr val="AA21F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not </a:t>
            </a: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False</a:t>
            </a:r>
            <a:r>
              <a:rPr sz="2150" b="1" spc="-855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는</a:t>
            </a:r>
            <a:r>
              <a:rPr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sz="2150" b="1" spc="15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True</a:t>
            </a:r>
            <a:r>
              <a:rPr lang="en-US" sz="2150" spc="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입니다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>
              <a:lnSpc>
                <a:spcPct val="105000"/>
              </a:lnSpc>
              <a:spcBef>
                <a:spcPts val="345"/>
              </a:spcBef>
            </a:pPr>
            <a:endParaRPr lang="en-US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>
              <a:lnSpc>
                <a:spcPct val="150000"/>
              </a:lnSpc>
              <a:spcBef>
                <a:spcPts val="345"/>
              </a:spcBef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다음 코드의 결과는 어떻게 될까요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?</a:t>
            </a:r>
          </a:p>
          <a:p>
            <a:pPr marL="12700">
              <a:lnSpc>
                <a:spcPct val="150000"/>
              </a:lnSpc>
              <a:spcBef>
                <a:spcPts val="345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</a:t>
            </a:r>
            <a:r>
              <a:rPr sz="2350" spc="-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85581" y="7348348"/>
            <a:ext cx="366395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6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22</a:t>
            </a:r>
            <a:endParaRPr sz="115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352884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18205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1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pc="1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pc="1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ko-KR" altLang="en-US" spc="10" dirty="0">
                <a:latin typeface="Courier New" panose="02070309020205020404" pitchFamily="49" charset="0"/>
                <a:cs typeface="Courier New" panose="02070309020205020404" pitchFamily="49" charset="0"/>
              </a:rPr>
              <a:t>란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15210"/>
            <a:ext cx="9025890" cy="4507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ko-KR" alt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로봇이 세계의 경계선을 따라서 움직이게 해 봅시다</a:t>
            </a:r>
            <a: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 marR="5080">
              <a:lnSpc>
                <a:spcPct val="150000"/>
              </a:lnSpc>
            </a:pPr>
            <a:r>
              <a:rPr 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: </a:t>
            </a:r>
            <a:r>
              <a:rPr lang="ko-KR" alt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전방에 벽이 없으면 전진하고</a:t>
            </a:r>
            <a: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-2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벽이 있으면 </a:t>
            </a:r>
            <a:r>
              <a:rPr lang="ko-KR" alt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좌회전합니다</a:t>
            </a:r>
            <a: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 marR="5080">
              <a:lnSpc>
                <a:spcPct val="114900"/>
              </a:lnSpc>
            </a:pPr>
            <a:endParaRPr lang="en-US" sz="2350" b="1" spc="20" dirty="0">
              <a:solidFill>
                <a:srgbClr val="007F00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14900"/>
              </a:lnSpc>
            </a:pPr>
            <a:r>
              <a:rPr sz="2350" b="1" spc="20" dirty="0" err="1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350" b="1" spc="-4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move_or_turn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4092575" indent="-364490">
              <a:lnSpc>
                <a:spcPts val="2970"/>
              </a:lnSpc>
              <a:spcBef>
                <a:spcPts val="114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sz="2350" b="1" spc="-2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front_is_clear():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4092575" indent="-364490">
              <a:lnSpc>
                <a:spcPts val="2970"/>
              </a:lnSpc>
              <a:spcBef>
                <a:spcPts val="114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2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>
              <a:lnSpc>
                <a:spcPct val="100000"/>
              </a:lnSpc>
              <a:spcBef>
                <a:spcPts val="145"/>
              </a:spcBef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turn_left()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548630" indent="-364490">
              <a:lnSpc>
                <a:spcPct val="105200"/>
              </a:lnSpc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sz="2350" b="1" spc="-45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 smtClean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sz="2350" spc="2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sz="2350" spc="2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548630" indent="-364490">
              <a:lnSpc>
                <a:spcPct val="105200"/>
              </a:lnSpc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move_or_turn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85581" y="7348348"/>
            <a:ext cx="366395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7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22</a:t>
            </a:r>
            <a:endParaRPr sz="1150">
              <a:latin typeface="Helvetica"/>
              <a:cs typeface="Helvetica"/>
            </a:endParaRPr>
          </a:p>
        </p:txBody>
      </p:sp>
      <p:pic>
        <p:nvPicPr>
          <p:cNvPr id="16" name="lec3-pg7-벽따라돌기-5-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907087" y="2105025"/>
            <a:ext cx="4344889" cy="43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0179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58102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5" dirty="0"/>
              <a:t>춤추고 노래하는 휴보</a:t>
            </a:r>
            <a:endParaRPr spc="5" dirty="0"/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/>
          <p:cNvSpPr txBox="1"/>
          <p:nvPr/>
        </p:nvSpPr>
        <p:spPr>
          <a:xfrm>
            <a:off x="593856" y="1004796"/>
            <a:ext cx="5972044" cy="534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350" b="1" spc="-5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dance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1278255" indent="-364490">
              <a:lnSpc>
                <a:spcPts val="2970"/>
              </a:lnSpc>
              <a:spcBef>
                <a:spcPts val="12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sz="2350" b="1" spc="-45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1278255" indent="-364490">
              <a:lnSpc>
                <a:spcPts val="2970"/>
              </a:lnSpc>
              <a:spcBef>
                <a:spcPts val="120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turn_left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endParaRPr lang="en-US" sz="2350" b="1" spc="20" dirty="0">
              <a:solidFill>
                <a:srgbClr val="007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350" b="1" spc="-4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move_or_turn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5080" indent="-364490">
              <a:lnSpc>
                <a:spcPts val="2970"/>
              </a:lnSpc>
              <a:spcBef>
                <a:spcPts val="12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sz="2350" b="1" spc="-2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front_is_clear():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5080" indent="-364490">
              <a:lnSpc>
                <a:spcPts val="2970"/>
              </a:lnSpc>
              <a:spcBef>
                <a:spcPts val="120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dance()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>
              <a:lnSpc>
                <a:spcPct val="100000"/>
              </a:lnSpc>
              <a:spcBef>
                <a:spcPts val="20"/>
              </a:spcBef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move()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1278255" indent="363855">
              <a:lnSpc>
                <a:spcPts val="2970"/>
              </a:lnSpc>
              <a:spcBef>
                <a:spcPts val="114"/>
              </a:spcBef>
            </a:pP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turn_left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1278255" indent="363855">
              <a:lnSpc>
                <a:spcPts val="2970"/>
              </a:lnSpc>
              <a:spcBef>
                <a:spcPts val="114"/>
              </a:spcBef>
            </a:pPr>
            <a:r>
              <a:rPr lang="en-US" altLang="ko-KR" sz="240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lang="en-US" altLang="ko-KR" sz="240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240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drop_beeper</a:t>
            </a:r>
            <a:r>
              <a:rPr lang="en-US" altLang="ko-KR" sz="24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1460500" indent="-364490">
              <a:lnSpc>
                <a:spcPct val="105200"/>
              </a:lnSpc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sz="2350" b="1" spc="-45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1460500" indent="-364490">
              <a:lnSpc>
                <a:spcPct val="105200"/>
              </a:lnSpc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move_or_turn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9885581" y="7348348"/>
            <a:ext cx="366395" cy="18594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150" spc="15" dirty="0">
                <a:solidFill>
                  <a:srgbClr val="7F7F7F"/>
                </a:solidFill>
                <a:latin typeface="Helvetica"/>
                <a:cs typeface="Helvetica"/>
              </a:rPr>
              <a:t>8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22</a:t>
            </a:r>
            <a:endParaRPr sz="1150" dirty="0">
              <a:latin typeface="Helvetica"/>
              <a:cs typeface="Helvetica"/>
            </a:endParaRPr>
          </a:p>
        </p:txBody>
      </p:sp>
      <p:pic>
        <p:nvPicPr>
          <p:cNvPr id="14" name="lec3-휴보춤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4867" t="-3911" r="-4867" b="3911"/>
          <a:stretch/>
        </p:blipFill>
        <p:spPr>
          <a:xfrm>
            <a:off x="6036218" y="1903697"/>
            <a:ext cx="3719133" cy="3752046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455358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5" dirty="0"/>
              <a:t>춤추고 노래하는 </a:t>
            </a:r>
            <a:r>
              <a:rPr lang="ko-KR" altLang="en-US" spc="5" dirty="0" err="1"/>
              <a:t>휴보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09625"/>
            <a:ext cx="5895844" cy="6774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2350" b="1" spc="-5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dance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ko-KR"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1278255" indent="-364490">
              <a:lnSpc>
                <a:spcPts val="2970"/>
              </a:lnSpc>
              <a:spcBef>
                <a:spcPts val="120"/>
              </a:spcBef>
            </a:pPr>
            <a:r>
              <a:rPr lang="en-US" altLang="ko-KR"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altLang="ko-KR"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350" b="1" spc="-45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</a:p>
          <a:p>
            <a:pPr marL="740410" marR="1278255" indent="-364490">
              <a:lnSpc>
                <a:spcPts val="2970"/>
              </a:lnSpc>
              <a:spcBef>
                <a:spcPts val="120"/>
              </a:spcBef>
            </a:pP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hubo</a:t>
            </a:r>
            <a:r>
              <a:rPr lang="en-US" altLang="ko-KR"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turn_left()</a:t>
            </a:r>
            <a:endParaRPr lang="en-US" altLang="ko-KR"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endParaRPr lang="en-US" altLang="ko-KR" sz="2350" b="1" spc="20" dirty="0">
              <a:solidFill>
                <a:srgbClr val="007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r>
              <a:rPr lang="en-US" altLang="ko-KR"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2350" b="1" spc="-4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move_or_turn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ko-KR"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5080" indent="-364490">
              <a:lnSpc>
                <a:spcPts val="2970"/>
              </a:lnSpc>
              <a:spcBef>
                <a:spcPts val="120"/>
              </a:spcBef>
            </a:pPr>
            <a:r>
              <a:rPr lang="en-US" altLang="ko-KR"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2350" b="1" spc="-2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lang="en-US" altLang="ko-KR"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front_is_clear():  </a:t>
            </a:r>
          </a:p>
          <a:p>
            <a:pPr marL="740410" marR="5080" indent="-364490">
              <a:lnSpc>
                <a:spcPts val="2970"/>
              </a:lnSpc>
              <a:spcBef>
                <a:spcPts val="120"/>
              </a:spcBef>
            </a:pP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dance()</a:t>
            </a:r>
            <a:endParaRPr lang="en-US" altLang="ko-KR"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>
              <a:lnSpc>
                <a:spcPct val="100000"/>
              </a:lnSpc>
              <a:spcBef>
                <a:spcPts val="20"/>
              </a:spcBef>
            </a:pP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lang="en-US" altLang="ko-KR"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move()</a:t>
            </a:r>
            <a:endParaRPr lang="en-US" altLang="ko-KR"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0"/>
              </a:spcBef>
            </a:pPr>
            <a:r>
              <a:rPr lang="en-US" altLang="ko-KR"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ko-KR"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1278255" indent="363855">
              <a:lnSpc>
                <a:spcPts val="2970"/>
              </a:lnSpc>
              <a:spcBef>
                <a:spcPts val="114"/>
              </a:spcBef>
            </a:pP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lang="en-US" altLang="ko-KR"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turn_left()</a:t>
            </a:r>
          </a:p>
          <a:p>
            <a:pPr marL="376555" marR="1278255">
              <a:lnSpc>
                <a:spcPts val="2970"/>
              </a:lnSpc>
              <a:spcBef>
                <a:spcPts val="114"/>
              </a:spcBef>
            </a:pPr>
            <a:r>
              <a:rPr lang="en-US" altLang="ko-KR" sz="2400" b="1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lang="en-US" altLang="ko-KR" sz="2400" b="1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2400" b="1" spc="20" dirty="0">
                <a:latin typeface="Courier New" panose="02070309020205020404" pitchFamily="49" charset="0"/>
                <a:cs typeface="Courier New" panose="02070309020205020404" pitchFamily="49" charset="0"/>
              </a:rPr>
              <a:t>drop_beeper()</a:t>
            </a:r>
            <a:endParaRPr lang="en-US" altLang="ko-KR" sz="24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1460500" indent="-364490">
              <a:lnSpc>
                <a:spcPct val="105200"/>
              </a:lnSpc>
            </a:pPr>
            <a:endParaRPr lang="en-US" altLang="ko-KR" sz="2350" b="1" spc="20" dirty="0">
              <a:solidFill>
                <a:srgbClr val="007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1460500" indent="-364490">
              <a:lnSpc>
                <a:spcPct val="105200"/>
              </a:lnSpc>
            </a:pPr>
            <a:r>
              <a:rPr lang="en-US" altLang="ko-KR"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altLang="ko-KR"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350" b="1" spc="-45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</a:p>
          <a:p>
            <a:pPr marL="376555" marR="1460500" indent="-364490">
              <a:lnSpc>
                <a:spcPct val="105200"/>
              </a:lnSpc>
            </a:pP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move_or_turn()</a:t>
            </a:r>
            <a:endParaRPr lang="en-US" altLang="ko-KR"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50000"/>
              </a:lnSpc>
              <a:spcBef>
                <a:spcPts val="1650"/>
              </a:spcBef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들여쓰기에 주의하세요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!</a:t>
            </a:r>
          </a:p>
          <a:p>
            <a:pPr marL="12700">
              <a:lnSpc>
                <a:spcPct val="150000"/>
              </a:lnSpc>
              <a:spcBef>
                <a:spcPts val="1650"/>
              </a:spcBef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이제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로봇이 어떻게 행동할까요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?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r>
              <a:rPr spc="15" dirty="0"/>
              <a:t>10</a:t>
            </a:r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22</a:t>
            </a:r>
          </a:p>
        </p:txBody>
      </p:sp>
      <p:pic>
        <p:nvPicPr>
          <p:cNvPr id="11" name="lec3-휴보춤-들여쓰기실수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903555" y="2105025"/>
            <a:ext cx="3946525" cy="394652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455358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5" dirty="0"/>
              <a:t>춤추고 노래하는 </a:t>
            </a:r>
            <a:r>
              <a:rPr lang="ko-KR" altLang="en-US" spc="5" dirty="0" err="1"/>
              <a:t>휴보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1004796"/>
            <a:ext cx="4937760" cy="6059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2350" b="1" spc="-5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dance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ko-KR"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1278255" indent="-364490">
              <a:lnSpc>
                <a:spcPts val="2970"/>
              </a:lnSpc>
              <a:spcBef>
                <a:spcPts val="120"/>
              </a:spcBef>
            </a:pPr>
            <a:r>
              <a:rPr lang="en-US" altLang="ko-KR"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altLang="ko-KR"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350" b="1" spc="-45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</a:p>
          <a:p>
            <a:pPr marL="740410" marR="1278255" indent="-364490">
              <a:lnSpc>
                <a:spcPts val="2970"/>
              </a:lnSpc>
              <a:spcBef>
                <a:spcPts val="120"/>
              </a:spcBef>
            </a:pP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hubo</a:t>
            </a:r>
            <a:r>
              <a:rPr lang="en-US" altLang="ko-KR"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turn_left()</a:t>
            </a:r>
            <a:endParaRPr lang="en-US" altLang="ko-KR"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endParaRPr lang="en-US" altLang="ko-KR" sz="2350" b="1" spc="20" dirty="0">
              <a:solidFill>
                <a:srgbClr val="007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r>
              <a:rPr lang="en-US" altLang="ko-KR"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2350" b="1" spc="-4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move_or_turn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ko-KR"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5080" indent="-364490">
              <a:lnSpc>
                <a:spcPts val="2970"/>
              </a:lnSpc>
              <a:spcBef>
                <a:spcPts val="120"/>
              </a:spcBef>
            </a:pPr>
            <a:r>
              <a:rPr lang="en-US" altLang="ko-KR"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2350" b="1" spc="-2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lang="en-US" altLang="ko-KR"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front_is_clear():  </a:t>
            </a:r>
          </a:p>
          <a:p>
            <a:pPr marL="740410" marR="5080" indent="-364490">
              <a:lnSpc>
                <a:spcPts val="2970"/>
              </a:lnSpc>
              <a:spcBef>
                <a:spcPts val="120"/>
              </a:spcBef>
            </a:pP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dance()</a:t>
            </a:r>
            <a:endParaRPr lang="en-US" altLang="ko-KR"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>
              <a:lnSpc>
                <a:spcPct val="100000"/>
              </a:lnSpc>
              <a:spcBef>
                <a:spcPts val="20"/>
              </a:spcBef>
            </a:pP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lang="en-US" altLang="ko-KR"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move()</a:t>
            </a:r>
            <a:endParaRPr lang="en-US" altLang="ko-KR"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0"/>
              </a:spcBef>
            </a:pPr>
            <a:r>
              <a:rPr lang="en-US" altLang="ko-KR"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ko-KR"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1278255" indent="363855">
              <a:lnSpc>
                <a:spcPts val="2970"/>
              </a:lnSpc>
              <a:spcBef>
                <a:spcPts val="114"/>
              </a:spcBef>
            </a:pP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lang="en-US" altLang="ko-KR"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turn_left()</a:t>
            </a:r>
          </a:p>
          <a:p>
            <a:pPr marR="1278255">
              <a:lnSpc>
                <a:spcPts val="2970"/>
              </a:lnSpc>
              <a:spcBef>
                <a:spcPts val="114"/>
              </a:spcBef>
            </a:pPr>
            <a:r>
              <a:rPr lang="en-US" altLang="ko-KR" sz="2400" b="1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lang="en-US" altLang="ko-KR" sz="2400" b="1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2400" b="1" spc="20" dirty="0">
                <a:latin typeface="Courier New" panose="02070309020205020404" pitchFamily="49" charset="0"/>
                <a:cs typeface="Courier New" panose="02070309020205020404" pitchFamily="49" charset="0"/>
              </a:rPr>
              <a:t>drop_beeper()</a:t>
            </a:r>
            <a:endParaRPr lang="en-US" altLang="ko-KR" sz="24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1460500" indent="-364490">
              <a:lnSpc>
                <a:spcPct val="105200"/>
              </a:lnSpc>
            </a:pPr>
            <a:endParaRPr lang="en-US" altLang="ko-KR" sz="2350" b="1" spc="20" dirty="0">
              <a:solidFill>
                <a:srgbClr val="007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1460500" indent="-364490">
              <a:lnSpc>
                <a:spcPct val="105200"/>
              </a:lnSpc>
            </a:pPr>
            <a:r>
              <a:rPr lang="en-US" altLang="ko-KR"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altLang="ko-KR"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350" b="1" spc="-45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</a:p>
          <a:p>
            <a:pPr marL="376555" marR="1460500" indent="-364490">
              <a:lnSpc>
                <a:spcPct val="105200"/>
              </a:lnSpc>
            </a:pP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move_or_turn()</a:t>
            </a:r>
            <a:endParaRPr lang="en-US" altLang="ko-KR"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50000"/>
              </a:lnSpc>
              <a:spcBef>
                <a:spcPts val="1650"/>
              </a:spcBef>
            </a:pP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…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이렇게 바꾸면요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?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r>
              <a:rPr spc="15" dirty="0"/>
              <a:t>11</a:t>
            </a:r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22</a:t>
            </a:r>
          </a:p>
        </p:txBody>
      </p:sp>
      <p:pic>
        <p:nvPicPr>
          <p:cNvPr id="11" name="lec3-휴보춤-들여쓰기실수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27700" y="2100263"/>
            <a:ext cx="4013200" cy="40132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396</Words>
  <Application>Microsoft Office PowerPoint</Application>
  <PresentationFormat>사용자 지정</PresentationFormat>
  <Paragraphs>169</Paragraphs>
  <Slides>13</Slides>
  <Notes>2</Notes>
  <HiddenSlides>0</HiddenSlides>
  <MMClips>5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Courier New</vt:lpstr>
      <vt:lpstr>나눔스퀘어</vt:lpstr>
      <vt:lpstr>Helvetica</vt:lpstr>
      <vt:lpstr>맑은 고딕</vt:lpstr>
      <vt:lpstr>Wingdings</vt:lpstr>
      <vt:lpstr>Calibri</vt:lpstr>
      <vt:lpstr>Arial</vt:lpstr>
      <vt:lpstr>Office Theme</vt:lpstr>
      <vt:lpstr>CS101 – if 조건문과 while 반복문  Lecture 3</vt:lpstr>
      <vt:lpstr>조건문</vt:lpstr>
      <vt:lpstr>간단한 예시</vt:lpstr>
      <vt:lpstr>비퍼 감지</vt:lpstr>
      <vt:lpstr>참의 반대는 거짓</vt:lpstr>
      <vt:lpstr>else란</vt:lpstr>
      <vt:lpstr>춤추고 노래하는 휴보</vt:lpstr>
      <vt:lpstr>춤추고 노래하는 휴보</vt:lpstr>
      <vt:lpstr>춤추고 노래하는 휴보</vt:lpstr>
      <vt:lpstr>너무 많은 선택문</vt:lpstr>
      <vt:lpstr>너무 많은 선택문</vt:lpstr>
      <vt:lpstr>while 반복문</vt:lpstr>
      <vt:lpstr>정리 및 예습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CS101 - Conditionals and while Loops - Lecture 2</dc:title>
  <dc:creator>JinYeong Bak (jy.bak@kaist.ac.kr)</dc:creator>
  <cp:lastModifiedBy>Windows 사용자</cp:lastModifiedBy>
  <cp:revision>78</cp:revision>
  <dcterms:created xsi:type="dcterms:W3CDTF">2018-02-26T23:52:51Z</dcterms:created>
  <dcterms:modified xsi:type="dcterms:W3CDTF">2018-11-12T14:01:04Z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2018-02-26T00:00:00Z</vt:filetime>
  </property>
</Properties>
</file>