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7" r:id="rId2"/>
  </p:sldMasterIdLst>
  <p:notesMasterIdLst>
    <p:notesMasterId r:id="rId30"/>
  </p:notesMasterIdLst>
  <p:handoutMasterIdLst>
    <p:handoutMasterId r:id="rId31"/>
  </p:handoutMasterIdLst>
  <p:sldIdLst>
    <p:sldId id="257" r:id="rId3"/>
    <p:sldId id="265" r:id="rId4"/>
    <p:sldId id="292" r:id="rId5"/>
    <p:sldId id="298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88" r:id="rId18"/>
    <p:sldId id="289" r:id="rId19"/>
    <p:sldId id="290" r:id="rId20"/>
    <p:sldId id="282" r:id="rId21"/>
    <p:sldId id="283" r:id="rId22"/>
    <p:sldId id="284" r:id="rId23"/>
    <p:sldId id="285" r:id="rId24"/>
    <p:sldId id="286" r:id="rId25"/>
    <p:sldId id="287" r:id="rId26"/>
    <p:sldId id="291" r:id="rId27"/>
    <p:sldId id="306" r:id="rId28"/>
    <p:sldId id="278" r:id="rId29"/>
  </p:sldIdLst>
  <p:sldSz cx="9144000" cy="6858000" type="screen4x3"/>
  <p:notesSz cx="6805613" cy="9939338"/>
  <p:embeddedFontLst>
    <p:embeddedFont>
      <p:font typeface="나눔스퀘어라운드 Light" panose="020B0600000101010101" pitchFamily="50" charset="-127"/>
      <p:regular r:id="rId32"/>
    </p:embeddedFont>
    <p:embeddedFont>
      <p:font typeface="HY헤드라인M" panose="02030600000101010101" pitchFamily="18" charset="-127"/>
      <p:regular r:id="rId33"/>
    </p:embeddedFont>
    <p:embeddedFont>
      <p:font typeface="나눔고딕" panose="020D0604000000000000" pitchFamily="50" charset="-127"/>
      <p:regular r:id="rId34"/>
      <p:bold r:id="rId35"/>
    </p:embeddedFont>
    <p:embeddedFont>
      <p:font typeface="나눔스퀘어라운드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00" d="100"/>
          <a:sy n="100" d="100"/>
        </p:scale>
        <p:origin x="822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94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73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6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51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6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5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7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6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8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23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5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86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2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5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88521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시스템분석설계 팀프로젝트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나만의 서재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379848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2021.05.08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소속 팀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조재호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오창명 이혜욱 함진우 임유진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AD420B9-ED55-4C83-9846-500777B37F8D}"/>
              </a:ext>
            </a:extLst>
          </p:cNvPr>
          <p:cNvSpPr txBox="1">
            <a:spLocks/>
          </p:cNvSpPr>
          <p:nvPr/>
        </p:nvSpPr>
        <p:spPr>
          <a:xfrm>
            <a:off x="263455" y="1613132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유사제품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데일리 북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pro)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의 주요화면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E67B12A-3CD2-4BBB-90F4-14D0689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E42CB9-BE3B-45A8-9895-DA07FFE39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5" y="2037863"/>
            <a:ext cx="1580925" cy="3537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493D95-86FE-426D-8CF6-B3A20B76D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30" y="2037863"/>
            <a:ext cx="1580925" cy="35367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E3502D-62C7-4562-8387-AFF6E8824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80" y="2037863"/>
            <a:ext cx="1581221" cy="35374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2068CA-B059-41AE-A547-2625E0001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26" y="2037863"/>
            <a:ext cx="1581221" cy="35374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01D114-1484-42F0-928C-72018A0003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72" y="2037863"/>
            <a:ext cx="1580925" cy="3536794"/>
          </a:xfrm>
          <a:prstGeom prst="rect">
            <a:avLst/>
          </a:prstGeom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74D21FD-3A1C-4514-8924-9F03CA2007CF}"/>
              </a:ext>
            </a:extLst>
          </p:cNvPr>
          <p:cNvSpPr txBox="1">
            <a:spLocks/>
          </p:cNvSpPr>
          <p:nvPr/>
        </p:nvSpPr>
        <p:spPr>
          <a:xfrm>
            <a:off x="589279" y="6247965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태그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459E4455-998B-4190-9980-27543515DB82}"/>
              </a:ext>
            </a:extLst>
          </p:cNvPr>
          <p:cNvSpPr txBox="1">
            <a:spLocks/>
          </p:cNvSpPr>
          <p:nvPr/>
        </p:nvSpPr>
        <p:spPr>
          <a:xfrm>
            <a:off x="5103163" y="6327874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통계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5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E2150D-CB68-47A2-BEA9-064EC210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CA3F571-75A8-4745-8158-1CFD78AE02FF}"/>
              </a:ext>
            </a:extLst>
          </p:cNvPr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유사제품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데일리 북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pro)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의 주요기능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E380044-C740-43B9-94F9-C0103F553CFE}"/>
              </a:ext>
            </a:extLst>
          </p:cNvPr>
          <p:cNvSpPr txBox="1">
            <a:spLocks/>
          </p:cNvSpPr>
          <p:nvPr/>
        </p:nvSpPr>
        <p:spPr>
          <a:xfrm>
            <a:off x="391040" y="1974969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바코드나 검색 혹은 사용자 설정으로 도서를 서재나 위시리스트로 등록 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61CBF1F-F3C8-4C9F-BBC8-1FAE027E65BC}"/>
              </a:ext>
            </a:extLst>
          </p:cNvPr>
          <p:cNvSpPr txBox="1">
            <a:spLocks/>
          </p:cNvSpPr>
          <p:nvPr/>
        </p:nvSpPr>
        <p:spPr>
          <a:xfrm>
            <a:off x="391039" y="2299693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평균 독서량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최근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개월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362A5D1-5FFE-45D5-B31C-B7AD44BB86CE}"/>
              </a:ext>
            </a:extLst>
          </p:cNvPr>
          <p:cNvSpPr txBox="1">
            <a:spLocks/>
          </p:cNvSpPr>
          <p:nvPr/>
        </p:nvSpPr>
        <p:spPr>
          <a:xfrm>
            <a:off x="391039" y="261443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독서 캘린더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완독한 책 기준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22D34EB-F152-46C4-B4CF-CD1B3F76FDCD}"/>
              </a:ext>
            </a:extLst>
          </p:cNvPr>
          <p:cNvSpPr txBox="1">
            <a:spLocks/>
          </p:cNvSpPr>
          <p:nvPr/>
        </p:nvSpPr>
        <p:spPr>
          <a:xfrm>
            <a:off x="391039" y="4296488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태그로 서재에 있는 책 검색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0AF30B4-219A-4F9A-8F60-4EF81CAAE505}"/>
              </a:ext>
            </a:extLst>
          </p:cNvPr>
          <p:cNvSpPr txBox="1">
            <a:spLocks/>
          </p:cNvSpPr>
          <p:nvPr/>
        </p:nvSpPr>
        <p:spPr>
          <a:xfrm>
            <a:off x="391039" y="3243416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책 정보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독서량 기록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태그 설정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메모와 평가 작성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F2C5BA6-CE5A-4555-8C65-0530D3929AA6}"/>
              </a:ext>
            </a:extLst>
          </p:cNvPr>
          <p:cNvSpPr txBox="1">
            <a:spLocks/>
          </p:cNvSpPr>
          <p:nvPr/>
        </p:nvSpPr>
        <p:spPr>
          <a:xfrm>
            <a:off x="391039" y="3737416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위시리스트 책 구매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D1DD357-8410-42EA-80FD-071ED89FC562}"/>
              </a:ext>
            </a:extLst>
          </p:cNvPr>
          <p:cNvSpPr txBox="1">
            <a:spLocks/>
          </p:cNvSpPr>
          <p:nvPr/>
        </p:nvSpPr>
        <p:spPr>
          <a:xfrm>
            <a:off x="391039" y="4960656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독서현황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읽은 페이지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읽은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구매 권 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E3F028A-4726-4045-8494-268B4D23FE72}"/>
              </a:ext>
            </a:extLst>
          </p:cNvPr>
          <p:cNvSpPr txBox="1">
            <a:spLocks/>
          </p:cNvSpPr>
          <p:nvPr/>
        </p:nvSpPr>
        <p:spPr>
          <a:xfrm>
            <a:off x="391039" y="5361428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저자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장르 및 태그 확인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55D6987B-8F60-446E-95A4-7049B0CD6E4B}"/>
              </a:ext>
            </a:extLst>
          </p:cNvPr>
          <p:cNvSpPr txBox="1">
            <a:spLocks/>
          </p:cNvSpPr>
          <p:nvPr/>
        </p:nvSpPr>
        <p:spPr>
          <a:xfrm>
            <a:off x="6264460" y="2299693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홈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84CD3C7-29C8-410C-920B-93A09C1DDA8C}"/>
              </a:ext>
            </a:extLst>
          </p:cNvPr>
          <p:cNvSpPr txBox="1">
            <a:spLocks/>
          </p:cNvSpPr>
          <p:nvPr/>
        </p:nvSpPr>
        <p:spPr>
          <a:xfrm>
            <a:off x="6264460" y="3186358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서재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E48392AB-E7AA-403C-BA88-4AC6205DD551}"/>
              </a:ext>
            </a:extLst>
          </p:cNvPr>
          <p:cNvSpPr txBox="1">
            <a:spLocks/>
          </p:cNvSpPr>
          <p:nvPr/>
        </p:nvSpPr>
        <p:spPr>
          <a:xfrm>
            <a:off x="6264460" y="3730031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위시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A7D73F4B-F805-485D-A133-BEB544824B12}"/>
              </a:ext>
            </a:extLst>
          </p:cNvPr>
          <p:cNvSpPr txBox="1">
            <a:spLocks/>
          </p:cNvSpPr>
          <p:nvPr/>
        </p:nvSpPr>
        <p:spPr>
          <a:xfrm>
            <a:off x="6264459" y="4286022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태그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D50FA8-3335-4E4D-9873-0082D96961A8}"/>
              </a:ext>
            </a:extLst>
          </p:cNvPr>
          <p:cNvSpPr txBox="1">
            <a:spLocks/>
          </p:cNvSpPr>
          <p:nvPr/>
        </p:nvSpPr>
        <p:spPr>
          <a:xfrm>
            <a:off x="6264461" y="5100836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통계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A5CD8CAC-37CC-4690-A3DF-2CCF2E25720C}"/>
              </a:ext>
            </a:extLst>
          </p:cNvPr>
          <p:cNvSpPr/>
          <p:nvPr/>
        </p:nvSpPr>
        <p:spPr>
          <a:xfrm>
            <a:off x="5661483" y="5058169"/>
            <a:ext cx="543339" cy="546313"/>
          </a:xfrm>
          <a:prstGeom prst="rightBracket">
            <a:avLst/>
          </a:prstGeom>
          <a:ln>
            <a:solidFill>
              <a:srgbClr val="1D3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F96B2-8D5C-4DD3-BFBD-3C63A374A0D6}"/>
              </a:ext>
            </a:extLst>
          </p:cNvPr>
          <p:cNvCxnSpPr>
            <a:cxnSpLocks/>
          </p:cNvCxnSpPr>
          <p:nvPr/>
        </p:nvCxnSpPr>
        <p:spPr>
          <a:xfrm>
            <a:off x="5661483" y="3887569"/>
            <a:ext cx="543339" cy="0"/>
          </a:xfrm>
          <a:prstGeom prst="line">
            <a:avLst/>
          </a:prstGeom>
          <a:ln>
            <a:solidFill>
              <a:srgbClr val="1D3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656DBE-0618-46D9-B0A7-87C91D4F6400}"/>
              </a:ext>
            </a:extLst>
          </p:cNvPr>
          <p:cNvCxnSpPr>
            <a:cxnSpLocks/>
          </p:cNvCxnSpPr>
          <p:nvPr/>
        </p:nvCxnSpPr>
        <p:spPr>
          <a:xfrm>
            <a:off x="5661483" y="3320571"/>
            <a:ext cx="543339" cy="0"/>
          </a:xfrm>
          <a:prstGeom prst="line">
            <a:avLst/>
          </a:prstGeom>
          <a:ln>
            <a:solidFill>
              <a:srgbClr val="1D3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8574E9-1C75-45B7-9C11-5EC2770604D7}"/>
              </a:ext>
            </a:extLst>
          </p:cNvPr>
          <p:cNvCxnSpPr>
            <a:cxnSpLocks/>
          </p:cNvCxnSpPr>
          <p:nvPr/>
        </p:nvCxnSpPr>
        <p:spPr>
          <a:xfrm>
            <a:off x="5661483" y="4452029"/>
            <a:ext cx="543339" cy="0"/>
          </a:xfrm>
          <a:prstGeom prst="line">
            <a:avLst/>
          </a:prstGeom>
          <a:ln>
            <a:solidFill>
              <a:srgbClr val="1D3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BEED358B-F4E4-426D-AECB-E9EC63194E64}"/>
              </a:ext>
            </a:extLst>
          </p:cNvPr>
          <p:cNvSpPr/>
          <p:nvPr/>
        </p:nvSpPr>
        <p:spPr>
          <a:xfrm>
            <a:off x="5661483" y="2115308"/>
            <a:ext cx="543339" cy="748221"/>
          </a:xfrm>
          <a:prstGeom prst="rightBracket">
            <a:avLst/>
          </a:prstGeom>
          <a:ln>
            <a:solidFill>
              <a:srgbClr val="1D3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6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2C56E-0548-4E24-B90A-F99AAAA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10A7EB2-AF2C-4AE2-A4D5-238033FCDBC2}"/>
              </a:ext>
            </a:extLst>
          </p:cNvPr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유사제품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데일리 북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pro)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의 분석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6504-7320-4CD7-B984-B6AD18C0AE5D}"/>
              </a:ext>
            </a:extLst>
          </p:cNvPr>
          <p:cNvSpPr/>
          <p:nvPr/>
        </p:nvSpPr>
        <p:spPr>
          <a:xfrm>
            <a:off x="256543" y="1883634"/>
            <a:ext cx="61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장점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C3E7E0-4BCA-4C22-8A30-2AAC98984547}"/>
              </a:ext>
            </a:extLst>
          </p:cNvPr>
          <p:cNvSpPr/>
          <p:nvPr/>
        </p:nvSpPr>
        <p:spPr>
          <a:xfrm>
            <a:off x="263455" y="4234007"/>
            <a:ext cx="61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단점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5504E92-7C8A-4E5F-9345-D8C69D98E648}"/>
              </a:ext>
            </a:extLst>
          </p:cNvPr>
          <p:cNvSpPr txBox="1">
            <a:spLocks/>
          </p:cNvSpPr>
          <p:nvPr/>
        </p:nvSpPr>
        <p:spPr>
          <a:xfrm>
            <a:off x="256543" y="2290698"/>
            <a:ext cx="8470547" cy="1919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다른 어플과 다르게 비교적 간단하고 사용자 친화적인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UI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를 가지고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서재부분이 아주 깔끔하고 우리가 가야할 방향을 거의 완전하게 가지고 있다는 느낌을 받았다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태그를 사용자가 직접 설정해야 한다는 점이 장점이자 단점인 것 같다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통계 하나하나의 이미지는 굉장히 보기 좋았다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그 외의 커뮤니티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독서기록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서평기록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메모기록에 접근하기 좋았다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201306C-E5D0-4468-8E1F-99CC77FC2518}"/>
              </a:ext>
            </a:extLst>
          </p:cNvPr>
          <p:cNvSpPr txBox="1">
            <a:spLocks/>
          </p:cNvSpPr>
          <p:nvPr/>
        </p:nvSpPr>
        <p:spPr>
          <a:xfrm>
            <a:off x="256543" y="4710890"/>
            <a:ext cx="8470547" cy="182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캘린더가 굳이 필요한지 의문이었다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월평균 독서량부분을 사용자가 설정 불가능 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위시리스트부분은 효용성이 부족한 것 같다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구매 또한 알라딘을 통해서만 연계가 되었다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▶ 통계화면 자체가 여러 개의 통계를 넣으려고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하다보니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길이가 길었고 불편한 느낌을 받았다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51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2C56E-0548-4E24-B90A-F99AAAA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10A7EB2-AF2C-4AE2-A4D5-238033FCDBC2}"/>
              </a:ext>
            </a:extLst>
          </p:cNvPr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시장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6504-7320-4CD7-B984-B6AD18C0AE5D}"/>
              </a:ext>
            </a:extLst>
          </p:cNvPr>
          <p:cNvSpPr/>
          <p:nvPr/>
        </p:nvSpPr>
        <p:spPr>
          <a:xfrm>
            <a:off x="263455" y="1818130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코로나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19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로 인해서 각종 서점들의 판매량 증가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C3E7E0-4BCA-4C22-8A30-2AAC98984547}"/>
              </a:ext>
            </a:extLst>
          </p:cNvPr>
          <p:cNvSpPr/>
          <p:nvPr/>
        </p:nvSpPr>
        <p:spPr>
          <a:xfrm>
            <a:off x="256543" y="3764337"/>
            <a:ext cx="312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가구에 비치된 책 수가 많다 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5504E92-7C8A-4E5F-9345-D8C69D98E648}"/>
              </a:ext>
            </a:extLst>
          </p:cNvPr>
          <p:cNvSpPr txBox="1">
            <a:spLocks/>
          </p:cNvSpPr>
          <p:nvPr/>
        </p:nvSpPr>
        <p:spPr>
          <a:xfrm>
            <a:off x="256543" y="2290698"/>
            <a:ext cx="8470547" cy="132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교보문고는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‘연간 종합 베스트 셀러 및 결산’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~12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통해 판매 권수가 전년 대비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7.3%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늘었다고 밝혔다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예스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의 경우도 온라인 소비 확대로 올해 전체 도서 판매량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~ 11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30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전년 동기 대비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23%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늘었고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년 전과 비교해도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35%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이상 성장하는 기록을 세웠다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201306C-E5D0-4468-8E1F-99CC77FC2518}"/>
              </a:ext>
            </a:extLst>
          </p:cNvPr>
          <p:cNvSpPr txBox="1">
            <a:spLocks/>
          </p:cNvSpPr>
          <p:nvPr/>
        </p:nvSpPr>
        <p:spPr>
          <a:xfrm>
            <a:off x="256543" y="4157572"/>
            <a:ext cx="8470547" cy="73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2011~2015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년에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OECD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조사한 결과 교과서와 참고서를 제외한 책을 대상으로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평균 책의 보유 개수는 한국이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91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권을 가지고 있다고 밝혔다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74AC66A-2708-4CDC-8BF8-F97906125ED7}"/>
              </a:ext>
            </a:extLst>
          </p:cNvPr>
          <p:cNvSpPr txBox="1">
            <a:spLocks/>
          </p:cNvSpPr>
          <p:nvPr/>
        </p:nvSpPr>
        <p:spPr>
          <a:xfrm>
            <a:off x="3967575" y="6408762"/>
            <a:ext cx="4480139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자료 출처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721F880-00DA-44A7-9723-60BCE564C03C}"/>
              </a:ext>
            </a:extLst>
          </p:cNvPr>
          <p:cNvSpPr txBox="1">
            <a:spLocks/>
          </p:cNvSpPr>
          <p:nvPr/>
        </p:nvSpPr>
        <p:spPr>
          <a:xfrm>
            <a:off x="4626314" y="6322203"/>
            <a:ext cx="4609966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http://news.khan.co.kr/kh_news/khan_art_view.html?art_id=202012071143001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2AA1EEB-9BDA-48E9-BB48-A6319207D180}"/>
              </a:ext>
            </a:extLst>
          </p:cNvPr>
          <p:cNvSpPr txBox="1">
            <a:spLocks/>
          </p:cNvSpPr>
          <p:nvPr/>
        </p:nvSpPr>
        <p:spPr>
          <a:xfrm>
            <a:off x="4626313" y="6507389"/>
            <a:ext cx="3821401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https://m.hani.co.kr/arti/society/society_general/870649.html#cb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2C56E-0548-4E24-B90A-F99AAAA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B0EE7F-B1EA-4059-810A-EF5D9996DD53}"/>
              </a:ext>
            </a:extLst>
          </p:cNvPr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고객 분석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22C8DD-0F1F-4F83-8441-5B613B6F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2" y="1668367"/>
            <a:ext cx="5088303" cy="248538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02D36-5BB5-421E-9E37-262D7F841E57}"/>
              </a:ext>
            </a:extLst>
          </p:cNvPr>
          <p:cNvSpPr/>
          <p:nvPr/>
        </p:nvSpPr>
        <p:spPr>
          <a:xfrm>
            <a:off x="254997" y="4410056"/>
            <a:ext cx="517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비교적 젊은 세대들이 도서 구매율이 굉장히 높다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2DE92EA-5579-46EA-B761-A3AE3770D4F9}"/>
              </a:ext>
            </a:extLst>
          </p:cNvPr>
          <p:cNvSpPr txBox="1">
            <a:spLocks/>
          </p:cNvSpPr>
          <p:nvPr/>
        </p:nvSpPr>
        <p:spPr>
          <a:xfrm>
            <a:off x="122319" y="4822108"/>
            <a:ext cx="8470547" cy="932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위의 표에서 보듯이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~50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대 연령층이 보통 책 구매의 대부분 수를 차지하고 있고 언급한 연령층은 스마트폰을 사용하는 데에 거리감이 적은 연령층이다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따라서 대부분의 책 구매자가 필요하다고 생각할 경우 해당 어플을 크게 불편함 없이 사용 가능하고 잠정적 고객이 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 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8F2810F-2A1E-4217-A654-18E0627E6220}"/>
              </a:ext>
            </a:extLst>
          </p:cNvPr>
          <p:cNvSpPr txBox="1">
            <a:spLocks/>
          </p:cNvSpPr>
          <p:nvPr/>
        </p:nvSpPr>
        <p:spPr>
          <a:xfrm>
            <a:off x="3967575" y="6408762"/>
            <a:ext cx="4480139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자료 출처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8C6866A-6D48-4637-8372-3088BCDAF3DF}"/>
              </a:ext>
            </a:extLst>
          </p:cNvPr>
          <p:cNvSpPr txBox="1">
            <a:spLocks/>
          </p:cNvSpPr>
          <p:nvPr/>
        </p:nvSpPr>
        <p:spPr>
          <a:xfrm>
            <a:off x="4567803" y="6423207"/>
            <a:ext cx="4609966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http://news.khan.co.kr/kh_news/khan_art_view.html?art_id=201610301523021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8BD6963-5237-47B9-BD32-E720F36CB067}"/>
              </a:ext>
            </a:extLst>
          </p:cNvPr>
          <p:cNvSpPr txBox="1">
            <a:spLocks/>
          </p:cNvSpPr>
          <p:nvPr/>
        </p:nvSpPr>
        <p:spPr>
          <a:xfrm>
            <a:off x="5602622" y="2415670"/>
            <a:ext cx="3349577" cy="58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90%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이상이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~50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대 연령층이다</a:t>
            </a:r>
          </a:p>
        </p:txBody>
      </p:sp>
    </p:spTree>
    <p:extLst>
      <p:ext uri="{BB962C8B-B14F-4D97-AF65-F5344CB8AC3E}">
        <p14:creationId xmlns:p14="http://schemas.microsoft.com/office/powerpoint/2010/main" val="314428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2C56E-0548-4E24-B90A-F99AAAA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6504-7320-4CD7-B984-B6AD18C0AE5D}"/>
              </a:ext>
            </a:extLst>
          </p:cNvPr>
          <p:cNvSpPr/>
          <p:nvPr/>
        </p:nvSpPr>
        <p:spPr>
          <a:xfrm>
            <a:off x="256543" y="186759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책갈피를 이용한 광고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C3E7E0-4BCA-4C22-8A30-2AAC98984547}"/>
              </a:ext>
            </a:extLst>
          </p:cNvPr>
          <p:cNvSpPr/>
          <p:nvPr/>
        </p:nvSpPr>
        <p:spPr>
          <a:xfrm>
            <a:off x="263455" y="3740462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SNS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를 이용한 광고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5504E92-7C8A-4E5F-9345-D8C69D98E648}"/>
              </a:ext>
            </a:extLst>
          </p:cNvPr>
          <p:cNvSpPr txBox="1">
            <a:spLocks/>
          </p:cNvSpPr>
          <p:nvPr/>
        </p:nvSpPr>
        <p:spPr>
          <a:xfrm>
            <a:off x="263455" y="2432763"/>
            <a:ext cx="8470547" cy="589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어플을 상기시켜주는 책갈피를 만들어서 사람들에게 공짜로 줌으로써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책을 많이 읽는 사람들에게 더 많이 어플을 상기시켜주는 마케팅 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201306C-E5D0-4468-8E1F-99CC77FC2518}"/>
              </a:ext>
            </a:extLst>
          </p:cNvPr>
          <p:cNvSpPr txBox="1">
            <a:spLocks/>
          </p:cNvSpPr>
          <p:nvPr/>
        </p:nvSpPr>
        <p:spPr>
          <a:xfrm>
            <a:off x="300256" y="4157123"/>
            <a:ext cx="8470547" cy="92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Youtube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Facebook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등을 이용한 광고로 평소 독서에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관심있는 소비자들에게 어필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AA339B6-421E-475B-BDD8-EBD1B0ABFF8E}"/>
              </a:ext>
            </a:extLst>
          </p:cNvPr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마케팅 분석</a:t>
            </a:r>
          </a:p>
        </p:txBody>
      </p:sp>
    </p:spTree>
    <p:extLst>
      <p:ext uri="{BB962C8B-B14F-4D97-AF65-F5344CB8AC3E}">
        <p14:creationId xmlns:p14="http://schemas.microsoft.com/office/powerpoint/2010/main" val="276910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 분석 및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72657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계정 등록 및 활용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사용자별 계정을 만들고 로그인 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계정을 통해 여러가지 기능 제공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친구 추가 기능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서로 책 추천하기 기능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간단한 메신저 기능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데이터를 수집하고 이를 이용한 기능 제공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등록한 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각 책의 진행률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가능하면 각 책의 평가도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등을 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 등록 및 관리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책 제목 입력이나 바코드 캡처 후 서재에 등록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사용자가 등록한 책을 장르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이름 순으로 정렬 및 모아 보기 기능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책 각각마다 진행률을 입력하고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즐겨 찾기를 설정할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메인 화면에서 주로 읽는 책의 진행률을 볼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6E96C-31E2-43AC-AD42-E2E472635D65}"/>
              </a:ext>
            </a:extLst>
          </p:cNvPr>
          <p:cNvSpPr txBox="1"/>
          <p:nvPr/>
        </p:nvSpPr>
        <p:spPr>
          <a:xfrm>
            <a:off x="310788" y="1388025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기능 분석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[1/2]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64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 분석 및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74399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 읽기를 도와주는 다양한 기능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 설정 기능</a:t>
            </a:r>
          </a:p>
          <a:p>
            <a:pPr marL="914400" lvl="2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언제까지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회독을 할 것인지 설정</a:t>
            </a:r>
          </a:p>
          <a:p>
            <a:pPr marL="914400" lvl="2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하루에 몇 페이지 씩 읽으면 되는지 자동으로 계산해서 보여준다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정해진 요일과 시간에 알람이 뜨게 할 수도 있다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600" dirty="0"/>
          </a:p>
          <a:p>
            <a:pPr lvl="1"/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책갈피 기능</a:t>
            </a:r>
            <a:endParaRPr lang="en-US" altLang="ko-KR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읽은 페이지를 본인이 직접 입력하는 식이다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lvl="2">
              <a:buFontTx/>
              <a:buChar char="-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(0p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같이 숫자로 적거나 사진으로 저장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1"/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매달마다 저번 달에 읽은 책을 종합해서 볼 수 있게 한다</a:t>
            </a:r>
            <a:r>
              <a: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가장 많이 읽은 책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가장 적게 읽은 책 등 확인 가능</a:t>
            </a:r>
          </a:p>
          <a:p>
            <a:pPr lvl="2">
              <a:buFontTx/>
              <a:buChar char="-"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앱 사용자 데이터를 이용해 상위 몇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%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인지 확인 가능</a:t>
            </a:r>
            <a:endParaRPr lang="en-US" altLang="ko-KR" sz="1600" dirty="0"/>
          </a:p>
          <a:p>
            <a:pPr lvl="1"/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비슷한 장르의 책을 자동 추천해주는 기능</a:t>
            </a:r>
            <a:endParaRPr lang="en-US" altLang="ko-KR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sz="1600" dirty="0"/>
              <a:t>-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DB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사용자들이 읽는 책을 등록해서 이 정보를 바탕으로 추천해준다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9AFAA-574A-4A3E-923F-ABF65FD494D3}"/>
              </a:ext>
            </a:extLst>
          </p:cNvPr>
          <p:cNvSpPr txBox="1"/>
          <p:nvPr/>
        </p:nvSpPr>
        <p:spPr>
          <a:xfrm>
            <a:off x="256135" y="1361031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기능 분석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[2/2]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02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기능 분석 및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설계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(ERD)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83225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7B57E-4C95-4FD1-B5EC-1B8A996D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6" y="2116752"/>
            <a:ext cx="8470547" cy="1981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7DB685-EE22-4006-A752-69A044C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1" y="4538955"/>
            <a:ext cx="6201831" cy="16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spc="-150" dirty="0">
                <a:solidFill>
                  <a:schemeClr val="accent4">
                    <a:lumMod val="50000"/>
                  </a:schemeClr>
                </a:solidFill>
              </a:rPr>
              <a:t>화면 설계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2421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화면 이동 흐름도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C6EAA-F47E-4A1F-AAB9-2A101800E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4" y="1924749"/>
            <a:ext cx="8770791" cy="42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차   </a:t>
            </a:r>
            <a:r>
              <a:rPr lang="ko-KR" altLang="en-US" sz="2800" b="1" dirty="0" err="1">
                <a:solidFill>
                  <a:srgbClr val="1D314E"/>
                </a:solidFill>
              </a:rPr>
              <a:t>례</a:t>
            </a:r>
            <a:r>
              <a:rPr lang="ko-KR" altLang="en-US" sz="2800" b="1" dirty="0">
                <a:solidFill>
                  <a:srgbClr val="1D314E"/>
                </a:solidFill>
              </a:rPr>
              <a:t> </a:t>
            </a:r>
            <a:r>
              <a:rPr lang="en-US" altLang="ko-KR" sz="2800" b="1" dirty="0">
                <a:solidFill>
                  <a:srgbClr val="1D314E"/>
                </a:solidFill>
              </a:rPr>
              <a:t>[1/2]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B3C9A5-B059-4226-AA79-6DCF1C55DEFA}"/>
              </a:ext>
            </a:extLst>
          </p:cNvPr>
          <p:cNvGrpSpPr/>
          <p:nvPr/>
        </p:nvGrpSpPr>
        <p:grpSpPr>
          <a:xfrm>
            <a:off x="241300" y="2038953"/>
            <a:ext cx="4509995" cy="1862048"/>
            <a:chOff x="241300" y="2262625"/>
            <a:chExt cx="4509995" cy="18620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6BDFF0-BF3B-4B35-B543-1F1A95B5EDAB}"/>
                </a:ext>
              </a:extLst>
            </p:cNvPr>
            <p:cNvSpPr txBox="1"/>
            <p:nvPr/>
          </p:nvSpPr>
          <p:spPr>
            <a:xfrm>
              <a:off x="241300" y="2262625"/>
              <a:ext cx="450999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55600">
                <a:lnSpc>
                  <a:spcPct val="175000"/>
                </a:lnSpc>
              </a:pPr>
              <a:r>
                <a:rPr lang="en-US" altLang="ko-KR" sz="1600" b="1" spc="-50" dirty="0">
                  <a:solidFill>
                    <a:srgbClr val="1D314E"/>
                  </a:solidFill>
                  <a:latin typeface="나눔고딕" pitchFamily="50" charset="-127"/>
                  <a:ea typeface="나눔고딕" pitchFamily="50" charset="-127"/>
                </a:rPr>
                <a:t>2.	</a:t>
              </a:r>
              <a:r>
                <a:rPr lang="ko-KR" altLang="en-US" sz="1600" b="1" spc="-50" dirty="0">
                  <a:solidFill>
                    <a:srgbClr val="1D314E"/>
                  </a:solidFill>
                  <a:latin typeface="나눔고딕" pitchFamily="50" charset="-127"/>
                  <a:ea typeface="나눔고딕" pitchFamily="50" charset="-127"/>
                </a:rPr>
                <a:t>개발 아이템 소개</a:t>
              </a:r>
              <a:endPara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333375" indent="-333375">
                <a:lnSpc>
                  <a:spcPct val="175000"/>
                </a:lnSpc>
                <a:tabLst>
                  <a:tab pos="628650" algn="l"/>
                </a:tabLst>
              </a:pPr>
              <a:r>
                <a:rPr lang="en-US" altLang="ko-KR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	1.1  </a:t>
              </a:r>
              <a:r>
                <a:rPr lang="ko-KR" altLang="en-US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프로젝트 명과 개요</a:t>
              </a:r>
              <a:endPara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333375" indent="-333375">
                <a:lnSpc>
                  <a:spcPct val="150000"/>
                </a:lnSpc>
                <a:tabLst>
                  <a:tab pos="628650" algn="l"/>
                </a:tabLst>
              </a:pPr>
              <a:r>
                <a:rPr lang="en-US" altLang="ko-KR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	1.2  </a:t>
              </a:r>
              <a:r>
                <a:rPr lang="ko-KR" altLang="en-US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배경 및 필요성</a:t>
              </a:r>
              <a:endPara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333375" indent="-333375" defTabSz="628650">
                <a:lnSpc>
                  <a:spcPct val="150000"/>
                </a:lnSpc>
              </a:pPr>
              <a:r>
                <a:rPr lang="en-US" altLang="ko-KR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	1.3  </a:t>
              </a:r>
              <a:r>
                <a:rPr lang="ko-KR" altLang="en-US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개발 환경 및 개발 기술</a:t>
              </a:r>
              <a:endPara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333375" indent="-333375" defTabSz="628650">
                <a:lnSpc>
                  <a:spcPct val="150000"/>
                </a:lnSpc>
              </a:pPr>
              <a:r>
                <a:rPr lang="ko-KR" altLang="en-US" sz="1200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endPara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endParaRPr lang="ko-KR" alt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D79974-ED19-450F-9C34-BD72ED91C552}"/>
                </a:ext>
              </a:extLst>
            </p:cNvPr>
            <p:cNvSpPr txBox="1"/>
            <p:nvPr/>
          </p:nvSpPr>
          <p:spPr>
            <a:xfrm>
              <a:off x="573740" y="3607594"/>
              <a:ext cx="1478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4E4E4E"/>
                  </a:solidFill>
                  <a:latin typeface="+mj-ea"/>
                  <a:ea typeface="+mj-ea"/>
                </a:rPr>
                <a:t>1.4  </a:t>
              </a:r>
              <a:r>
                <a:rPr lang="ko-KR" altLang="en-US" sz="1200" b="1" dirty="0">
                  <a:solidFill>
                    <a:srgbClr val="4E4E4E"/>
                  </a:solidFill>
                  <a:latin typeface="+mj-ea"/>
                  <a:ea typeface="+mj-ea"/>
                </a:rPr>
                <a:t>개발 구성 모듈</a:t>
              </a:r>
              <a:r>
                <a:rPr lang="en-US" altLang="ko-KR" sz="1200" b="1" dirty="0">
                  <a:solidFill>
                    <a:srgbClr val="4E4E4E"/>
                  </a:solidFill>
                  <a:latin typeface="+mj-ea"/>
                  <a:ea typeface="+mj-ea"/>
                </a:rPr>
                <a:t> </a:t>
              </a:r>
              <a:endParaRPr lang="ko-KR" altLang="en-US" sz="1200" b="1" dirty="0">
                <a:solidFill>
                  <a:srgbClr val="4E4E4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E093EF-7D8B-412C-AC39-AAA193BE25A8}"/>
              </a:ext>
            </a:extLst>
          </p:cNvPr>
          <p:cNvSpPr txBox="1"/>
          <p:nvPr/>
        </p:nvSpPr>
        <p:spPr>
          <a:xfrm>
            <a:off x="241300" y="3705944"/>
            <a:ext cx="45099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3.	</a:t>
            </a:r>
            <a:r>
              <a:rPr lang="ko-KR" altLang="en-US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시장 벤치마킹</a:t>
            </a:r>
            <a:endParaRPr lang="en-US" altLang="ko-KR" sz="1600" b="1" spc="-50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유사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APP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시스템 분석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 및 시장 특성 분석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마케팅 및 홍보 전략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</a:p>
          <a:p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369D8-F1A0-4AD0-9253-8D45E93EDE9B}"/>
              </a:ext>
            </a:extLst>
          </p:cNvPr>
          <p:cNvSpPr txBox="1"/>
          <p:nvPr/>
        </p:nvSpPr>
        <p:spPr>
          <a:xfrm>
            <a:off x="241299" y="935851"/>
            <a:ext cx="2286748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1.	</a:t>
            </a:r>
            <a:r>
              <a:rPr lang="ko-KR" altLang="en-US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프로젝트 팀 소개</a:t>
            </a:r>
            <a:endParaRPr lang="en-US" altLang="ko-KR" sz="1600" b="1" spc="-50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명과 개요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 및 필요성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2BEB0C-87FF-42A4-A96B-77E72711D0A2}"/>
              </a:ext>
            </a:extLst>
          </p:cNvPr>
          <p:cNvSpPr txBox="1"/>
          <p:nvPr/>
        </p:nvSpPr>
        <p:spPr>
          <a:xfrm>
            <a:off x="241299" y="5079103"/>
            <a:ext cx="2860489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4.	</a:t>
            </a:r>
            <a:r>
              <a:rPr lang="ko-KR" altLang="en-US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기능 분석 설계</a:t>
            </a:r>
            <a:endParaRPr lang="en-US" altLang="ko-KR" sz="1600" b="1" spc="-50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작업분할 구조도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(WBS)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 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다이어그램 작성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5707" y="4951639"/>
            <a:ext cx="7820416" cy="120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71AAF-0DF9-43F2-BE43-5BF0F1167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6" y="1774164"/>
            <a:ext cx="2293787" cy="3309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D3D145-D039-4D05-ABEB-F109CB193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5" y="1716524"/>
            <a:ext cx="2293787" cy="32351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B3A6AE-F879-4E65-AB1D-86462AE97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18" y="1819676"/>
            <a:ext cx="2293786" cy="33426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3AA0F2-7A4A-4542-8B26-D6DBBDADE657}"/>
              </a:ext>
            </a:extLst>
          </p:cNvPr>
          <p:cNvSpPr txBox="1"/>
          <p:nvPr/>
        </p:nvSpPr>
        <p:spPr>
          <a:xfrm>
            <a:off x="1910974" y="5463186"/>
            <a:ext cx="230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화면과 로그인 화면 구성 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42FF4E81-335B-4B75-BD32-73E0EB7DF3FF}"/>
              </a:ext>
            </a:extLst>
          </p:cNvPr>
          <p:cNvSpPr/>
          <p:nvPr/>
        </p:nvSpPr>
        <p:spPr>
          <a:xfrm>
            <a:off x="2994193" y="5277590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70DFF-64CF-44A5-A420-130839DD75A5}"/>
              </a:ext>
            </a:extLst>
          </p:cNvPr>
          <p:cNvSpPr txBox="1"/>
          <p:nvPr/>
        </p:nvSpPr>
        <p:spPr>
          <a:xfrm>
            <a:off x="5932627" y="5357863"/>
            <a:ext cx="2613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화면의 회원 가입을 누르면 나타나는 메뉴로 아이디 중복 확인이 필요하고 약관에 동의 해야 회원 가입을 할 수 있다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F47894C-81A5-4270-BE69-43DFBE96BEDA}"/>
              </a:ext>
            </a:extLst>
          </p:cNvPr>
          <p:cNvSpPr/>
          <p:nvPr/>
        </p:nvSpPr>
        <p:spPr>
          <a:xfrm>
            <a:off x="6988029" y="5159687"/>
            <a:ext cx="134224" cy="1407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A1132-B277-4D6C-8AA4-5319A8A65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3" y="1749093"/>
            <a:ext cx="1949538" cy="3456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D5008D-8346-4ABD-8E29-67EF6D230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0" y="1743633"/>
            <a:ext cx="1949538" cy="34622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A219BA-18D3-45F6-B139-E211DF712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18" y="1771995"/>
            <a:ext cx="1949539" cy="3321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552F9-26D4-4EA8-9AC8-99E00DD33343}"/>
              </a:ext>
            </a:extLst>
          </p:cNvPr>
          <p:cNvSpPr txBox="1"/>
          <p:nvPr/>
        </p:nvSpPr>
        <p:spPr>
          <a:xfrm>
            <a:off x="263455" y="1334657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주요 화면 스케치 및 디자인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[1/5]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8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ED4CA7-3435-423C-990F-1E602642D4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3" y="1751243"/>
            <a:ext cx="2498876" cy="3602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72412B-288A-4627-93C0-631DCCED0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93" y="1949753"/>
            <a:ext cx="2569029" cy="3602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06AEDA-9765-4BB1-9BA8-40F016E17BEA}"/>
              </a:ext>
            </a:extLst>
          </p:cNvPr>
          <p:cNvSpPr txBox="1"/>
          <p:nvPr/>
        </p:nvSpPr>
        <p:spPr>
          <a:xfrm>
            <a:off x="3433449" y="1949753"/>
            <a:ext cx="1949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화면으로 자신이 현재 읽는 중인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메인 화면에 띄워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진행률이나 하루에 몇 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씩 읽어야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하는지를 알 수 있게 함 </a:t>
            </a: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각각 버튼별로 다른 액티비티로 이동한다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 등록과 관련해 책마다 고유한 번호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혹은 책 제목 또는 바코드를 스캔하여 등록 할 수 있다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1DFCE09-2B65-4CE2-8A65-FAD4F987DDE6}"/>
              </a:ext>
            </a:extLst>
          </p:cNvPr>
          <p:cNvSpPr/>
          <p:nvPr/>
        </p:nvSpPr>
        <p:spPr>
          <a:xfrm rot="16200000">
            <a:off x="3217990" y="2048022"/>
            <a:ext cx="147394" cy="1305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4802F43D-4E36-4BBA-983D-5FF8050878D9}"/>
              </a:ext>
            </a:extLst>
          </p:cNvPr>
          <p:cNvSpPr/>
          <p:nvPr/>
        </p:nvSpPr>
        <p:spPr>
          <a:xfrm rot="16200000">
            <a:off x="3217990" y="3686574"/>
            <a:ext cx="147394" cy="1305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D78375F-83AF-4305-AA4C-9EA417DE33FE}"/>
              </a:ext>
            </a:extLst>
          </p:cNvPr>
          <p:cNvSpPr/>
          <p:nvPr/>
        </p:nvSpPr>
        <p:spPr>
          <a:xfrm rot="5400000">
            <a:off x="5374286" y="4594405"/>
            <a:ext cx="147394" cy="1305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5E7DB-1957-4B22-A56C-FE98D927D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5" y="1751243"/>
            <a:ext cx="2393392" cy="42648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3B18E8-9D6C-4104-88DA-E0259B882236}"/>
              </a:ext>
            </a:extLst>
          </p:cNvPr>
          <p:cNvSpPr txBox="1"/>
          <p:nvPr/>
        </p:nvSpPr>
        <p:spPr>
          <a:xfrm>
            <a:off x="281360" y="1335337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주요 화면 스케치 및 디자인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[2/5]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8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B0F91-A172-4CF0-B9CE-E90914571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3" y="1649232"/>
            <a:ext cx="2379251" cy="3375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259512-A28D-4B94-A2AC-ED0777BEB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30" y="1643055"/>
            <a:ext cx="2379250" cy="33816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6D66A3-A886-467F-AC65-81CCD2E3AC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35" y="1643055"/>
            <a:ext cx="2379250" cy="3336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3CA0DE-2DCE-42F3-B6A3-8F9AF2DA93E1}"/>
              </a:ext>
            </a:extLst>
          </p:cNvPr>
          <p:cNvSpPr txBox="1"/>
          <p:nvPr/>
        </p:nvSpPr>
        <p:spPr>
          <a:xfrm>
            <a:off x="467664" y="5327885"/>
            <a:ext cx="237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등록한 책이 보이고 스크롤로 이동 가능하며 즐겨찾기 보기를 누르면 즐겨찾기 한 책만 보이게 할 수 있다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 제목이나 장르별 등 상세한 검색도 가능하다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9B2118-7F15-48B5-BF63-136257FC4AD0}"/>
              </a:ext>
            </a:extLst>
          </p:cNvPr>
          <p:cNvSpPr txBox="1"/>
          <p:nvPr/>
        </p:nvSpPr>
        <p:spPr>
          <a:xfrm>
            <a:off x="3274829" y="5384898"/>
            <a:ext cx="237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선택하면 나오는 페이지로 책 진행률 입력이 가능하고 게이지 형태로 보여준다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 설정이 가능하고 년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일을 설정하면 자동으로 하루에 몇 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씩 읽어야 할지를 계산해준다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B53C4-F627-4351-ACF5-85F0EC8EBF71}"/>
              </a:ext>
            </a:extLst>
          </p:cNvPr>
          <p:cNvSpPr txBox="1"/>
          <p:nvPr/>
        </p:nvSpPr>
        <p:spPr>
          <a:xfrm>
            <a:off x="6278842" y="5378651"/>
            <a:ext cx="237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 독서량에서 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클릭할 시 책 진행률에 계산된 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page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 만큼 추가된다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독후감을 작성할 수 있으며 친구에게 공유가  가능하다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981BDF2-8904-42EC-A76E-B2F78DB57A65}"/>
              </a:ext>
            </a:extLst>
          </p:cNvPr>
          <p:cNvSpPr/>
          <p:nvPr/>
        </p:nvSpPr>
        <p:spPr>
          <a:xfrm>
            <a:off x="1514676" y="5158601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FAD5E30-BE1D-4E09-8490-4AF4D9C4EDD7}"/>
              </a:ext>
            </a:extLst>
          </p:cNvPr>
          <p:cNvSpPr/>
          <p:nvPr/>
        </p:nvSpPr>
        <p:spPr>
          <a:xfrm>
            <a:off x="4393148" y="5187108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6A624C9-0FD3-4154-94EE-A2E75DA887C4}"/>
              </a:ext>
            </a:extLst>
          </p:cNvPr>
          <p:cNvSpPr/>
          <p:nvPr/>
        </p:nvSpPr>
        <p:spPr>
          <a:xfrm>
            <a:off x="7397160" y="5180855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8C3FB-03D3-43B5-B390-354508850F99}"/>
              </a:ext>
            </a:extLst>
          </p:cNvPr>
          <p:cNvSpPr txBox="1"/>
          <p:nvPr/>
        </p:nvSpPr>
        <p:spPr>
          <a:xfrm>
            <a:off x="256544" y="1283494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주요 화면 스케치 및 디자인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[3/5]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61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69DC8-B1ED-415E-8EED-DA6842201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3" y="1912110"/>
            <a:ext cx="2738882" cy="3874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8CFD88-B083-4EFE-BA38-ED36F4CAB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97" y="1789049"/>
            <a:ext cx="2775427" cy="3724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E1706-9546-418D-B0CB-5FCDF9B39CCE}"/>
              </a:ext>
            </a:extLst>
          </p:cNvPr>
          <p:cNvSpPr txBox="1"/>
          <p:nvPr/>
        </p:nvSpPr>
        <p:spPr>
          <a:xfrm>
            <a:off x="3305443" y="1789049"/>
            <a:ext cx="2379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최근에 읽은 책 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권을 보여주며 바 형태로 진행 상태를 시각적으로 제공한다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독서량은 이번 달에 읽은 책 전체를 보여주고 아래에선 달성 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100%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아닌 것을 구분해 완독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진행중으로 보여준다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사용자의 완독 권수 데이터를 수집해 정렬한 후 상위 몇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%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인지를 알 수 있고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누적된 독서 현황을 볼 수 있다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이번달에 읽은 책들 중 가장 많이 읽은 책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완독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적게 읽은 책을 볼 수 있게 해 어떤 책에 집중 했고 소홀 했는지를 볼 수 있다</a:t>
            </a:r>
            <a:r>
              <a:rPr lang="en-US" altLang="ko-KR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5106695-DAE5-4989-9FA3-6F2CE8430F4A}"/>
              </a:ext>
            </a:extLst>
          </p:cNvPr>
          <p:cNvSpPr/>
          <p:nvPr/>
        </p:nvSpPr>
        <p:spPr>
          <a:xfrm rot="16200000">
            <a:off x="3176257" y="1902150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7A30D8D-9F72-4C71-9E53-06989462873C}"/>
              </a:ext>
            </a:extLst>
          </p:cNvPr>
          <p:cNvSpPr/>
          <p:nvPr/>
        </p:nvSpPr>
        <p:spPr>
          <a:xfrm rot="5400000">
            <a:off x="5675768" y="2632941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A820E75-08A6-459F-BFED-5253323E5B05}"/>
              </a:ext>
            </a:extLst>
          </p:cNvPr>
          <p:cNvSpPr/>
          <p:nvPr/>
        </p:nvSpPr>
        <p:spPr>
          <a:xfrm rot="5400000">
            <a:off x="5671266" y="3517957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F1CBA4F-1CA0-4AC9-9573-D55369709FC5}"/>
              </a:ext>
            </a:extLst>
          </p:cNvPr>
          <p:cNvSpPr/>
          <p:nvPr/>
        </p:nvSpPr>
        <p:spPr>
          <a:xfrm rot="16200000">
            <a:off x="3176257" y="4423989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AF195-1959-42AE-9824-12255D493577}"/>
              </a:ext>
            </a:extLst>
          </p:cNvPr>
          <p:cNvSpPr txBox="1"/>
          <p:nvPr/>
        </p:nvSpPr>
        <p:spPr>
          <a:xfrm>
            <a:off x="263455" y="1334657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주요 화면 스케치 및 디자인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[4/5]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32B8B-4058-40F3-A040-4B6892403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63" y="1847219"/>
            <a:ext cx="2468736" cy="3331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2631C9-E1B1-4DC9-9F55-6065DE76C3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30" y="1570503"/>
            <a:ext cx="2362138" cy="33315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233C30-1ADD-4676-9E81-640F42BBE377}"/>
              </a:ext>
            </a:extLst>
          </p:cNvPr>
          <p:cNvSpPr txBox="1"/>
          <p:nvPr/>
        </p:nvSpPr>
        <p:spPr>
          <a:xfrm>
            <a:off x="1368418" y="5103513"/>
            <a:ext cx="289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친구 추가가 완료된 친구들의 리스트를 보여주고 친구의 이름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닉네임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친구가 현재 읽고 있는 책 제목을 메인으로 띄운다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아래의 버튼으로 친구 추가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</a:t>
            </a:r>
            <a:r>
              <a:rPr lang="en-US" altLang="ko-KR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메시지 보내기가 가능하다</a:t>
            </a: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F9624-51B0-4773-981A-E6E633E8C511}"/>
              </a:ext>
            </a:extLst>
          </p:cNvPr>
          <p:cNvSpPr txBox="1"/>
          <p:nvPr/>
        </p:nvSpPr>
        <p:spPr>
          <a:xfrm>
            <a:off x="5607681" y="5177891"/>
            <a:ext cx="237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유저간 메시지의 예시 화면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DE2D7DA-93DC-41F2-AF7B-AA7F1211DDE2}"/>
              </a:ext>
            </a:extLst>
          </p:cNvPr>
          <p:cNvSpPr/>
          <p:nvPr/>
        </p:nvSpPr>
        <p:spPr>
          <a:xfrm>
            <a:off x="2672916" y="4977012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1BF89F0-C8AC-4F32-92FA-88D0D98D259C}"/>
              </a:ext>
            </a:extLst>
          </p:cNvPr>
          <p:cNvSpPr/>
          <p:nvPr/>
        </p:nvSpPr>
        <p:spPr>
          <a:xfrm>
            <a:off x="6725999" y="5026055"/>
            <a:ext cx="142613" cy="1190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297EA-706A-48B1-A73F-7F28D8A07996}"/>
              </a:ext>
            </a:extLst>
          </p:cNvPr>
          <p:cNvSpPr txBox="1"/>
          <p:nvPr/>
        </p:nvSpPr>
        <p:spPr>
          <a:xfrm>
            <a:off x="263455" y="1347583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주요 화면 스케치 및 디자인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[5/5]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62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570503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일정 및 계획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~ 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D75DDC-E3DB-4987-A9A0-CAD25CE5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132763"/>
            <a:ext cx="8470547" cy="3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861624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4474" y="224999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차별화 전략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458C13-5D15-44D8-A428-842F15727670}"/>
              </a:ext>
            </a:extLst>
          </p:cNvPr>
          <p:cNvGrpSpPr/>
          <p:nvPr/>
        </p:nvGrpSpPr>
        <p:grpSpPr>
          <a:xfrm>
            <a:off x="335617" y="1748111"/>
            <a:ext cx="7218280" cy="1292662"/>
            <a:chOff x="557400" y="1640542"/>
            <a:chExt cx="7218280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B3A935-6138-4DAA-ADED-B761D3AD3D5B}"/>
                </a:ext>
              </a:extLst>
            </p:cNvPr>
            <p:cNvSpPr txBox="1"/>
            <p:nvPr/>
          </p:nvSpPr>
          <p:spPr>
            <a:xfrm>
              <a:off x="826342" y="1640542"/>
              <a:ext cx="6949338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친구 추가 기능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사용자끼리 친구 추가 기능을 만들어 서로 책 추천을 주고 받을 수 있음</a:t>
              </a: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386E9BE2-CC8E-454E-900A-1848978D2BF3}"/>
                </a:ext>
              </a:extLst>
            </p:cNvPr>
            <p:cNvSpPr/>
            <p:nvPr/>
          </p:nvSpPr>
          <p:spPr>
            <a:xfrm>
              <a:off x="557400" y="1730191"/>
              <a:ext cx="143433" cy="349623"/>
            </a:xfrm>
            <a:prstGeom prst="homePlate">
              <a:avLst/>
            </a:prstGeom>
            <a:solidFill>
              <a:srgbClr val="1D3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FD376E-2F4A-4192-9814-1922D158C180}"/>
              </a:ext>
            </a:extLst>
          </p:cNvPr>
          <p:cNvGrpSpPr/>
          <p:nvPr/>
        </p:nvGrpSpPr>
        <p:grpSpPr>
          <a:xfrm>
            <a:off x="364803" y="3315627"/>
            <a:ext cx="6907193" cy="1292662"/>
            <a:chOff x="557400" y="1648197"/>
            <a:chExt cx="6907193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5955-BCBB-4339-A605-64E074519AE0}"/>
                </a:ext>
              </a:extLst>
            </p:cNvPr>
            <p:cNvSpPr txBox="1"/>
            <p:nvPr/>
          </p:nvSpPr>
          <p:spPr>
            <a:xfrm>
              <a:off x="795780" y="1648197"/>
              <a:ext cx="6668813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목표 설정 기능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목표 시간을 맞춰 놓으면 하루에 몇 페이지 씩 읽어야 하는지 알려줌</a:t>
              </a:r>
            </a:p>
          </p:txBody>
        </p: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5206781B-5134-40A6-88E5-AAA0517282A7}"/>
                </a:ext>
              </a:extLst>
            </p:cNvPr>
            <p:cNvSpPr/>
            <p:nvPr/>
          </p:nvSpPr>
          <p:spPr>
            <a:xfrm>
              <a:off x="557400" y="1730191"/>
              <a:ext cx="143433" cy="349623"/>
            </a:xfrm>
            <a:prstGeom prst="homePlate">
              <a:avLst/>
            </a:prstGeom>
            <a:solidFill>
              <a:srgbClr val="1D3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815A1-229F-47F2-98BC-4F41DAE7E14D}"/>
              </a:ext>
            </a:extLst>
          </p:cNvPr>
          <p:cNvGrpSpPr/>
          <p:nvPr/>
        </p:nvGrpSpPr>
        <p:grpSpPr>
          <a:xfrm>
            <a:off x="407333" y="4883142"/>
            <a:ext cx="7757535" cy="1292662"/>
            <a:chOff x="557400" y="1658472"/>
            <a:chExt cx="775753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80221-B668-4999-909D-E38F0188CB89}"/>
                </a:ext>
              </a:extLst>
            </p:cNvPr>
            <p:cNvSpPr txBox="1"/>
            <p:nvPr/>
          </p:nvSpPr>
          <p:spPr>
            <a:xfrm>
              <a:off x="753250" y="1658472"/>
              <a:ext cx="7561685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책 자동 추천 기능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charset="-127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DB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charset="-127"/>
                </a:rPr>
                <a:t>에 사용자들이 읽는 책을 등록해서 비슷한 장르의 책을 자동으로 추천해줌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3FC63687-63AA-4A92-AF56-61517D078396}"/>
                </a:ext>
              </a:extLst>
            </p:cNvPr>
            <p:cNvSpPr/>
            <p:nvPr/>
          </p:nvSpPr>
          <p:spPr>
            <a:xfrm>
              <a:off x="557400" y="1730191"/>
              <a:ext cx="143433" cy="349623"/>
            </a:xfrm>
            <a:prstGeom prst="homePlate">
              <a:avLst/>
            </a:prstGeom>
            <a:solidFill>
              <a:srgbClr val="1D3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507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차   </a:t>
            </a:r>
            <a:r>
              <a:rPr lang="ko-KR" altLang="en-US" sz="2800" b="1" dirty="0" err="1">
                <a:solidFill>
                  <a:srgbClr val="1D314E"/>
                </a:solidFill>
              </a:rPr>
              <a:t>례</a:t>
            </a:r>
            <a:r>
              <a:rPr lang="ko-KR" altLang="en-US" sz="2800" b="1" dirty="0">
                <a:solidFill>
                  <a:srgbClr val="1D314E"/>
                </a:solidFill>
              </a:rPr>
              <a:t> </a:t>
            </a:r>
            <a:r>
              <a:rPr lang="en-US" altLang="ko-KR" sz="2800" b="1" dirty="0">
                <a:solidFill>
                  <a:srgbClr val="1D314E"/>
                </a:solidFill>
              </a:rPr>
              <a:t>[2/2]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BDFF0-BF3B-4B35-B543-1F1A95B5EDAB}"/>
              </a:ext>
            </a:extLst>
          </p:cNvPr>
          <p:cNvSpPr txBox="1"/>
          <p:nvPr/>
        </p:nvSpPr>
        <p:spPr>
          <a:xfrm>
            <a:off x="241297" y="2507511"/>
            <a:ext cx="4509995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6.	</a:t>
            </a:r>
            <a:r>
              <a:rPr lang="ko-KR" altLang="en-US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화면설계</a:t>
            </a:r>
            <a:endParaRPr lang="en-US" altLang="ko-KR" sz="1600" b="1" spc="-50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첫 화면에서 화면이동 흐름도 작성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화면의 구성 설계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화면마다 구현 등의 기능 설계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093EF-7D8B-412C-AC39-AAA193BE25A8}"/>
              </a:ext>
            </a:extLst>
          </p:cNvPr>
          <p:cNvSpPr txBox="1"/>
          <p:nvPr/>
        </p:nvSpPr>
        <p:spPr>
          <a:xfrm>
            <a:off x="241298" y="924261"/>
            <a:ext cx="4509995" cy="1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5.	</a:t>
            </a:r>
            <a:r>
              <a:rPr lang="ko-KR" altLang="en-US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개발 계획 및 주요기술과 차별화</a:t>
            </a:r>
            <a:endParaRPr lang="en-US" altLang="ko-KR" sz="1600" b="1" spc="-50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기술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차별화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90FB6-CC43-4653-9DF9-39794C376752}"/>
              </a:ext>
            </a:extLst>
          </p:cNvPr>
          <p:cNvSpPr txBox="1"/>
          <p:nvPr/>
        </p:nvSpPr>
        <p:spPr>
          <a:xfrm>
            <a:off x="241296" y="4100636"/>
            <a:ext cx="4509995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7.	PROTOTYPE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66740-4DEC-445C-B54A-F6A8346B0A1D}"/>
              </a:ext>
            </a:extLst>
          </p:cNvPr>
          <p:cNvSpPr txBox="1"/>
          <p:nvPr/>
        </p:nvSpPr>
        <p:spPr>
          <a:xfrm>
            <a:off x="241295" y="5605323"/>
            <a:ext cx="4509995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8.	Q&amp;A</a:t>
            </a:r>
          </a:p>
        </p:txBody>
      </p:sp>
    </p:spTree>
    <p:extLst>
      <p:ext uri="{BB962C8B-B14F-4D97-AF65-F5344CB8AC3E}">
        <p14:creationId xmlns:p14="http://schemas.microsoft.com/office/powerpoint/2010/main" val="1285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A0937-C292-4359-8652-A2A5E9A8BBBC}"/>
              </a:ext>
            </a:extLst>
          </p:cNvPr>
          <p:cNvSpPr txBox="1"/>
          <p:nvPr/>
        </p:nvSpPr>
        <p:spPr>
          <a:xfrm>
            <a:off x="286872" y="99508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정해지면 추가 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79442-B1AA-4D8B-A2C7-5AA15CE54D5F}"/>
              </a:ext>
            </a:extLst>
          </p:cNvPr>
          <p:cNvSpPr txBox="1"/>
          <p:nvPr/>
        </p:nvSpPr>
        <p:spPr>
          <a:xfrm>
            <a:off x="286872" y="286871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프로젝트 팀 소개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[1/2]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E6289-49A6-4605-8B36-D778925C8D5A}"/>
              </a:ext>
            </a:extLst>
          </p:cNvPr>
          <p:cNvSpPr txBox="1"/>
          <p:nvPr/>
        </p:nvSpPr>
        <p:spPr>
          <a:xfrm>
            <a:off x="286872" y="1549407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 장      조 재호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7FEED-D70F-4CD9-A5AA-A571B69A733D}"/>
              </a:ext>
            </a:extLst>
          </p:cNvPr>
          <p:cNvSpPr txBox="1"/>
          <p:nvPr/>
        </p:nvSpPr>
        <p:spPr>
          <a:xfrm>
            <a:off x="286872" y="2103731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 원      오 창명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함 진우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임 유진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 혜욱</a:t>
            </a:r>
          </a:p>
        </p:txBody>
      </p:sp>
    </p:spTree>
    <p:extLst>
      <p:ext uri="{BB962C8B-B14F-4D97-AF65-F5344CB8AC3E}">
        <p14:creationId xmlns:p14="http://schemas.microsoft.com/office/powerpoint/2010/main" val="12782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A0937-C292-4359-8652-A2A5E9A8BBBC}"/>
              </a:ext>
            </a:extLst>
          </p:cNvPr>
          <p:cNvSpPr txBox="1"/>
          <p:nvPr/>
        </p:nvSpPr>
        <p:spPr>
          <a:xfrm>
            <a:off x="286872" y="99508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팀원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79442-B1AA-4D8B-A2C7-5AA15CE54D5F}"/>
              </a:ext>
            </a:extLst>
          </p:cNvPr>
          <p:cNvSpPr txBox="1"/>
          <p:nvPr/>
        </p:nvSpPr>
        <p:spPr>
          <a:xfrm>
            <a:off x="286872" y="286871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프로젝트 팀 소개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[2/2]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E6289-49A6-4605-8B36-D778925C8D5A}"/>
              </a:ext>
            </a:extLst>
          </p:cNvPr>
          <p:cNvSpPr txBox="1"/>
          <p:nvPr/>
        </p:nvSpPr>
        <p:spPr>
          <a:xfrm>
            <a:off x="286872" y="1549407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 장      조 재호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7FEED-D70F-4CD9-A5AA-A571B69A733D}"/>
              </a:ext>
            </a:extLst>
          </p:cNvPr>
          <p:cNvSpPr txBox="1"/>
          <p:nvPr/>
        </p:nvSpPr>
        <p:spPr>
          <a:xfrm>
            <a:off x="286872" y="2103731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팀 원      오 창명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함 진우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임 유진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 혜욱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9049B-2E6C-4DD1-BA47-7BA63CF47822}"/>
              </a:ext>
            </a:extLst>
          </p:cNvPr>
          <p:cNvSpPr txBox="1"/>
          <p:nvPr/>
        </p:nvSpPr>
        <p:spPr>
          <a:xfrm>
            <a:off x="286872" y="32123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담당 업무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653B6A-AC97-473C-8CB3-48E8BB6D4ECD}"/>
              </a:ext>
            </a:extLst>
          </p:cNvPr>
          <p:cNvGrpSpPr/>
          <p:nvPr/>
        </p:nvGrpSpPr>
        <p:grpSpPr>
          <a:xfrm>
            <a:off x="372935" y="4034118"/>
            <a:ext cx="1617904" cy="2420470"/>
            <a:chOff x="372935" y="4034118"/>
            <a:chExt cx="1617904" cy="2420470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5F453FD3-3800-41F7-9128-6740BA641F7F}"/>
                </a:ext>
              </a:extLst>
            </p:cNvPr>
            <p:cNvSpPr/>
            <p:nvPr/>
          </p:nvSpPr>
          <p:spPr>
            <a:xfrm rot="10800000" flipH="1">
              <a:off x="372935" y="4034118"/>
              <a:ext cx="1617904" cy="242047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9F4D2D-9242-411A-9D22-13E18A0912B5}"/>
                </a:ext>
              </a:extLst>
            </p:cNvPr>
            <p:cNvSpPr/>
            <p:nvPr/>
          </p:nvSpPr>
          <p:spPr>
            <a:xfrm>
              <a:off x="372935" y="4052357"/>
              <a:ext cx="1617904" cy="475129"/>
            </a:xfrm>
            <a:prstGeom prst="rect">
              <a:avLst/>
            </a:prstGeom>
            <a:solidFill>
              <a:srgbClr val="4E4E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조 재호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DA58F-E722-4A43-A461-6600C62E09B3}"/>
                </a:ext>
              </a:extLst>
            </p:cNvPr>
            <p:cNvSpPr txBox="1"/>
            <p:nvPr/>
          </p:nvSpPr>
          <p:spPr>
            <a:xfrm>
              <a:off x="638333" y="4712511"/>
              <a:ext cx="114165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팀장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기획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기획안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-1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디자인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(UI)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코딩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1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차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발표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B0D697-C0E7-4E6D-A6B8-6AD93B05259B}"/>
              </a:ext>
            </a:extLst>
          </p:cNvPr>
          <p:cNvGrpSpPr/>
          <p:nvPr/>
        </p:nvGrpSpPr>
        <p:grpSpPr>
          <a:xfrm>
            <a:off x="2076144" y="4025154"/>
            <a:ext cx="1617904" cy="2420470"/>
            <a:chOff x="372935" y="4034118"/>
            <a:chExt cx="1617904" cy="2420470"/>
          </a:xfrm>
        </p:grpSpPr>
        <p:sp>
          <p:nvSpPr>
            <p:cNvPr id="17" name="사각형: 둥근 한쪽 모서리 16">
              <a:extLst>
                <a:ext uri="{FF2B5EF4-FFF2-40B4-BE49-F238E27FC236}">
                  <a16:creationId xmlns:a16="http://schemas.microsoft.com/office/drawing/2014/main" id="{30D73889-B07C-4333-8EC3-B6786B0BFBA2}"/>
                </a:ext>
              </a:extLst>
            </p:cNvPr>
            <p:cNvSpPr/>
            <p:nvPr/>
          </p:nvSpPr>
          <p:spPr>
            <a:xfrm rot="10800000" flipH="1">
              <a:off x="372935" y="4034118"/>
              <a:ext cx="1617904" cy="242047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2576CE-67FC-4387-AA74-AAB9869A3282}"/>
                </a:ext>
              </a:extLst>
            </p:cNvPr>
            <p:cNvSpPr/>
            <p:nvPr/>
          </p:nvSpPr>
          <p:spPr>
            <a:xfrm>
              <a:off x="372935" y="4052357"/>
              <a:ext cx="1617904" cy="475129"/>
            </a:xfrm>
            <a:prstGeom prst="rect">
              <a:avLst/>
            </a:prstGeom>
            <a:solidFill>
              <a:srgbClr val="4E4E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오 창명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1E8D33-AC1A-4475-A27A-1F89557C65EF}"/>
                </a:ext>
              </a:extLst>
            </p:cNvPr>
            <p:cNvSpPr txBox="1"/>
            <p:nvPr/>
          </p:nvSpPr>
          <p:spPr>
            <a:xfrm>
              <a:off x="638333" y="4712511"/>
              <a:ext cx="1085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기획안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-2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자료수집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코딩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F1A116-BDC9-4E1D-B0C2-C7DE7AD4FA1E}"/>
              </a:ext>
            </a:extLst>
          </p:cNvPr>
          <p:cNvGrpSpPr/>
          <p:nvPr/>
        </p:nvGrpSpPr>
        <p:grpSpPr>
          <a:xfrm>
            <a:off x="3763048" y="4034118"/>
            <a:ext cx="1617904" cy="2420470"/>
            <a:chOff x="372935" y="4034118"/>
            <a:chExt cx="1617904" cy="2420470"/>
          </a:xfrm>
        </p:grpSpPr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26E02C2E-55FC-49C4-842D-777CFDCB7E67}"/>
                </a:ext>
              </a:extLst>
            </p:cNvPr>
            <p:cNvSpPr/>
            <p:nvPr/>
          </p:nvSpPr>
          <p:spPr>
            <a:xfrm rot="10800000" flipH="1">
              <a:off x="372935" y="4034118"/>
              <a:ext cx="1617904" cy="242047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91D12C-D7FF-4096-9CE5-E218781AE5CB}"/>
                </a:ext>
              </a:extLst>
            </p:cNvPr>
            <p:cNvSpPr/>
            <p:nvPr/>
          </p:nvSpPr>
          <p:spPr>
            <a:xfrm>
              <a:off x="372935" y="4052357"/>
              <a:ext cx="1617904" cy="475129"/>
            </a:xfrm>
            <a:prstGeom prst="rect">
              <a:avLst/>
            </a:prstGeom>
            <a:solidFill>
              <a:srgbClr val="4E4E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함 진우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473030-EB57-4875-ABAE-1E09C2C0EF0A}"/>
                </a:ext>
              </a:extLst>
            </p:cNvPr>
            <p:cNvSpPr txBox="1"/>
            <p:nvPr/>
          </p:nvSpPr>
          <p:spPr>
            <a:xfrm>
              <a:off x="638333" y="4712511"/>
              <a:ext cx="766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DB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코딩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89C6E0-68DA-450A-9AC1-9E9FFFA3295B}"/>
              </a:ext>
            </a:extLst>
          </p:cNvPr>
          <p:cNvGrpSpPr/>
          <p:nvPr/>
        </p:nvGrpSpPr>
        <p:grpSpPr>
          <a:xfrm>
            <a:off x="5449954" y="4034118"/>
            <a:ext cx="1617904" cy="2420470"/>
            <a:chOff x="372935" y="4034118"/>
            <a:chExt cx="1617904" cy="2420470"/>
          </a:xfrm>
        </p:grpSpPr>
        <p:sp>
          <p:nvSpPr>
            <p:cNvPr id="25" name="사각형: 둥근 한쪽 모서리 24">
              <a:extLst>
                <a:ext uri="{FF2B5EF4-FFF2-40B4-BE49-F238E27FC236}">
                  <a16:creationId xmlns:a16="http://schemas.microsoft.com/office/drawing/2014/main" id="{6950095B-4EDE-475C-A87A-1194DDC805DF}"/>
                </a:ext>
              </a:extLst>
            </p:cNvPr>
            <p:cNvSpPr/>
            <p:nvPr/>
          </p:nvSpPr>
          <p:spPr>
            <a:xfrm rot="10800000" flipH="1">
              <a:off x="372935" y="4034118"/>
              <a:ext cx="1617904" cy="242047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3E56A1A-90C6-418A-9551-1F848C4D00CE}"/>
                </a:ext>
              </a:extLst>
            </p:cNvPr>
            <p:cNvSpPr/>
            <p:nvPr/>
          </p:nvSpPr>
          <p:spPr>
            <a:xfrm>
              <a:off x="372935" y="4052357"/>
              <a:ext cx="1617904" cy="475129"/>
            </a:xfrm>
            <a:prstGeom prst="rect">
              <a:avLst/>
            </a:prstGeom>
            <a:solidFill>
              <a:srgbClr val="4E4E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임 유진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1FC9F-6577-46BA-9D0C-5E6A064CFA23}"/>
                </a:ext>
              </a:extLst>
            </p:cNvPr>
            <p:cNvSpPr txBox="1"/>
            <p:nvPr/>
          </p:nvSpPr>
          <p:spPr>
            <a:xfrm>
              <a:off x="638333" y="4712511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코딩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8C0AA9-657B-437B-AC3E-96BAB5047B5A}"/>
              </a:ext>
            </a:extLst>
          </p:cNvPr>
          <p:cNvGrpSpPr/>
          <p:nvPr/>
        </p:nvGrpSpPr>
        <p:grpSpPr>
          <a:xfrm>
            <a:off x="7153159" y="4025154"/>
            <a:ext cx="1617904" cy="2420470"/>
            <a:chOff x="372935" y="4034118"/>
            <a:chExt cx="1617904" cy="2420470"/>
          </a:xfrm>
        </p:grpSpPr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58808875-8F7C-4A56-91EA-4AEA9271B8FE}"/>
                </a:ext>
              </a:extLst>
            </p:cNvPr>
            <p:cNvSpPr/>
            <p:nvPr/>
          </p:nvSpPr>
          <p:spPr>
            <a:xfrm rot="10800000" flipH="1">
              <a:off x="372935" y="4034118"/>
              <a:ext cx="1617904" cy="2420470"/>
            </a:xfrm>
            <a:prstGeom prst="round1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F5017A-63FB-4FF6-BA7F-7E0070FC9006}"/>
                </a:ext>
              </a:extLst>
            </p:cNvPr>
            <p:cNvSpPr/>
            <p:nvPr/>
          </p:nvSpPr>
          <p:spPr>
            <a:xfrm>
              <a:off x="372935" y="4052357"/>
              <a:ext cx="1617904" cy="475129"/>
            </a:xfrm>
            <a:prstGeom prst="rect">
              <a:avLst/>
            </a:prstGeom>
            <a:solidFill>
              <a:srgbClr val="4E4E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이 혜욱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355474-0167-4337-8146-B51F0242019E}"/>
                </a:ext>
              </a:extLst>
            </p:cNvPr>
            <p:cNvSpPr txBox="1"/>
            <p:nvPr/>
          </p:nvSpPr>
          <p:spPr>
            <a:xfrm>
              <a:off x="638333" y="4712511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PPT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작성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E4E4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코딩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A638D-290C-4543-AD69-44EF24B9700F}"/>
              </a:ext>
            </a:extLst>
          </p:cNvPr>
          <p:cNvSpPr txBox="1"/>
          <p:nvPr/>
        </p:nvSpPr>
        <p:spPr>
          <a:xfrm>
            <a:off x="323430" y="277905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개발 아이템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[1/3]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E4E4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CF9FE-E5AA-4294-85A4-DFEFAF31B386}"/>
              </a:ext>
            </a:extLst>
          </p:cNvPr>
          <p:cNvSpPr txBox="1"/>
          <p:nvPr/>
        </p:nvSpPr>
        <p:spPr>
          <a:xfrm>
            <a:off x="323430" y="117437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프로젝트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7EAEF-A98A-4C90-945D-49A12CC378D2}"/>
              </a:ext>
            </a:extLst>
          </p:cNvPr>
          <p:cNvSpPr txBox="1"/>
          <p:nvPr/>
        </p:nvSpPr>
        <p:spPr>
          <a:xfrm>
            <a:off x="323430" y="17630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나만의 서재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B806B-84BB-4D4F-A8F9-FA4A518770DC}"/>
              </a:ext>
            </a:extLst>
          </p:cNvPr>
          <p:cNvSpPr txBox="1"/>
          <p:nvPr/>
        </p:nvSpPr>
        <p:spPr>
          <a:xfrm>
            <a:off x="323430" y="22590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647AB-4187-4E25-8A2F-5B26A4242F0A}"/>
              </a:ext>
            </a:extLst>
          </p:cNvPr>
          <p:cNvSpPr txBox="1"/>
          <p:nvPr/>
        </p:nvSpPr>
        <p:spPr>
          <a:xfrm>
            <a:off x="323430" y="2736396"/>
            <a:ext cx="6003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자신이 갖고 있는 책을 등록해 관리 하는게 주 목적이고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친구에게 책 추천하기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독후감 기록 하기나 독서 목표 설정을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통해 갖고 있는 책을 소화 할 수 있게 도와주는 안드로이드 앱 프로그램입니다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11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4245D-B1F7-4628-BE6E-69BB43131A2D}"/>
              </a:ext>
            </a:extLst>
          </p:cNvPr>
          <p:cNvSpPr txBox="1"/>
          <p:nvPr/>
        </p:nvSpPr>
        <p:spPr>
          <a:xfrm>
            <a:off x="323430" y="277905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개발 아이템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[2/3]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E4E4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4D6FC-57AE-4208-8D11-41E1880876E9}"/>
              </a:ext>
            </a:extLst>
          </p:cNvPr>
          <p:cNvSpPr txBox="1"/>
          <p:nvPr/>
        </p:nvSpPr>
        <p:spPr>
          <a:xfrm>
            <a:off x="323430" y="117437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개발 환경 및 개발 도구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8094C2-A271-4B2C-A13A-C7311B4B4250}"/>
              </a:ext>
            </a:extLst>
          </p:cNvPr>
          <p:cNvGrpSpPr/>
          <p:nvPr/>
        </p:nvGrpSpPr>
        <p:grpSpPr>
          <a:xfrm>
            <a:off x="323430" y="1718570"/>
            <a:ext cx="4482317" cy="922933"/>
            <a:chOff x="323430" y="1718570"/>
            <a:chExt cx="4482317" cy="9229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F2C89B-BCBA-413C-8D3A-6E101F73912D}"/>
                </a:ext>
              </a:extLst>
            </p:cNvPr>
            <p:cNvSpPr txBox="1"/>
            <p:nvPr/>
          </p:nvSpPr>
          <p:spPr>
            <a:xfrm>
              <a:off x="323430" y="1718570"/>
              <a:ext cx="1625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Android Studio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73B7A-B215-4123-B1F0-F5E6F4E79CDD}"/>
                </a:ext>
              </a:extLst>
            </p:cNvPr>
            <p:cNvSpPr txBox="1"/>
            <p:nvPr/>
          </p:nvSpPr>
          <p:spPr>
            <a:xfrm>
              <a:off x="323430" y="2364504"/>
              <a:ext cx="4482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-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안드로이드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APP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제작 목적이기 때문에 안드로이드 스튜디오 사용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BA5E96-2C4F-4123-A35B-D6840D8B0FF0}"/>
              </a:ext>
            </a:extLst>
          </p:cNvPr>
          <p:cNvGrpSpPr/>
          <p:nvPr/>
        </p:nvGrpSpPr>
        <p:grpSpPr>
          <a:xfrm>
            <a:off x="87982" y="3237953"/>
            <a:ext cx="8497042" cy="2950443"/>
            <a:chOff x="87982" y="2655248"/>
            <a:chExt cx="8497042" cy="2950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295222-D16A-4967-858A-D678ECCB2368}"/>
                </a:ext>
              </a:extLst>
            </p:cNvPr>
            <p:cNvSpPr txBox="1"/>
            <p:nvPr/>
          </p:nvSpPr>
          <p:spPr>
            <a:xfrm>
              <a:off x="320806" y="5144026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-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사용자의 로그인 정보를 저장하고 친구 추가 기능 구현을 위해 필수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-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책 관련 데이터를 토대로 여러 통계를 제공하는 데도 필요하다고 생각 됨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58B08-300D-4B23-8636-E936913049D2}"/>
                </a:ext>
              </a:extLst>
            </p:cNvPr>
            <p:cNvSpPr txBox="1"/>
            <p:nvPr/>
          </p:nvSpPr>
          <p:spPr>
            <a:xfrm>
              <a:off x="323430" y="3171252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DBMS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C935C59-9680-4C21-B94F-2C8848B3942F}"/>
                </a:ext>
              </a:extLst>
            </p:cNvPr>
            <p:cNvGrpSpPr/>
            <p:nvPr/>
          </p:nvGrpSpPr>
          <p:grpSpPr>
            <a:xfrm>
              <a:off x="87982" y="3299376"/>
              <a:ext cx="8497042" cy="1581718"/>
              <a:chOff x="159700" y="3066294"/>
              <a:chExt cx="8497042" cy="158171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FA371F7-C76C-4FD9-A7A2-0CAC93D39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853" y="3066294"/>
                <a:ext cx="559112" cy="484037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A473876-92F7-4C96-A440-5E33BD2D10EE}"/>
                  </a:ext>
                </a:extLst>
              </p:cNvPr>
              <p:cNvGrpSpPr/>
              <p:nvPr/>
            </p:nvGrpSpPr>
            <p:grpSpPr>
              <a:xfrm>
                <a:off x="159700" y="3219605"/>
                <a:ext cx="8497042" cy="1428407"/>
                <a:chOff x="323430" y="2359362"/>
                <a:chExt cx="8497042" cy="142840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1617B3-BB8C-4604-8105-5BA98913237B}"/>
                    </a:ext>
                  </a:extLst>
                </p:cNvPr>
                <p:cNvSpPr txBox="1"/>
                <p:nvPr/>
              </p:nvSpPr>
              <p:spPr>
                <a:xfrm>
                  <a:off x="323430" y="3063047"/>
                  <a:ext cx="1592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E4E4E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rPr>
                    <a:t>개발 구성 모듈</a:t>
                  </a: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E0BB680-DA1D-4FD2-9ABE-FEAD8C464F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207" y="3095648"/>
                  <a:ext cx="689653" cy="653446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7B9B8D0-C7BB-42F7-A966-57196AEDDE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2187" y="2359362"/>
                  <a:ext cx="911514" cy="60798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29FC790-95E5-487F-8076-0AF372030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1360" y="2792278"/>
                  <a:ext cx="559112" cy="484037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C62D4947-3A59-40E1-96C1-BFBC3089AD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2391" y="3303732"/>
                  <a:ext cx="559112" cy="484037"/>
                </a:xfrm>
                <a:prstGeom prst="rect">
                  <a:avLst/>
                </a:prstGeom>
              </p:spPr>
            </p:pic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4FC9BF39-7240-4A9B-A548-18DD03FFD8B2}"/>
                    </a:ext>
                  </a:extLst>
                </p:cNvPr>
                <p:cNvGrpSpPr/>
                <p:nvPr/>
              </p:nvGrpSpPr>
              <p:grpSpPr>
                <a:xfrm>
                  <a:off x="539552" y="2526653"/>
                  <a:ext cx="1719296" cy="1217067"/>
                  <a:chOff x="539552" y="2860005"/>
                  <a:chExt cx="1719296" cy="1217067"/>
                </a:xfrm>
              </p:grpSpPr>
              <p:pic>
                <p:nvPicPr>
                  <p:cNvPr id="17" name="그림 16">
                    <a:extLst>
                      <a:ext uri="{FF2B5EF4-FFF2-40B4-BE49-F238E27FC236}">
                        <a16:creationId xmlns:a16="http://schemas.microsoft.com/office/drawing/2014/main" id="{86BA1852-4009-479F-A087-443A29290E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5696" y="2895093"/>
                    <a:ext cx="423152" cy="423152"/>
                  </a:xfrm>
                  <a:prstGeom prst="rect">
                    <a:avLst/>
                  </a:prstGeom>
                </p:spPr>
              </p:pic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id="{C9C2742D-6ADF-421A-8863-E4507F761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5696" y="3466708"/>
                    <a:ext cx="423152" cy="423152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6D0FA463-8FBA-4E9A-B988-43A8D580EF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9552" y="2860005"/>
                    <a:ext cx="1232845" cy="1027468"/>
                  </a:xfrm>
                  <a:prstGeom prst="rect">
                    <a:avLst/>
                  </a:prstGeom>
                </p:spPr>
              </p:pic>
              <p:sp>
                <p:nvSpPr>
                  <p:cNvPr id="20" name="모서리가 둥근 직사각형 46">
                    <a:extLst>
                      <a:ext uri="{FF2B5EF4-FFF2-40B4-BE49-F238E27FC236}">
                        <a16:creationId xmlns:a16="http://schemas.microsoft.com/office/drawing/2014/main" id="{7B125110-F38D-4622-914C-94682D38765C}"/>
                      </a:ext>
                    </a:extLst>
                  </p:cNvPr>
                  <p:cNvSpPr/>
                  <p:nvPr/>
                </p:nvSpPr>
                <p:spPr>
                  <a:xfrm>
                    <a:off x="1259632" y="3866037"/>
                    <a:ext cx="677175" cy="211035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rPr>
                      <a:t>자료수집</a:t>
                    </a: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DAB61501-5808-446E-9C3B-F361429808FD}"/>
                    </a:ext>
                  </a:extLst>
                </p:cNvPr>
                <p:cNvGrpSpPr/>
                <p:nvPr/>
              </p:nvGrpSpPr>
              <p:grpSpPr>
                <a:xfrm>
                  <a:off x="2402864" y="2442376"/>
                  <a:ext cx="1476441" cy="1296355"/>
                  <a:chOff x="2402864" y="2775728"/>
                  <a:chExt cx="1476441" cy="1296355"/>
                </a:xfrm>
              </p:grpSpPr>
              <p:sp>
                <p:nvSpPr>
                  <p:cNvPr id="22" name="오른쪽 화살표 8">
                    <a:extLst>
                      <a:ext uri="{FF2B5EF4-FFF2-40B4-BE49-F238E27FC236}">
                        <a16:creationId xmlns:a16="http://schemas.microsoft.com/office/drawing/2014/main" id="{B7830769-9AE7-419E-9E17-79D28F2E5370}"/>
                      </a:ext>
                    </a:extLst>
                  </p:cNvPr>
                  <p:cNvSpPr/>
                  <p:nvPr/>
                </p:nvSpPr>
                <p:spPr>
                  <a:xfrm>
                    <a:off x="2402864" y="2953756"/>
                    <a:ext cx="368936" cy="216024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sp>
                <p:nvSpPr>
                  <p:cNvPr id="23" name="오른쪽 화살표 9">
                    <a:extLst>
                      <a:ext uri="{FF2B5EF4-FFF2-40B4-BE49-F238E27FC236}">
                        <a16:creationId xmlns:a16="http://schemas.microsoft.com/office/drawing/2014/main" id="{8DFA6178-6C0F-4BD6-BB6F-C110F2CE98D1}"/>
                      </a:ext>
                    </a:extLst>
                  </p:cNvPr>
                  <p:cNvSpPr/>
                  <p:nvPr/>
                </p:nvSpPr>
                <p:spPr>
                  <a:xfrm>
                    <a:off x="2402864" y="3529820"/>
                    <a:ext cx="368936" cy="216024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21FE51BE-A667-4645-ACAC-007A49669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54492" y="2775728"/>
                    <a:ext cx="424813" cy="55170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286F60C1-23CA-4D66-AE0B-46543FF28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8975" y="3318245"/>
                    <a:ext cx="430330" cy="55170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90D28CDF-8AD1-4F01-8037-33FF05E91D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7824" y="3057962"/>
                    <a:ext cx="413779" cy="551705"/>
                  </a:xfrm>
                  <a:prstGeom prst="rect">
                    <a:avLst/>
                  </a:prstGeom>
                </p:spPr>
              </p:pic>
              <p:sp>
                <p:nvSpPr>
                  <p:cNvPr id="27" name="모서리가 둥근 직사각형 47">
                    <a:extLst>
                      <a:ext uri="{FF2B5EF4-FFF2-40B4-BE49-F238E27FC236}">
                        <a16:creationId xmlns:a16="http://schemas.microsoft.com/office/drawing/2014/main" id="{DA94E28D-84EF-42A9-A66F-24B99DAD36AA}"/>
                      </a:ext>
                    </a:extLst>
                  </p:cNvPr>
                  <p:cNvSpPr/>
                  <p:nvPr/>
                </p:nvSpPr>
                <p:spPr>
                  <a:xfrm>
                    <a:off x="2814705" y="3861048"/>
                    <a:ext cx="677175" cy="211035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rPr>
                      <a:t>자료입력</a:t>
                    </a:r>
                  </a:p>
                </p:txBody>
              </p:sp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9E2B4F13-F5E3-498E-8F25-BA82F1D5220E}"/>
                    </a:ext>
                  </a:extLst>
                </p:cNvPr>
                <p:cNvGrpSpPr/>
                <p:nvPr/>
              </p:nvGrpSpPr>
              <p:grpSpPr>
                <a:xfrm>
                  <a:off x="4067944" y="2519584"/>
                  <a:ext cx="1355395" cy="1025493"/>
                  <a:chOff x="4067944" y="3051579"/>
                  <a:chExt cx="1355395" cy="1025493"/>
                </a:xfrm>
              </p:grpSpPr>
              <p:sp>
                <p:nvSpPr>
                  <p:cNvPr id="29" name="오른쪽 화살표 15">
                    <a:extLst>
                      <a:ext uri="{FF2B5EF4-FFF2-40B4-BE49-F238E27FC236}">
                        <a16:creationId xmlns:a16="http://schemas.microsoft.com/office/drawing/2014/main" id="{41FB6BF1-551A-4AFB-9018-3887287FE057}"/>
                      </a:ext>
                    </a:extLst>
                  </p:cNvPr>
                  <p:cNvSpPr/>
                  <p:nvPr/>
                </p:nvSpPr>
                <p:spPr>
                  <a:xfrm>
                    <a:off x="4067944" y="3222083"/>
                    <a:ext cx="385951" cy="372014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AA259C59-5FF3-415E-8269-C054D0F857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4196" y="3051579"/>
                    <a:ext cx="749143" cy="749143"/>
                  </a:xfrm>
                  <a:prstGeom prst="rect">
                    <a:avLst/>
                  </a:prstGeom>
                </p:spPr>
              </p:pic>
              <p:sp>
                <p:nvSpPr>
                  <p:cNvPr id="31" name="모서리가 둥근 직사각형 48">
                    <a:extLst>
                      <a:ext uri="{FF2B5EF4-FFF2-40B4-BE49-F238E27FC236}">
                        <a16:creationId xmlns:a16="http://schemas.microsoft.com/office/drawing/2014/main" id="{5F44A570-424D-406F-ACAB-57B49A6BD553}"/>
                      </a:ext>
                    </a:extLst>
                  </p:cNvPr>
                  <p:cNvSpPr/>
                  <p:nvPr/>
                </p:nvSpPr>
                <p:spPr>
                  <a:xfrm>
                    <a:off x="4644008" y="3866037"/>
                    <a:ext cx="677175" cy="211035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rPr>
                      <a:t>자료관리</a:t>
                    </a: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D7DE361-A40B-4295-B629-A187234AC0C6}"/>
                    </a:ext>
                  </a:extLst>
                </p:cNvPr>
                <p:cNvGrpSpPr/>
                <p:nvPr/>
              </p:nvGrpSpPr>
              <p:grpSpPr>
                <a:xfrm>
                  <a:off x="6340728" y="2359362"/>
                  <a:ext cx="1748651" cy="1329859"/>
                  <a:chOff x="6340728" y="2692714"/>
                  <a:chExt cx="1748651" cy="1329859"/>
                </a:xfrm>
              </p:grpSpPr>
              <p:sp>
                <p:nvSpPr>
                  <p:cNvPr id="33" name="오른쪽 화살표 23">
                    <a:extLst>
                      <a:ext uri="{FF2B5EF4-FFF2-40B4-BE49-F238E27FC236}">
                        <a16:creationId xmlns:a16="http://schemas.microsoft.com/office/drawing/2014/main" id="{4990BEC4-571C-4C1F-90DE-49C429BAB90F}"/>
                      </a:ext>
                    </a:extLst>
                  </p:cNvPr>
                  <p:cNvSpPr/>
                  <p:nvPr/>
                </p:nvSpPr>
                <p:spPr>
                  <a:xfrm>
                    <a:off x="6340728" y="3234767"/>
                    <a:ext cx="1748651" cy="223045"/>
                  </a:xfrm>
                  <a:prstGeom prst="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sp>
                <p:nvSpPr>
                  <p:cNvPr id="34" name="굽은 화살표 24">
                    <a:extLst>
                      <a:ext uri="{FF2B5EF4-FFF2-40B4-BE49-F238E27FC236}">
                        <a16:creationId xmlns:a16="http://schemas.microsoft.com/office/drawing/2014/main" id="{D6CB90D8-1A2F-4B4F-9A5C-8F9B3A68FBB9}"/>
                      </a:ext>
                    </a:extLst>
                  </p:cNvPr>
                  <p:cNvSpPr/>
                  <p:nvPr/>
                </p:nvSpPr>
                <p:spPr>
                  <a:xfrm>
                    <a:off x="6801017" y="2692714"/>
                    <a:ext cx="669392" cy="401547"/>
                  </a:xfrm>
                  <a:prstGeom prst="ben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sp>
                <p:nvSpPr>
                  <p:cNvPr id="35" name="굽은 화살표 25">
                    <a:extLst>
                      <a:ext uri="{FF2B5EF4-FFF2-40B4-BE49-F238E27FC236}">
                        <a16:creationId xmlns:a16="http://schemas.microsoft.com/office/drawing/2014/main" id="{FB26D187-30D4-4DB9-ADD8-DFAF69DDDA9E}"/>
                      </a:ext>
                    </a:extLst>
                  </p:cNvPr>
                  <p:cNvSpPr/>
                  <p:nvPr/>
                </p:nvSpPr>
                <p:spPr>
                  <a:xfrm flipV="1">
                    <a:off x="6801017" y="3602419"/>
                    <a:ext cx="669392" cy="420154"/>
                  </a:xfrm>
                  <a:prstGeom prst="ben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/>
                      <a:ea typeface="나눔고딕"/>
                      <a:cs typeface="+mn-cs"/>
                    </a:endParaRPr>
                  </a:p>
                </p:txBody>
              </p:sp>
              <p:sp>
                <p:nvSpPr>
                  <p:cNvPr id="36" name="모서리가 둥근 직사각형 49">
                    <a:extLst>
                      <a:ext uri="{FF2B5EF4-FFF2-40B4-BE49-F238E27FC236}">
                        <a16:creationId xmlns:a16="http://schemas.microsoft.com/office/drawing/2014/main" id="{0D3438E8-363B-4F94-971E-545038D51BBF}"/>
                      </a:ext>
                    </a:extLst>
                  </p:cNvPr>
                  <p:cNvSpPr/>
                  <p:nvPr/>
                </p:nvSpPr>
                <p:spPr>
                  <a:xfrm>
                    <a:off x="6487113" y="3243861"/>
                    <a:ext cx="677175" cy="211035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rPr>
                      <a:t>서비스</a:t>
                    </a:r>
                    <a:endPara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Y헤드라인M" panose="02030600000101010101" pitchFamily="18" charset="-127"/>
                      <a:ea typeface="HY헤드라인M" panose="02030600000101010101" pitchFamily="18" charset="-127"/>
                      <a:cs typeface="+mn-cs"/>
                    </a:endParaRPr>
                  </a:p>
                </p:txBody>
              </p:sp>
            </p:grpSp>
            <p:sp>
              <p:nvSpPr>
                <p:cNvPr id="37" name="모서리가 둥근 직사각형 52">
                  <a:extLst>
                    <a:ext uri="{FF2B5EF4-FFF2-40B4-BE49-F238E27FC236}">
                      <a16:creationId xmlns:a16="http://schemas.microsoft.com/office/drawing/2014/main" id="{E1775155-1EAD-4DD0-884F-5313D877405B}"/>
                    </a:ext>
                  </a:extLst>
                </p:cNvPr>
                <p:cNvSpPr/>
                <p:nvPr/>
              </p:nvSpPr>
              <p:spPr>
                <a:xfrm rot="20009073">
                  <a:off x="5569705" y="2547776"/>
                  <a:ext cx="773838" cy="211035"/>
                </a:xfrm>
                <a:prstGeom prst="roundRect">
                  <a:avLst/>
                </a:prstGeom>
                <a:noFill/>
                <a:ln>
                  <a:solidFill>
                    <a:srgbClr val="C14C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DA1F28"/>
                      </a:solidFill>
                      <a:effectLst/>
                      <a:uLnTx/>
                      <a:uFillTx/>
                      <a:latin typeface="HY헤드라인M" panose="02030600000101010101" pitchFamily="18" charset="-127"/>
                      <a:ea typeface="HY헤드라인M" panose="02030600000101010101" pitchFamily="18" charset="-127"/>
                      <a:cs typeface="+mn-cs"/>
                    </a:rPr>
                    <a:t>보안 유지</a:t>
                  </a:r>
                  <a:r>
                    <a:rPr kumimoji="0" lang="en-US" altLang="ko-KR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DA1F28"/>
                      </a:solidFill>
                      <a:effectLst/>
                      <a:uLnTx/>
                      <a:uFillTx/>
                      <a:latin typeface="HY헤드라인M" panose="02030600000101010101" pitchFamily="18" charset="-127"/>
                      <a:ea typeface="HY헤드라인M" panose="02030600000101010101" pitchFamily="18" charset="-127"/>
                      <a:cs typeface="+mn-cs"/>
                    </a:rPr>
                    <a:t>!!</a:t>
                  </a:r>
                  <a:endPara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A1F2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38" name="모서리가 둥근 직사각형 53">
                  <a:extLst>
                    <a:ext uri="{FF2B5EF4-FFF2-40B4-BE49-F238E27FC236}">
                      <a16:creationId xmlns:a16="http://schemas.microsoft.com/office/drawing/2014/main" id="{502FD5FB-8181-4449-B914-E6D7819C7FEB}"/>
                    </a:ext>
                  </a:extLst>
                </p:cNvPr>
                <p:cNvSpPr/>
                <p:nvPr/>
              </p:nvSpPr>
              <p:spPr>
                <a:xfrm rot="20009073">
                  <a:off x="5595126" y="3290133"/>
                  <a:ext cx="677175" cy="211035"/>
                </a:xfrm>
                <a:prstGeom prst="roundRect">
                  <a:avLst/>
                </a:prstGeom>
                <a:noFill/>
                <a:ln>
                  <a:solidFill>
                    <a:srgbClr val="C14C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DA1F28"/>
                      </a:solidFill>
                      <a:effectLst/>
                      <a:uLnTx/>
                      <a:uFillTx/>
                      <a:latin typeface="HY헤드라인M" panose="02030600000101010101" pitchFamily="18" charset="-127"/>
                      <a:ea typeface="HY헤드라인M" panose="02030600000101010101" pitchFamily="18" charset="-127"/>
                      <a:cs typeface="+mn-cs"/>
                    </a:rPr>
                    <a:t>빠른 검색</a:t>
                  </a:r>
                  <a:r>
                    <a:rPr kumimoji="0" lang="en-US" altLang="ko-KR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DA1F28"/>
                      </a:solidFill>
                      <a:effectLst/>
                      <a:uLnTx/>
                      <a:uFillTx/>
                      <a:latin typeface="HY헤드라인M" panose="02030600000101010101" pitchFamily="18" charset="-127"/>
                      <a:ea typeface="HY헤드라인M" panose="02030600000101010101" pitchFamily="18" charset="-127"/>
                      <a:cs typeface="+mn-cs"/>
                    </a:rPr>
                    <a:t>!!</a:t>
                  </a:r>
                  <a:endPara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A1F2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83D239-D0E8-450A-83A1-95DFDA1A65E0}"/>
                </a:ext>
              </a:extLst>
            </p:cNvPr>
            <p:cNvSpPr txBox="1"/>
            <p:nvPr/>
          </p:nvSpPr>
          <p:spPr>
            <a:xfrm>
              <a:off x="323430" y="2655248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개발 구성 모듈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24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FE0B1-D585-439E-97AC-BCCF24E69B0D}"/>
              </a:ext>
            </a:extLst>
          </p:cNvPr>
          <p:cNvSpPr txBox="1"/>
          <p:nvPr/>
        </p:nvSpPr>
        <p:spPr>
          <a:xfrm>
            <a:off x="323430" y="10396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Server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338E7-8171-4114-9793-164447CDD7D2}"/>
              </a:ext>
            </a:extLst>
          </p:cNvPr>
          <p:cNvSpPr txBox="1"/>
          <p:nvPr/>
        </p:nvSpPr>
        <p:spPr>
          <a:xfrm>
            <a:off x="345055" y="2844140"/>
            <a:ext cx="5423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-APP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사용자 간의 여러 데이터를 주고 받고 책 관련 통계를 제공하는데 서버 필요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AE2451-EB02-42B3-9FB8-E2FD51CBDE76}"/>
              </a:ext>
            </a:extLst>
          </p:cNvPr>
          <p:cNvGrpSpPr/>
          <p:nvPr/>
        </p:nvGrpSpPr>
        <p:grpSpPr>
          <a:xfrm>
            <a:off x="323430" y="1431948"/>
            <a:ext cx="6264696" cy="1162500"/>
            <a:chOff x="2555776" y="4725144"/>
            <a:chExt cx="6264696" cy="1162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8D5F2F-CAD2-4A39-9A68-5ADD8A93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097" y="4725144"/>
              <a:ext cx="591183" cy="59118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E96AD-6A7E-446F-AC1B-00A05CE0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096" y="5284905"/>
              <a:ext cx="591183" cy="59118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B5467D-5137-4954-9DB0-12F0DF69F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025" y="5158035"/>
              <a:ext cx="325066" cy="3250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2288C1-5F7F-44F0-AF54-37FF42618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172" y="5157192"/>
              <a:ext cx="325066" cy="3250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0DC022-F8EE-43E0-A1CD-76C30C26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216" y="5523232"/>
              <a:ext cx="364412" cy="3644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F1F480-71F3-4937-8740-3FF2C2FE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60" y="5134121"/>
              <a:ext cx="364412" cy="36441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D8063D-2967-4221-A86A-A320D7F2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216" y="4803670"/>
              <a:ext cx="364412" cy="364412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B71CF1-3B8D-43B2-9D7E-5A3FEAC9B11A}"/>
                </a:ext>
              </a:extLst>
            </p:cNvPr>
            <p:cNvGrpSpPr/>
            <p:nvPr/>
          </p:nvGrpSpPr>
          <p:grpSpPr>
            <a:xfrm>
              <a:off x="3478531" y="4797152"/>
              <a:ext cx="1100705" cy="1044786"/>
              <a:chOff x="2545291" y="5013176"/>
              <a:chExt cx="1100705" cy="104478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796C3F3-FD32-47EA-A567-B1E13A0E0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342" y="5013176"/>
                <a:ext cx="720654" cy="790748"/>
              </a:xfrm>
              <a:prstGeom prst="rect">
                <a:avLst/>
              </a:prstGeom>
            </p:spPr>
          </p:pic>
          <p:sp>
            <p:nvSpPr>
              <p:cNvPr id="13" name="오른쪽 화살표 56">
                <a:extLst>
                  <a:ext uri="{FF2B5EF4-FFF2-40B4-BE49-F238E27FC236}">
                    <a16:creationId xmlns:a16="http://schemas.microsoft.com/office/drawing/2014/main" id="{706C9163-B10E-4FCA-A8F8-67EC27D64900}"/>
                  </a:ext>
                </a:extLst>
              </p:cNvPr>
              <p:cNvSpPr/>
              <p:nvPr/>
            </p:nvSpPr>
            <p:spPr>
              <a:xfrm>
                <a:off x="2545291" y="5425087"/>
                <a:ext cx="370525" cy="246350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sp>
            <p:nvSpPr>
              <p:cNvPr id="14" name="모서리가 둥근 직사각형 58">
                <a:extLst>
                  <a:ext uri="{FF2B5EF4-FFF2-40B4-BE49-F238E27FC236}">
                    <a16:creationId xmlns:a16="http://schemas.microsoft.com/office/drawing/2014/main" id="{33A021F0-02A0-4B88-B474-08984FD76548}"/>
                  </a:ext>
                </a:extLst>
              </p:cNvPr>
              <p:cNvSpPr/>
              <p:nvPr/>
            </p:nvSpPr>
            <p:spPr>
              <a:xfrm>
                <a:off x="2545291" y="5840598"/>
                <a:ext cx="856312" cy="217364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서버에 업로드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9668575-2825-4063-A945-D2EE6D3FD2C4}"/>
                </a:ext>
              </a:extLst>
            </p:cNvPr>
            <p:cNvGrpSpPr/>
            <p:nvPr/>
          </p:nvGrpSpPr>
          <p:grpSpPr>
            <a:xfrm>
              <a:off x="4561515" y="5092063"/>
              <a:ext cx="1810685" cy="749875"/>
              <a:chOff x="4417499" y="5308087"/>
              <a:chExt cx="1810685" cy="749875"/>
            </a:xfrm>
          </p:grpSpPr>
          <p:sp>
            <p:nvSpPr>
              <p:cNvPr id="16" name="오른쪽 화살표 28">
                <a:extLst>
                  <a:ext uri="{FF2B5EF4-FFF2-40B4-BE49-F238E27FC236}">
                    <a16:creationId xmlns:a16="http://schemas.microsoft.com/office/drawing/2014/main" id="{66856B8E-5C6A-41C9-B9AA-CC15C0D07496}"/>
                  </a:ext>
                </a:extLst>
              </p:cNvPr>
              <p:cNvSpPr/>
              <p:nvPr/>
            </p:nvSpPr>
            <p:spPr>
              <a:xfrm>
                <a:off x="4417499" y="5425087"/>
                <a:ext cx="370525" cy="246350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4051B8-8955-408C-8B9D-317D3DD9D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226" y="5308087"/>
                <a:ext cx="1352958" cy="460110"/>
              </a:xfrm>
              <a:prstGeom prst="rect">
                <a:avLst/>
              </a:prstGeom>
            </p:spPr>
          </p:pic>
          <p:sp>
            <p:nvSpPr>
              <p:cNvPr id="18" name="모서리가 둥근 직사각형 59">
                <a:extLst>
                  <a:ext uri="{FF2B5EF4-FFF2-40B4-BE49-F238E27FC236}">
                    <a16:creationId xmlns:a16="http://schemas.microsoft.com/office/drawing/2014/main" id="{D95F1D4B-0EB6-44F1-8C20-7D87EAEF73AE}"/>
                  </a:ext>
                </a:extLst>
              </p:cNvPr>
              <p:cNvSpPr/>
              <p:nvPr/>
            </p:nvSpPr>
            <p:spPr>
              <a:xfrm>
                <a:off x="4435221" y="5840598"/>
                <a:ext cx="1777342" cy="217364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서버를 통한 </a:t>
                </a:r>
                <a:r>
                  <a:rPr kumimoji="0" lang="ko-KR" alt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안드로이드</a:t>
                </a: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 마켓 등록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2395B4E-EC3F-44C3-BDF3-346B85410ECC}"/>
                </a:ext>
              </a:extLst>
            </p:cNvPr>
            <p:cNvGrpSpPr/>
            <p:nvPr/>
          </p:nvGrpSpPr>
          <p:grpSpPr>
            <a:xfrm>
              <a:off x="2555776" y="5157192"/>
              <a:ext cx="792088" cy="675539"/>
              <a:chOff x="2411760" y="5373216"/>
              <a:chExt cx="792088" cy="67553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2366074-11CC-4A88-BCE1-C37A46D32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8782" y="5373216"/>
                <a:ext cx="325066" cy="325066"/>
              </a:xfrm>
              <a:prstGeom prst="rect">
                <a:avLst/>
              </a:prstGeom>
            </p:spPr>
          </p:pic>
          <p:sp>
            <p:nvSpPr>
              <p:cNvPr id="21" name="오른쪽 화살표 41">
                <a:extLst>
                  <a:ext uri="{FF2B5EF4-FFF2-40B4-BE49-F238E27FC236}">
                    <a16:creationId xmlns:a16="http://schemas.microsoft.com/office/drawing/2014/main" id="{60B71279-66E6-45D4-B727-A5B8CEAD5983}"/>
                  </a:ext>
                </a:extLst>
              </p:cNvPr>
              <p:cNvSpPr/>
              <p:nvPr/>
            </p:nvSpPr>
            <p:spPr>
              <a:xfrm>
                <a:off x="2433385" y="5427552"/>
                <a:ext cx="370525" cy="246350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sp>
            <p:nvSpPr>
              <p:cNvPr id="22" name="모서리가 둥근 직사각형 62">
                <a:extLst>
                  <a:ext uri="{FF2B5EF4-FFF2-40B4-BE49-F238E27FC236}">
                    <a16:creationId xmlns:a16="http://schemas.microsoft.com/office/drawing/2014/main" id="{D005A5A9-3B8A-4BF4-98EA-0F6A34EA0324}"/>
                  </a:ext>
                </a:extLst>
              </p:cNvPr>
              <p:cNvSpPr/>
              <p:nvPr/>
            </p:nvSpPr>
            <p:spPr>
              <a:xfrm>
                <a:off x="2411760" y="5831391"/>
                <a:ext cx="792088" cy="217364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APP </a:t>
                </a: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5458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연동</a:t>
                </a:r>
              </a:p>
            </p:txBody>
          </p:sp>
        </p:grpSp>
        <p:sp>
          <p:nvSpPr>
            <p:cNvPr id="23" name="모서리가 둥근 직사각형 63">
              <a:extLst>
                <a:ext uri="{FF2B5EF4-FFF2-40B4-BE49-F238E27FC236}">
                  <a16:creationId xmlns:a16="http://schemas.microsoft.com/office/drawing/2014/main" id="{0EA33A33-A6C6-498D-B347-81DAF49526FF}"/>
                </a:ext>
              </a:extLst>
            </p:cNvPr>
            <p:cNvSpPr/>
            <p:nvPr/>
          </p:nvSpPr>
          <p:spPr>
            <a:xfrm rot="20553536">
              <a:off x="6668155" y="5176400"/>
              <a:ext cx="642002" cy="217364"/>
            </a:xfrm>
            <a:prstGeom prst="roundRect">
              <a:avLst/>
            </a:prstGeom>
            <a:noFill/>
            <a:ln>
              <a:solidFill>
                <a:srgbClr val="C14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C14C5C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다운로드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A1F523D-E80F-4BFD-8902-058A0FBA3747}"/>
                </a:ext>
              </a:extLst>
            </p:cNvPr>
            <p:cNvGrpSpPr/>
            <p:nvPr/>
          </p:nvGrpSpPr>
          <p:grpSpPr>
            <a:xfrm>
              <a:off x="7383176" y="4961006"/>
              <a:ext cx="1063358" cy="764838"/>
              <a:chOff x="7383176" y="4961006"/>
              <a:chExt cx="1063358" cy="764838"/>
            </a:xfrm>
          </p:grpSpPr>
          <p:sp>
            <p:nvSpPr>
              <p:cNvPr id="25" name="오른쪽 화살표 38">
                <a:extLst>
                  <a:ext uri="{FF2B5EF4-FFF2-40B4-BE49-F238E27FC236}">
                    <a16:creationId xmlns:a16="http://schemas.microsoft.com/office/drawing/2014/main" id="{7198E14A-2E17-4E0D-966D-726878DE92C2}"/>
                  </a:ext>
                </a:extLst>
              </p:cNvPr>
              <p:cNvSpPr/>
              <p:nvPr/>
            </p:nvSpPr>
            <p:spPr>
              <a:xfrm>
                <a:off x="7383176" y="5257752"/>
                <a:ext cx="1063358" cy="168724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sp>
            <p:nvSpPr>
              <p:cNvPr id="26" name="굽은 화살표 39">
                <a:extLst>
                  <a:ext uri="{FF2B5EF4-FFF2-40B4-BE49-F238E27FC236}">
                    <a16:creationId xmlns:a16="http://schemas.microsoft.com/office/drawing/2014/main" id="{706AC811-DD1E-4AC2-A84A-F89B2A5336AD}"/>
                  </a:ext>
                </a:extLst>
              </p:cNvPr>
              <p:cNvSpPr/>
              <p:nvPr/>
            </p:nvSpPr>
            <p:spPr>
              <a:xfrm>
                <a:off x="7599359" y="4961006"/>
                <a:ext cx="537654" cy="268194"/>
              </a:xfrm>
              <a:prstGeom prst="ben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sp>
            <p:nvSpPr>
              <p:cNvPr id="27" name="굽은 화살표 40">
                <a:extLst>
                  <a:ext uri="{FF2B5EF4-FFF2-40B4-BE49-F238E27FC236}">
                    <a16:creationId xmlns:a16="http://schemas.microsoft.com/office/drawing/2014/main" id="{633714C6-DB01-45E3-877E-294942C52A77}"/>
                  </a:ext>
                </a:extLst>
              </p:cNvPr>
              <p:cNvSpPr/>
              <p:nvPr/>
            </p:nvSpPr>
            <p:spPr>
              <a:xfrm flipV="1">
                <a:off x="7599359" y="5445224"/>
                <a:ext cx="537654" cy="280620"/>
              </a:xfrm>
              <a:prstGeom prst="ben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endParaRPr>
              </a:p>
            </p:txBody>
          </p:sp>
          <p:sp>
            <p:nvSpPr>
              <p:cNvPr id="28" name="모서리가 둥근 직사각형 70">
                <a:extLst>
                  <a:ext uri="{FF2B5EF4-FFF2-40B4-BE49-F238E27FC236}">
                    <a16:creationId xmlns:a16="http://schemas.microsoft.com/office/drawing/2014/main" id="{F48407F9-B8A3-4C5C-B56E-1667FBC51394}"/>
                  </a:ext>
                </a:extLst>
              </p:cNvPr>
              <p:cNvSpPr/>
              <p:nvPr/>
            </p:nvSpPr>
            <p:spPr>
              <a:xfrm>
                <a:off x="7530398" y="5227860"/>
                <a:ext cx="642002" cy="21736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rPr>
                  <a:t>서비스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41B6DE4-B5EF-4FE3-91DC-BB3F03684E47}"/>
              </a:ext>
            </a:extLst>
          </p:cNvPr>
          <p:cNvSpPr txBox="1"/>
          <p:nvPr/>
        </p:nvSpPr>
        <p:spPr>
          <a:xfrm>
            <a:off x="323430" y="277905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개발 아이템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[3/3]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E4E4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0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시장 벤치 마킹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12060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유사제품 목록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D47DA-537C-47BF-A13B-4A52E141F72A}"/>
              </a:ext>
            </a:extLst>
          </p:cNvPr>
          <p:cNvSpPr txBox="1"/>
          <p:nvPr/>
        </p:nvSpPr>
        <p:spPr>
          <a:xfrm>
            <a:off x="256544" y="99505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1.1 </a:t>
            </a:r>
            <a:r>
              <a:rPr kumimoji="0" lang="ko-KR" altLang="en-US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페이지 제목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5CA2BC-CB5D-4C07-9ED9-3DBCC6A4F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5" y="2461671"/>
            <a:ext cx="1580925" cy="36229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E329A-77ED-4745-AC5A-D8211CDEF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40" y="2461672"/>
            <a:ext cx="1580925" cy="36229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D402AB-4923-44E6-AC16-C6665A616D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2" y="2461671"/>
            <a:ext cx="1580924" cy="36229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99B164-AEBE-447E-990B-41183F4FC2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81" y="2461671"/>
            <a:ext cx="1580924" cy="362294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0056BE4-33D4-4328-AD10-92ABCA57F088}"/>
              </a:ext>
            </a:extLst>
          </p:cNvPr>
          <p:cNvSpPr txBox="1">
            <a:spLocks/>
          </p:cNvSpPr>
          <p:nvPr/>
        </p:nvSpPr>
        <p:spPr>
          <a:xfrm>
            <a:off x="256543" y="1666229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북 플립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데일리 북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pro,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북 트리 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…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59581AF-FDAA-4CC5-BD31-3AF266B6C2ED}"/>
              </a:ext>
            </a:extLst>
          </p:cNvPr>
          <p:cNvSpPr txBox="1">
            <a:spLocks/>
          </p:cNvSpPr>
          <p:nvPr/>
        </p:nvSpPr>
        <p:spPr>
          <a:xfrm>
            <a:off x="256543" y="2025379"/>
            <a:ext cx="8470547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유사제품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데일리 북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pro)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의 주요화면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32B77F-17F0-40B9-97BC-CD68E715312C}"/>
              </a:ext>
            </a:extLst>
          </p:cNvPr>
          <p:cNvSpPr txBox="1">
            <a:spLocks/>
          </p:cNvSpPr>
          <p:nvPr/>
        </p:nvSpPr>
        <p:spPr>
          <a:xfrm>
            <a:off x="1523900" y="6373800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홈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3D86E1E-EEA9-48C7-8058-3FA66AAFEDD0}"/>
              </a:ext>
            </a:extLst>
          </p:cNvPr>
          <p:cNvSpPr txBox="1">
            <a:spLocks/>
          </p:cNvSpPr>
          <p:nvPr/>
        </p:nvSpPr>
        <p:spPr>
          <a:xfrm>
            <a:off x="7372350" y="6373800"/>
            <a:ext cx="151185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위시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95449EC-4400-46B1-88FD-6E299FAD7901}"/>
              </a:ext>
            </a:extLst>
          </p:cNvPr>
          <p:cNvSpPr txBox="1">
            <a:spLocks/>
          </p:cNvSpPr>
          <p:nvPr/>
        </p:nvSpPr>
        <p:spPr>
          <a:xfrm>
            <a:off x="5268586" y="6364683"/>
            <a:ext cx="1095475" cy="3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서재 화면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1728</Words>
  <Application>Microsoft Office PowerPoint</Application>
  <PresentationFormat>화면 슬라이드 쇼(4:3)</PresentationFormat>
  <Paragraphs>318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나눔고딕</vt:lpstr>
      <vt:lpstr>HY헤드라인M</vt:lpstr>
      <vt:lpstr>나눔스퀘어라운드 Light</vt:lpstr>
      <vt:lpstr>Wingdings</vt:lpstr>
      <vt:lpstr>Arial</vt:lpstr>
      <vt:lpstr>나눔스퀘어라운드 ExtraBold</vt:lpstr>
      <vt:lpstr>맑은 고딕</vt:lpstr>
      <vt:lpstr>Office 테마</vt:lpstr>
      <vt:lpstr>1_Office 테마</vt:lpstr>
      <vt:lpstr>시스템분석설계 팀프로젝트 나만의 서재</vt:lpstr>
      <vt:lpstr>차   례 [1/2]</vt:lpstr>
      <vt:lpstr>차   례 [2/2]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시장 벤치 마킹</vt:lpstr>
      <vt:lpstr>시장 벤치 마킹</vt:lpstr>
      <vt:lpstr>시장 벤치 마킹</vt:lpstr>
      <vt:lpstr>시장 벤치 마킹</vt:lpstr>
      <vt:lpstr>시장 벤치 마킹</vt:lpstr>
      <vt:lpstr>시장 벤치 마킹</vt:lpstr>
      <vt:lpstr>시장 벤치 마킹</vt:lpstr>
      <vt:lpstr>기능 분석 및 설계</vt:lpstr>
      <vt:lpstr>기능 분석 및 설계</vt:lpstr>
      <vt:lpstr>기능 분석 및 설계</vt:lpstr>
      <vt:lpstr>화면 설계 </vt:lpstr>
      <vt:lpstr>화면 설계</vt:lpstr>
      <vt:lpstr>화면 설계</vt:lpstr>
      <vt:lpstr>화면 설계</vt:lpstr>
      <vt:lpstr>화면 설계</vt:lpstr>
      <vt:lpstr>화면 설계</vt:lpstr>
      <vt:lpstr>개발 계획</vt:lpstr>
      <vt:lpstr>차별화 전략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admin</cp:lastModifiedBy>
  <cp:revision>29</cp:revision>
  <cp:lastPrinted>2011-08-28T13:13:29Z</cp:lastPrinted>
  <dcterms:created xsi:type="dcterms:W3CDTF">2011-08-24T01:05:33Z</dcterms:created>
  <dcterms:modified xsi:type="dcterms:W3CDTF">2021-05-09T06:25:39Z</dcterms:modified>
</cp:coreProperties>
</file>