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0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0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4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2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9253-61F4-4693-A9E6-AC36887FE4C6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FF31-8EF7-42B9-9EF7-0DF47470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2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WWW" TargetMode="External"/><Relationship Id="rId7" Type="http://schemas.openxmlformats.org/officeDocument/2006/relationships/hyperlink" Target="https://ko.wikipedia.org/wiki/%EC%82%AC%EC%9A%A9%EC%9E%90_%EB%8D%B0%EC%9D%B4%ED%84%B0%EA%B7%B8%EB%9E%A8_%ED%94%84%EB%A1%9C%ED%86%A0%EC%BD%9C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iki/%EC%A0%84%EC%86%A1_%EC%A0%9C%EC%96%B4_%ED%94%84%EB%A1%9C%ED%86%A0%EC%BD%9C" TargetMode="External"/><Relationship Id="rId5" Type="http://schemas.openxmlformats.org/officeDocument/2006/relationships/hyperlink" Target="https://ko.wikipedia.org/wiki/HTML" TargetMode="External"/><Relationship Id="rId4" Type="http://schemas.openxmlformats.org/officeDocument/2006/relationships/hyperlink" Target="https://ko.wikipedia.org/wiki/%ED%86%B5%EC%8B%A0_%ED%94%84%EB%A1%9C%ED%86%A0%EC%BD%9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creating-databases-and-tables-in-sql-1019781" TargetMode="External"/><Relationship Id="rId2" Type="http://schemas.openxmlformats.org/officeDocument/2006/relationships/hyperlink" Target="https://www.lifewire.com/what-is-a-database-10197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895" y="548640"/>
            <a:ext cx="79496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xampp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en-US" altLang="ko-KR" dirty="0"/>
              <a:t>Apache + </a:t>
            </a:r>
            <a:r>
              <a:rPr lang="en-US" altLang="ko-KR" dirty="0" err="1"/>
              <a:t>MariaDB</a:t>
            </a:r>
            <a:r>
              <a:rPr lang="en-US" altLang="ko-KR" dirty="0"/>
              <a:t> + PHP + Perl</a:t>
            </a:r>
            <a:endParaRPr lang="en-US" altLang="ko-KR" b="1" dirty="0"/>
          </a:p>
          <a:p>
            <a:r>
              <a:rPr lang="en-US" altLang="ko-KR" dirty="0" smtClean="0">
                <a:hlinkClick r:id="rId2"/>
              </a:rPr>
              <a:t>https://www.apachefriends.org/index.html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Apache :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변환해주는 서버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HTTP </a:t>
            </a:r>
            <a:r>
              <a:rPr lang="ko-KR" altLang="en-US" dirty="0" err="1" smtClean="0"/>
              <a:t>웹서버이다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2) http :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=</a:t>
            </a:r>
            <a:r>
              <a:rPr lang="ko-KR" altLang="en-US" dirty="0" smtClean="0"/>
              <a:t>통신규약</a:t>
            </a:r>
            <a:endParaRPr lang="en-US" altLang="ko-KR" dirty="0"/>
          </a:p>
          <a:p>
            <a:r>
              <a:rPr lang="en-US" altLang="ko-KR" b="1" dirty="0"/>
              <a:t>HTTP</a:t>
            </a:r>
            <a:r>
              <a:rPr lang="en-US" altLang="ko-KR" dirty="0"/>
              <a:t>(</a:t>
            </a:r>
            <a:r>
              <a:rPr lang="en-US" altLang="ko-KR" b="1" dirty="0" err="1"/>
              <a:t>H</a:t>
            </a:r>
            <a:r>
              <a:rPr lang="en-US" altLang="ko-KR" dirty="0" err="1"/>
              <a:t>yper</a:t>
            </a:r>
            <a:r>
              <a:rPr lang="en-US" altLang="ko-KR" b="1" dirty="0" err="1"/>
              <a:t>T</a:t>
            </a:r>
            <a:r>
              <a:rPr lang="en-US" altLang="ko-KR" dirty="0" err="1"/>
              <a:t>ext</a:t>
            </a:r>
            <a:r>
              <a:rPr lang="en-US" altLang="ko-KR" dirty="0"/>
              <a:t> </a:t>
            </a:r>
            <a:r>
              <a:rPr lang="en-US" altLang="ko-KR" b="1" dirty="0"/>
              <a:t>T</a:t>
            </a:r>
            <a:r>
              <a:rPr lang="en-US" altLang="ko-KR" dirty="0"/>
              <a:t>ransfer </a:t>
            </a:r>
            <a:r>
              <a:rPr lang="en-US" altLang="ko-KR" b="1" dirty="0" smtClean="0"/>
              <a:t>P</a:t>
            </a:r>
            <a:r>
              <a:rPr lang="en-US" altLang="ko-KR" dirty="0" smtClean="0"/>
              <a:t>rotocol)</a:t>
            </a:r>
            <a:r>
              <a:rPr lang="ko-KR" altLang="en-US" dirty="0"/>
              <a:t>는 </a:t>
            </a:r>
            <a:r>
              <a:rPr lang="en-US" altLang="ko-KR" dirty="0">
                <a:hlinkClick r:id="rId3" tooltip="WWW"/>
              </a:rPr>
              <a:t>WWW</a:t>
            </a:r>
            <a:r>
              <a:rPr lang="ko-KR" altLang="en-US" dirty="0"/>
              <a:t> 상에서 정보를 </a:t>
            </a:r>
            <a:endParaRPr lang="en-US" altLang="ko-KR" dirty="0" smtClean="0"/>
          </a:p>
          <a:p>
            <a:r>
              <a:rPr lang="ko-KR" altLang="en-US" dirty="0" smtClean="0"/>
              <a:t>주고받을 </a:t>
            </a:r>
            <a:r>
              <a:rPr lang="ko-KR" altLang="en-US" dirty="0"/>
              <a:t>수 있는 </a:t>
            </a:r>
            <a:r>
              <a:rPr lang="ko-KR" altLang="en-US" dirty="0">
                <a:hlinkClick r:id="rId4" tooltip="통신 프로토콜"/>
              </a:rPr>
              <a:t>프로토콜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주로 </a:t>
            </a:r>
            <a:r>
              <a:rPr lang="en-US" altLang="ko-KR" dirty="0">
                <a:hlinkClick r:id="rId5" tooltip="HTML"/>
              </a:rPr>
              <a:t>HTML</a:t>
            </a:r>
            <a:r>
              <a:rPr lang="ko-KR" altLang="en-US" dirty="0"/>
              <a:t> 문서를 주고받는 데에 쓰인다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en-US" altLang="ko-KR" dirty="0" smtClean="0">
                <a:hlinkClick r:id="rId6" tooltip="전송 제어 프로토콜"/>
              </a:rPr>
              <a:t>TCP</a:t>
            </a:r>
            <a:r>
              <a:rPr lang="ko-KR" altLang="en-US" dirty="0"/>
              <a:t>와 </a:t>
            </a:r>
            <a:r>
              <a:rPr lang="en-US" altLang="ko-KR" dirty="0">
                <a:hlinkClick r:id="rId7" tooltip="사용자 데이터그램 프로토콜"/>
              </a:rPr>
              <a:t>UDP</a:t>
            </a:r>
            <a:r>
              <a:rPr lang="ko-KR" altLang="en-US" dirty="0"/>
              <a:t>를 사용하며</a:t>
            </a:r>
            <a:r>
              <a:rPr lang="en-US" altLang="ko-KR" dirty="0"/>
              <a:t>, 80</a:t>
            </a:r>
            <a:r>
              <a:rPr lang="ko-KR" altLang="en-US" dirty="0"/>
              <a:t>번 포트를 사용한다</a:t>
            </a:r>
            <a:r>
              <a:rPr lang="en-US" altLang="ko-KR" dirty="0"/>
              <a:t>. 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14647" y="3773978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1892" y="610154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: </a:t>
            </a:r>
            <a:r>
              <a:rPr lang="ko-KR" altLang="en-US" dirty="0" smtClean="0"/>
              <a:t>크롬브라우저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20145" y="3773978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35629" y="4214553"/>
            <a:ext cx="2709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449" y="3845221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www.naver.com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552007" y="5295207"/>
            <a:ext cx="259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4895" y="6038823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웹서버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19449" y="488905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19449" y="4182470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9449" y="5292217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8970" y="3802488"/>
            <a:ext cx="2527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웹프로그래밍 언어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PHP : APACHE.</a:t>
            </a:r>
          </a:p>
          <a:p>
            <a:r>
              <a:rPr lang="en-US" altLang="ko-KR" dirty="0" smtClean="0"/>
              <a:t>ASP : IIS</a:t>
            </a:r>
          </a:p>
          <a:p>
            <a:r>
              <a:rPr lang="en-US" altLang="ko-KR" dirty="0" smtClean="0"/>
              <a:t>C# : IIS</a:t>
            </a:r>
          </a:p>
          <a:p>
            <a:r>
              <a:rPr lang="en-US" altLang="ko-KR" dirty="0" smtClean="0"/>
              <a:t>JSP : TOMCAT</a:t>
            </a:r>
          </a:p>
          <a:p>
            <a:r>
              <a:rPr lang="en-US" altLang="ko-KR" dirty="0" smtClean="0"/>
              <a:t>JAVASCRIPT : 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4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8392" y="3732414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5877" y="58937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3"/>
          </p:cNvCxnSpPr>
          <p:nvPr/>
        </p:nvCxnSpPr>
        <p:spPr>
          <a:xfrm flipV="1">
            <a:off x="2177934" y="4775661"/>
            <a:ext cx="12884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66407" y="3732414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43892" y="5893724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gateway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67796" y="3732414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979323" y="4775661"/>
            <a:ext cx="12884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7583" y="5893724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6" y="153338"/>
            <a:ext cx="4676517" cy="311134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302063" y="3732414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1850" y="5893724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server</a:t>
            </a:r>
            <a:endParaRPr lang="ko-KR" altLang="en-US" dirty="0"/>
          </a:p>
        </p:txBody>
      </p:sp>
      <p:cxnSp>
        <p:nvCxnSpPr>
          <p:cNvPr id="16" name="직선 연결선 15"/>
          <p:cNvCxnSpPr>
            <a:endCxn id="14" idx="1"/>
          </p:cNvCxnSpPr>
          <p:nvPr/>
        </p:nvCxnSpPr>
        <p:spPr>
          <a:xfrm flipV="1">
            <a:off x="8938775" y="4775662"/>
            <a:ext cx="1363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22699"/>
            <a:ext cx="4064924" cy="29320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67796" y="6281904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routing 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9842" y="626305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10.120.5.126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302851" y="3732414"/>
            <a:ext cx="1529542" cy="2086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30041" y="5893724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router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7257525" y="4775662"/>
            <a:ext cx="1363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4944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019288" y="694944"/>
            <a:ext cx="2962656" cy="5056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57600" y="17830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657600" y="4297680"/>
            <a:ext cx="4361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2688" y="594360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/>
              <a:t> </a:t>
            </a:r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21157" y="5943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471" y="1226541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8985" y="3749039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4038" y="269522"/>
            <a:ext cx="24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http://www.naver.com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0276" y="226688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23391" y="227196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280276" y="257553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23391" y="25806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312730" y="4401010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55845" y="440609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행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312730" y="4709667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5845" y="47147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80276" y="195808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23391" y="196316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80276" y="288521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3391" y="28902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312730" y="5020826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55845" y="50259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 행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5312730" y="532948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55845" y="53345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169633" y="1226541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en-US" altLang="ko-KR" dirty="0" smtClean="0"/>
              <a:t>IP,</a:t>
            </a:r>
          </a:p>
          <a:p>
            <a:r>
              <a:rPr lang="ko-KR" altLang="en-US" dirty="0" err="1" smtClean="0"/>
              <a:t>유저세션</a:t>
            </a:r>
            <a:r>
              <a:rPr lang="en-US" altLang="ko-KR" dirty="0" smtClean="0"/>
              <a:t>(session id)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08815" y="1783080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8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35708" y="238424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8823" y="23893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08" y="326920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8823" y="32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35708" y="141759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823" y="14226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 </a:t>
            </a:r>
            <a:r>
              <a:rPr lang="ko-KR" altLang="en-US" sz="1400" dirty="0"/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708" y="393359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8823" y="39386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4296" y="1340981"/>
            <a:ext cx="396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HTTP/1.1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6987" y="989639"/>
            <a:ext cx="3479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: </a:t>
            </a:r>
            <a:r>
              <a:rPr lang="ko-KR" altLang="en-US" dirty="0" err="1" smtClean="0"/>
              <a:t>요청메서드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GET / POST)</a:t>
            </a:r>
          </a:p>
          <a:p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: URL</a:t>
            </a:r>
          </a:p>
          <a:p>
            <a:r>
              <a:rPr lang="en-US" altLang="ko-KR" dirty="0" smtClean="0"/>
              <a:t>HTTP/1.1 : HTTP</a:t>
            </a:r>
            <a:r>
              <a:rPr lang="ko-KR" altLang="en-US" dirty="0" smtClean="0"/>
              <a:t>의 버전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03811" y="957839"/>
            <a:ext cx="3914710" cy="103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14296" y="2104777"/>
            <a:ext cx="447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: </a:t>
            </a:r>
            <a:r>
              <a:rPr lang="en-US" altLang="ko-KR" dirty="0" smtClean="0">
                <a:hlinkClick r:id="rId2"/>
              </a:rPr>
              <a:t>http://www.naver.com</a:t>
            </a:r>
            <a:r>
              <a:rPr lang="en-US" altLang="ko-KR" dirty="0" smtClean="0"/>
              <a:t> (key : value)</a:t>
            </a:r>
          </a:p>
          <a:p>
            <a:r>
              <a:rPr lang="en-US" altLang="ko-KR" b="1" dirty="0"/>
              <a:t>User-Agent</a:t>
            </a:r>
            <a:r>
              <a:rPr lang="en-US" altLang="ko-KR" dirty="0" smtClean="0"/>
              <a:t> : </a:t>
            </a:r>
          </a:p>
          <a:p>
            <a:r>
              <a:rPr lang="en-US" altLang="ko-KR" b="1" dirty="0"/>
              <a:t>Accept</a:t>
            </a:r>
            <a:r>
              <a:rPr lang="en-US" altLang="ko-KR" dirty="0" smtClean="0"/>
              <a:t> :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9728" y="209591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9728" y="3037748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4296" y="321205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해더와</a:t>
            </a:r>
            <a:r>
              <a:rPr lang="ko-KR" altLang="en-US" dirty="0" smtClean="0"/>
              <a:t> 메시지 본문을 구분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9728" y="378755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4296" y="3902303"/>
            <a:ext cx="967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전송하는 데이터가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형식은 </a:t>
            </a:r>
            <a:r>
              <a:rPr lang="ko-KR" altLang="en-US" dirty="0" err="1" smtClean="0"/>
              <a:t>요청헤더에</a:t>
            </a:r>
            <a:r>
              <a:rPr lang="ko-KR" altLang="en-US" dirty="0" smtClean="0"/>
              <a:t> 지정된 타입을 준수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content-type : 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, multipart/formed-data, text/html, 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9188" y="390724"/>
            <a:ext cx="794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https://www.lesstif.com/pages/viewpage.action?pageId=26083967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15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735708" y="2384241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8823" y="23893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 err="1" smtClean="0"/>
              <a:t>해더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35708" y="326920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8823" y="32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공백행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735708" y="1417593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8823" y="142267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응답 </a:t>
            </a:r>
            <a:r>
              <a:rPr lang="ko-KR" altLang="en-US" sz="1400" dirty="0"/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708" y="3933595"/>
            <a:ext cx="1051560" cy="31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8823" y="39386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메시지본문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4296" y="1340981"/>
            <a:ext cx="19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HTTP/1.1 200 OK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16987" y="989639"/>
            <a:ext cx="2438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HTTP/1.1 : HTTP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en-US" altLang="ko-KR" dirty="0" smtClean="0"/>
              <a:t>200 : </a:t>
            </a:r>
            <a:r>
              <a:rPr lang="ko-KR" altLang="en-US" dirty="0" err="1" smtClean="0"/>
              <a:t>상태코드</a:t>
            </a:r>
            <a:endParaRPr lang="en-US" altLang="ko-KR" dirty="0" smtClean="0"/>
          </a:p>
          <a:p>
            <a:r>
              <a:rPr lang="en-US" altLang="ko-KR" dirty="0" smtClean="0"/>
              <a:t>OK : </a:t>
            </a:r>
            <a:r>
              <a:rPr lang="ko-KR" altLang="en-US" dirty="0" err="1" smtClean="0"/>
              <a:t>보충메세지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03811" y="957839"/>
            <a:ext cx="3914710" cy="1031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14296" y="2327090"/>
            <a:ext cx="890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메시지의 </a:t>
            </a:r>
            <a:r>
              <a:rPr lang="ko-KR" altLang="en-US" sz="1600" dirty="0" err="1" smtClean="0"/>
              <a:t>제어정보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메시지 본문에 저장한 </a:t>
            </a:r>
            <a:r>
              <a:rPr lang="ko-KR" altLang="en-US" sz="1600" dirty="0" err="1" smtClean="0"/>
              <a:t>데이터정보</a:t>
            </a:r>
            <a:r>
              <a:rPr lang="ko-KR" altLang="en-US" sz="1600" dirty="0" smtClean="0"/>
              <a:t> 등이 텍스트 형식으로 저장</a:t>
            </a:r>
            <a:r>
              <a:rPr lang="en-US" altLang="ko-KR" sz="1600" dirty="0" smtClean="0"/>
              <a:t>(KEY : VALUE)</a:t>
            </a:r>
            <a:endParaRPr lang="ko-KR" altLang="en-US" sz="16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09728" y="209591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09728" y="3037748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14296" y="321205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해더와</a:t>
            </a:r>
            <a:r>
              <a:rPr lang="ko-KR" altLang="en-US" dirty="0" smtClean="0"/>
              <a:t> 메시지 본문을 구분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9728" y="3787556"/>
            <a:ext cx="11530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14296" y="3902303"/>
            <a:ext cx="725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받을 데이터가 담김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형식은 요청 헤더에 지정된 타입을 따름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JSON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7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257695"/>
            <a:ext cx="13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 DB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59836"/>
              </p:ext>
            </p:extLst>
          </p:nvPr>
        </p:nvGraphicFramePr>
        <p:xfrm>
          <a:off x="502276" y="719666"/>
          <a:ext cx="104447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94">
                  <a:extLst>
                    <a:ext uri="{9D8B030D-6E8A-4147-A177-3AD203B41FA5}">
                      <a16:colId xmlns:a16="http://schemas.microsoft.com/office/drawing/2014/main" val="1962394443"/>
                    </a:ext>
                  </a:extLst>
                </a:gridCol>
                <a:gridCol w="1740794">
                  <a:extLst>
                    <a:ext uri="{9D8B030D-6E8A-4147-A177-3AD203B41FA5}">
                      <a16:colId xmlns:a16="http://schemas.microsoft.com/office/drawing/2014/main" val="162370248"/>
                    </a:ext>
                  </a:extLst>
                </a:gridCol>
                <a:gridCol w="1740794">
                  <a:extLst>
                    <a:ext uri="{9D8B030D-6E8A-4147-A177-3AD203B41FA5}">
                      <a16:colId xmlns:a16="http://schemas.microsoft.com/office/drawing/2014/main" val="3569578839"/>
                    </a:ext>
                  </a:extLst>
                </a:gridCol>
                <a:gridCol w="1740794">
                  <a:extLst>
                    <a:ext uri="{9D8B030D-6E8A-4147-A177-3AD203B41FA5}">
                      <a16:colId xmlns:a16="http://schemas.microsoft.com/office/drawing/2014/main" val="564368017"/>
                    </a:ext>
                  </a:extLst>
                </a:gridCol>
                <a:gridCol w="1740794">
                  <a:extLst>
                    <a:ext uri="{9D8B030D-6E8A-4147-A177-3AD203B41FA5}">
                      <a16:colId xmlns:a16="http://schemas.microsoft.com/office/drawing/2014/main" val="593357623"/>
                    </a:ext>
                  </a:extLst>
                </a:gridCol>
                <a:gridCol w="1740794">
                  <a:extLst>
                    <a:ext uri="{9D8B030D-6E8A-4147-A177-3AD203B41FA5}">
                      <a16:colId xmlns:a16="http://schemas.microsoft.com/office/drawing/2014/main" val="391177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EDIT_DATE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CONETNTS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9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4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85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073" y="2729348"/>
            <a:ext cx="95978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대 쿼리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query : </a:t>
            </a:r>
            <a:r>
              <a:rPr lang="ko-KR" altLang="en-US" dirty="0" smtClean="0"/>
              <a:t>질의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A database query extracts data from a database and formats it in a readable form. </a:t>
            </a:r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/>
              <a:t>query must be written in the language the </a:t>
            </a:r>
            <a:r>
              <a:rPr lang="en-US" altLang="ko-KR" dirty="0">
                <a:hlinkClick r:id="rId2"/>
              </a:rPr>
              <a:t>database</a:t>
            </a:r>
            <a:r>
              <a:rPr lang="en-US" altLang="ko-KR" dirty="0"/>
              <a:t> requires; usually, that language is </a:t>
            </a:r>
            <a:endParaRPr lang="en-US" altLang="ko-KR" dirty="0" smtClean="0"/>
          </a:p>
          <a:p>
            <a:r>
              <a:rPr lang="en-US" altLang="ko-KR" dirty="0" smtClean="0"/>
              <a:t>Structured </a:t>
            </a:r>
            <a:r>
              <a:rPr lang="en-US" altLang="ko-KR" dirty="0"/>
              <a:t>Query Language (</a:t>
            </a:r>
            <a:r>
              <a:rPr lang="en-US" altLang="ko-KR" dirty="0">
                <a:hlinkClick r:id="rId3"/>
              </a:rPr>
              <a:t>SQL</a:t>
            </a:r>
            <a:r>
              <a:rPr lang="en-US" altLang="ko-KR" dirty="0" smtClean="0"/>
              <a:t>).</a:t>
            </a:r>
          </a:p>
          <a:p>
            <a:endParaRPr lang="en-US" altLang="ko-KR" dirty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tablename</a:t>
            </a:r>
            <a:r>
              <a:rPr lang="en-US" altLang="ko-KR" dirty="0" smtClean="0"/>
              <a:t>( * : </a:t>
            </a:r>
            <a:r>
              <a:rPr lang="ko-KR" altLang="en-US" dirty="0" err="1" smtClean="0"/>
              <a:t>전체컬럼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tablename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) values(‘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‘);</a:t>
            </a:r>
          </a:p>
          <a:p>
            <a:r>
              <a:rPr lang="en-US" altLang="ko-KR" dirty="0" smtClean="0"/>
              <a:t>update </a:t>
            </a:r>
            <a:r>
              <a:rPr lang="en-US" altLang="ko-KR" dirty="0" err="1" smtClean="0"/>
              <a:t>tablename</a:t>
            </a:r>
            <a:r>
              <a:rPr lang="en-US" altLang="ko-KR" dirty="0" smtClean="0"/>
              <a:t> set </a:t>
            </a:r>
            <a:r>
              <a:rPr lang="ko-KR" altLang="en-US" dirty="0" err="1" smtClean="0"/>
              <a:t>컬럼이름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컬럼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delete from </a:t>
            </a:r>
            <a:r>
              <a:rPr lang="en-US" altLang="ko-KR" dirty="0" err="1" smtClean="0"/>
              <a:t>tablename</a:t>
            </a:r>
            <a:r>
              <a:rPr lang="en-US" altLang="ko-KR" dirty="0" smtClean="0"/>
              <a:t> where </a:t>
            </a:r>
            <a:r>
              <a:rPr lang="ko-KR" altLang="en-US" dirty="0" smtClean="0"/>
              <a:t>컬럼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5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172507"/>
            <a:ext cx="11310697" cy="1771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" y="2392420"/>
            <a:ext cx="8020050" cy="17240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8275"/>
              </p:ext>
            </p:extLst>
          </p:nvPr>
        </p:nvGraphicFramePr>
        <p:xfrm>
          <a:off x="227956" y="4385578"/>
          <a:ext cx="633078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131">
                  <a:extLst>
                    <a:ext uri="{9D8B030D-6E8A-4147-A177-3AD203B41FA5}">
                      <a16:colId xmlns:a16="http://schemas.microsoft.com/office/drawing/2014/main" val="1962394443"/>
                    </a:ext>
                  </a:extLst>
                </a:gridCol>
                <a:gridCol w="1055131">
                  <a:extLst>
                    <a:ext uri="{9D8B030D-6E8A-4147-A177-3AD203B41FA5}">
                      <a16:colId xmlns:a16="http://schemas.microsoft.com/office/drawing/2014/main" val="162370248"/>
                    </a:ext>
                  </a:extLst>
                </a:gridCol>
                <a:gridCol w="1055131">
                  <a:extLst>
                    <a:ext uri="{9D8B030D-6E8A-4147-A177-3AD203B41FA5}">
                      <a16:colId xmlns:a16="http://schemas.microsoft.com/office/drawing/2014/main" val="3569578839"/>
                    </a:ext>
                  </a:extLst>
                </a:gridCol>
                <a:gridCol w="1055131">
                  <a:extLst>
                    <a:ext uri="{9D8B030D-6E8A-4147-A177-3AD203B41FA5}">
                      <a16:colId xmlns:a16="http://schemas.microsoft.com/office/drawing/2014/main" val="564368017"/>
                    </a:ext>
                  </a:extLst>
                </a:gridCol>
                <a:gridCol w="1055131">
                  <a:extLst>
                    <a:ext uri="{9D8B030D-6E8A-4147-A177-3AD203B41FA5}">
                      <a16:colId xmlns:a16="http://schemas.microsoft.com/office/drawing/2014/main" val="593357623"/>
                    </a:ext>
                  </a:extLst>
                </a:gridCol>
                <a:gridCol w="1055131">
                  <a:extLst>
                    <a:ext uri="{9D8B030D-6E8A-4147-A177-3AD203B41FA5}">
                      <a16:colId xmlns:a16="http://schemas.microsoft.com/office/drawing/2014/main" val="3911778447"/>
                    </a:ext>
                  </a:extLst>
                </a:gridCol>
              </a:tblGrid>
              <a:tr h="177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IDX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USERNAME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TITLE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REG_DATE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EDIT_DATE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CONETNTS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4528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96079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47975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47792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857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9191"/>
              </p:ext>
            </p:extLst>
          </p:nvPr>
        </p:nvGraphicFramePr>
        <p:xfrm>
          <a:off x="6736207" y="4402356"/>
          <a:ext cx="422052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05">
                  <a:extLst>
                    <a:ext uri="{9D8B030D-6E8A-4147-A177-3AD203B41FA5}">
                      <a16:colId xmlns:a16="http://schemas.microsoft.com/office/drawing/2014/main" val="1120999094"/>
                    </a:ext>
                  </a:extLst>
                </a:gridCol>
                <a:gridCol w="844105">
                  <a:extLst>
                    <a:ext uri="{9D8B030D-6E8A-4147-A177-3AD203B41FA5}">
                      <a16:colId xmlns:a16="http://schemas.microsoft.com/office/drawing/2014/main" val="1962394443"/>
                    </a:ext>
                  </a:extLst>
                </a:gridCol>
                <a:gridCol w="844105">
                  <a:extLst>
                    <a:ext uri="{9D8B030D-6E8A-4147-A177-3AD203B41FA5}">
                      <a16:colId xmlns:a16="http://schemas.microsoft.com/office/drawing/2014/main" val="162370248"/>
                    </a:ext>
                  </a:extLst>
                </a:gridCol>
                <a:gridCol w="844105">
                  <a:extLst>
                    <a:ext uri="{9D8B030D-6E8A-4147-A177-3AD203B41FA5}">
                      <a16:colId xmlns:a16="http://schemas.microsoft.com/office/drawing/2014/main" val="564368017"/>
                    </a:ext>
                  </a:extLst>
                </a:gridCol>
                <a:gridCol w="844105">
                  <a:extLst>
                    <a:ext uri="{9D8B030D-6E8A-4147-A177-3AD203B41FA5}">
                      <a16:colId xmlns:a16="http://schemas.microsoft.com/office/drawing/2014/main" val="3911778447"/>
                    </a:ext>
                  </a:extLst>
                </a:gridCol>
              </a:tblGrid>
              <a:tr h="177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BOARDIDX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IDX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USERNAME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REG_DATE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CONETNTS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4528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96079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47975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47792"/>
                  </a:ext>
                </a:extLst>
              </a:tr>
              <a:tr h="25789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2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33" y="338667"/>
            <a:ext cx="947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컬럼 이름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길이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(DEFALUT VALUE) / NULL</a:t>
            </a:r>
            <a:r>
              <a:rPr lang="ko-KR" altLang="en-US" dirty="0" smtClean="0"/>
              <a:t>허용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AutoIncrement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1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296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장형석</dc:creator>
  <cp:lastModifiedBy>장형석</cp:lastModifiedBy>
  <cp:revision>10</cp:revision>
  <dcterms:created xsi:type="dcterms:W3CDTF">2019-04-08T11:05:33Z</dcterms:created>
  <dcterms:modified xsi:type="dcterms:W3CDTF">2019-04-08T13:07:10Z</dcterms:modified>
</cp:coreProperties>
</file>