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4" r:id="rId3"/>
    <p:sldId id="269" r:id="rId4"/>
    <p:sldId id="260" r:id="rId5"/>
    <p:sldId id="257" r:id="rId6"/>
    <p:sldId id="261" r:id="rId7"/>
    <p:sldId id="273" r:id="rId8"/>
    <p:sldId id="267" r:id="rId9"/>
    <p:sldId id="258" r:id="rId10"/>
    <p:sldId id="264" r:id="rId11"/>
    <p:sldId id="265" r:id="rId12"/>
    <p:sldId id="266" r:id="rId13"/>
    <p:sldId id="271" r:id="rId14"/>
    <p:sldId id="272" r:id="rId15"/>
    <p:sldId id="270" r:id="rId16"/>
    <p:sldId id="259" r:id="rId17"/>
    <p:sldId id="268" r:id="rId1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444"/>
  </p:normalViewPr>
  <p:slideViewPr>
    <p:cSldViewPr snapToGrid="0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70897-4FD4-C947-BCBC-72429C99EC9D}" type="datetimeFigureOut">
              <a:rPr kumimoji="1" lang="ko-Kore-KR" altLang="en-US" smtClean="0"/>
              <a:t>2023. 7. 17.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5DF1C-ACF6-1E48-8873-9E484A94C5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6883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5DF1C-ACF6-1E48-8873-9E484A94C5F2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722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483D8-647B-D5EC-80E8-B8E6EB233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AA89DF-B355-0F47-5B4B-70247E786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C78E8-933E-D722-3259-C2CF6B7D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19AD-0E4A-D949-9902-18F9CE027BDF}" type="datetimeFigureOut">
              <a:rPr kumimoji="1" lang="ko-Kore-KR" altLang="en-US" smtClean="0"/>
              <a:t>2023. 7. 17.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6DE5C-43E9-8697-11CC-0C684CE1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97CDB-7A19-31EA-3C8A-00FEDC2B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8C05-AD2E-8645-AC73-CE1F0808E79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013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7DAD8-6F6A-66C3-7F8D-624BE9A47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6FD1B7-EF11-6D6C-A803-974C18BD0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EA2C8E-7A4A-E10E-966C-7AD7B1EE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19AD-0E4A-D949-9902-18F9CE027BDF}" type="datetimeFigureOut">
              <a:rPr kumimoji="1" lang="ko-Kore-KR" altLang="en-US" smtClean="0"/>
              <a:t>2023. 7. 17.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0DCC14-D679-8269-0C44-970F1806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84804C-F052-C9F3-C94E-E26E1BE1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8C05-AD2E-8645-AC73-CE1F0808E79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201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448C79-EFEC-B5BA-8467-EA6506D33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28E144-7A48-E0E8-45CD-1A75742F7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D7FCC5-35E0-31F8-3579-DEC52824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19AD-0E4A-D949-9902-18F9CE027BDF}" type="datetimeFigureOut">
              <a:rPr kumimoji="1" lang="ko-Kore-KR" altLang="en-US" smtClean="0"/>
              <a:t>2023. 7. 17.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52CAC-8F29-E5F3-9BC6-33F68ADA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4FE020-52CA-0D8A-1B89-23FDD475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8C05-AD2E-8645-AC73-CE1F0808E79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319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79047-E516-4BB4-BD9A-51135839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19081F-B8B7-8308-3855-298835F49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26B8A-9737-1D30-B020-631D62AF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19AD-0E4A-D949-9902-18F9CE027BDF}" type="datetimeFigureOut">
              <a:rPr kumimoji="1" lang="ko-Kore-KR" altLang="en-US" smtClean="0"/>
              <a:t>2023. 7. 17.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A781CE-AE53-5164-92D3-E3F51649B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A6828-73A6-FB71-F907-4DA0D70E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8C05-AD2E-8645-AC73-CE1F0808E79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99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1D2C0-3A55-3DBD-8304-62F56F54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BBC9B4-3BF4-5314-C1FC-667A33221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72A5DA-A284-84DC-730F-BCE456AA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19AD-0E4A-D949-9902-18F9CE027BDF}" type="datetimeFigureOut">
              <a:rPr kumimoji="1" lang="ko-Kore-KR" altLang="en-US" smtClean="0"/>
              <a:t>2023. 7. 17.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B0C46A-B395-94E3-02EC-A8F8F2AB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BA2C9D-A810-65A1-8369-F8D8AF39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8C05-AD2E-8645-AC73-CE1F0808E79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897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A6317-3C33-288D-ACA8-4A790518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1A439-82C5-BFEA-C414-7B4E61856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543387-B53A-A77D-8A4B-A3ACB1586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0CA707-7B09-E99F-2EEC-DA286509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19AD-0E4A-D949-9902-18F9CE027BDF}" type="datetimeFigureOut">
              <a:rPr kumimoji="1" lang="ko-Kore-KR" altLang="en-US" smtClean="0"/>
              <a:t>2023. 7. 17.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313881-C91E-5AD7-857E-B0380853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005ED2-C706-EA1C-E1EA-09BADE63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8C05-AD2E-8645-AC73-CE1F0808E79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492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11396-90DF-907B-F65B-ED82C06C8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BCCA0F-C933-FBE1-17DC-CF1411058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99CD4-D8FB-54A5-CAED-6FF3331E6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7D7BA9-D0A5-16C0-9E30-643558D5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E3A576-1C87-EF1D-AF71-8CC33D54C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B1A485-A3F8-C04F-E678-547A62ED7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19AD-0E4A-D949-9902-18F9CE027BDF}" type="datetimeFigureOut">
              <a:rPr kumimoji="1" lang="ko-Kore-KR" altLang="en-US" smtClean="0"/>
              <a:t>2023. 7. 17.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E42E36-07DC-2A9D-F7EA-615A46FB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C3366-FE81-0751-9548-ACF1609F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8C05-AD2E-8645-AC73-CE1F0808E79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453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9593A-69A0-AC14-257C-C780B9223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6781BF-12E6-95D2-8887-40CAA1A84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19AD-0E4A-D949-9902-18F9CE027BDF}" type="datetimeFigureOut">
              <a:rPr kumimoji="1" lang="ko-Kore-KR" altLang="en-US" smtClean="0"/>
              <a:t>2023. 7. 17.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E032C8-7270-40B4-A46B-1978E603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BC2413-0FDC-150B-5AA8-931C0AE65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8C05-AD2E-8645-AC73-CE1F0808E79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537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F8E88B-6981-F69C-16C1-63DE74633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19AD-0E4A-D949-9902-18F9CE027BDF}" type="datetimeFigureOut">
              <a:rPr kumimoji="1" lang="ko-Kore-KR" altLang="en-US" smtClean="0"/>
              <a:t>2023. 7. 17.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365DE4-0D9F-A3CB-039A-36F17E92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831AE0-7590-EFF1-9CB0-597A3EFD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8C05-AD2E-8645-AC73-CE1F0808E79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182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5E292-1DF2-C192-31B9-8A9CA066A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F0D9E-4709-28B8-6F68-D49E26483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8CE637-2F6D-5FA3-BFFD-D6B78A799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F3988D-22DD-20E0-54C5-74C0F935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19AD-0E4A-D949-9902-18F9CE027BDF}" type="datetimeFigureOut">
              <a:rPr kumimoji="1" lang="ko-Kore-KR" altLang="en-US" smtClean="0"/>
              <a:t>2023. 7. 17.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519E7A-7AE4-EEF1-E566-BF5F02F0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6E5EC2-C481-459A-E8B9-3760BC4E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8C05-AD2E-8645-AC73-CE1F0808E79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77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408A7-DE4D-55FB-C281-26B9AC5AD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F19C25-E55A-8E7F-74AE-577706EA6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DA890A-5852-F842-D5A2-4BB62D0FA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7968B-6C83-2178-17E7-9BCC24D5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19AD-0E4A-D949-9902-18F9CE027BDF}" type="datetimeFigureOut">
              <a:rPr kumimoji="1" lang="ko-Kore-KR" altLang="en-US" smtClean="0"/>
              <a:t>2023. 7. 17.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2FFC1D-68FA-E923-3F8A-62E1A626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5C15D5-0D5F-6BBB-47D8-3CCE0998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A8C05-AD2E-8645-AC73-CE1F0808E79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165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BDFD4D-9672-D5ED-1DD6-689BDECD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BD633A-7F70-C4D2-66F6-31347ED14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C2CD7-F894-37C7-FA03-F3B8F13B1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19AD-0E4A-D949-9902-18F9CE027BDF}" type="datetimeFigureOut">
              <a:rPr kumimoji="1" lang="ko-Kore-KR" altLang="en-US" smtClean="0"/>
              <a:t>2023. 7. 17.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03C2F0-F14A-6B27-C84E-D6C8A66C5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3C86E1-BEB6-CAFD-E925-972AC9C4E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A8C05-AD2E-8645-AC73-CE1F0808E79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611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38C87-6D58-101C-6060-08228ABA7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행정구역별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불균형 </a:t>
            </a:r>
            <a:b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분석 및 해결방안 </a:t>
            </a:r>
            <a:b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76C090-B7B5-BB3E-FA7D-3E722F328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0519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ko-Kore-KR" sz="3200" dirty="0"/>
              <a:t>3</a:t>
            </a:r>
            <a:r>
              <a:rPr kumimoji="1" lang="ko-KR" altLang="en-US" sz="3200" dirty="0"/>
              <a:t>조</a:t>
            </a:r>
            <a:endParaRPr kumimoji="1" lang="en-US" altLang="ko-Kore-KR" sz="3200" dirty="0"/>
          </a:p>
        </p:txBody>
      </p:sp>
    </p:spTree>
    <p:extLst>
      <p:ext uri="{BB962C8B-B14F-4D97-AF65-F5344CB8AC3E}">
        <p14:creationId xmlns:p14="http://schemas.microsoft.com/office/powerpoint/2010/main" val="4091464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6E9D0-5BB4-9E2C-9884-F9806D51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000" dirty="0"/>
              <a:t>현황 분석</a:t>
            </a:r>
            <a:endParaRPr kumimoji="1" lang="ko-Kore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C4A30-A29D-C282-549F-E5419AF5A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 dirty="0"/>
              <a:t>의사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1</a:t>
            </a:r>
            <a:r>
              <a:rPr kumimoji="1" lang="ko-KR" altLang="en-US" sz="2400" dirty="0"/>
              <a:t>명당 국민 수 </a:t>
            </a:r>
            <a:r>
              <a:rPr kumimoji="1" lang="en-US" altLang="ko-KR" sz="2400" dirty="0"/>
              <a:t>4</a:t>
            </a:r>
            <a:r>
              <a:rPr kumimoji="1" lang="ko-KR" altLang="en-US" sz="2400" dirty="0"/>
              <a:t>분위 </a:t>
            </a:r>
            <a:r>
              <a:rPr kumimoji="1" lang="ko-KR" altLang="en-US" sz="2400" dirty="0" err="1"/>
              <a:t>박스플롯</a:t>
            </a:r>
            <a:r>
              <a:rPr kumimoji="1" lang="ko-KR" altLang="en-US" sz="2400" dirty="0"/>
              <a:t> 그래프 </a:t>
            </a:r>
            <a:endParaRPr kumimoji="1" lang="ko-Kore-KR" altLang="en-US" sz="2400" dirty="0"/>
          </a:p>
        </p:txBody>
      </p:sp>
      <p:pic>
        <p:nvPicPr>
          <p:cNvPr id="5" name="그림 4" descr="도표, 스크린샷, 직사각형, 텍스트이(가) 표시된 사진&#10;&#10;자동 생성된 설명">
            <a:extLst>
              <a:ext uri="{FF2B5EF4-FFF2-40B4-BE49-F238E27FC236}">
                <a16:creationId xmlns:a16="http://schemas.microsoft.com/office/drawing/2014/main" id="{3A761005-6FEE-5DEE-23D2-B2B76C259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423" y="2486837"/>
            <a:ext cx="5526051" cy="41445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0BF592-199B-38DD-5ABC-0A988D7D0441}"/>
              </a:ext>
            </a:extLst>
          </p:cNvPr>
          <p:cNvSpPr txBox="1"/>
          <p:nvPr/>
        </p:nvSpPr>
        <p:spPr>
          <a:xfrm>
            <a:off x="7007097" y="41897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50%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3AB52D-A02D-51A1-13AE-2F998E57C72A}"/>
              </a:ext>
            </a:extLst>
          </p:cNvPr>
          <p:cNvSpPr txBox="1"/>
          <p:nvPr/>
        </p:nvSpPr>
        <p:spPr>
          <a:xfrm>
            <a:off x="7007097" y="388696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7</a:t>
            </a:r>
            <a:r>
              <a:rPr kumimoji="1" lang="en-US" altLang="ko-KR" dirty="0"/>
              <a:t>5%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F15BB6-3E4A-4597-4EF0-A2093C2349C3}"/>
              </a:ext>
            </a:extLst>
          </p:cNvPr>
          <p:cNvSpPr txBox="1"/>
          <p:nvPr/>
        </p:nvSpPr>
        <p:spPr>
          <a:xfrm>
            <a:off x="7007097" y="503565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5%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039F19-BE78-CA7C-B3E5-73A1387A101B}"/>
              </a:ext>
            </a:extLst>
          </p:cNvPr>
          <p:cNvSpPr txBox="1"/>
          <p:nvPr/>
        </p:nvSpPr>
        <p:spPr>
          <a:xfrm>
            <a:off x="6262577" y="26049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세종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A37CB7-22E5-C14F-1E90-9830189E95B6}"/>
              </a:ext>
            </a:extLst>
          </p:cNvPr>
          <p:cNvSpPr txBox="1"/>
          <p:nvPr/>
        </p:nvSpPr>
        <p:spPr>
          <a:xfrm>
            <a:off x="6262576" y="59257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서울</a:t>
            </a: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1D0435EB-5734-41F2-5404-DCFE3BEF9C1B}"/>
              </a:ext>
            </a:extLst>
          </p:cNvPr>
          <p:cNvCxnSpPr/>
          <p:nvPr/>
        </p:nvCxnSpPr>
        <p:spPr>
          <a:xfrm>
            <a:off x="3600782" y="2750361"/>
            <a:ext cx="1988288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528BFC0A-5860-A6E2-8013-0DDE77F2DB02}"/>
              </a:ext>
            </a:extLst>
          </p:cNvPr>
          <p:cNvCxnSpPr/>
          <p:nvPr/>
        </p:nvCxnSpPr>
        <p:spPr>
          <a:xfrm>
            <a:off x="3600782" y="6110437"/>
            <a:ext cx="1988288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486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4540F-1A4B-0D95-8C2A-02854C65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000" dirty="0"/>
              <a:t>현황 분석</a:t>
            </a:r>
            <a:endParaRPr kumimoji="1" lang="ko-Kore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ABD60D-6325-390C-96FF-39432292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 dirty="0"/>
              <a:t>전국</a:t>
            </a:r>
            <a:r>
              <a:rPr kumimoji="1" lang="ko-KR" altLang="en-US" sz="2400" dirty="0"/>
              <a:t> </a:t>
            </a:r>
            <a:r>
              <a:rPr kumimoji="1" lang="ko-Kore-KR" altLang="en-US" sz="2400" dirty="0"/>
              <a:t>상급종합병원</a:t>
            </a:r>
            <a:r>
              <a:rPr kumimoji="1" lang="ko-KR" altLang="en-US" sz="2400" dirty="0"/>
              <a:t> 분포 그래프</a:t>
            </a:r>
            <a:endParaRPr kumimoji="1" lang="ko-Kore-KR" altLang="en-US" sz="2400" dirty="0"/>
          </a:p>
        </p:txBody>
      </p:sp>
      <p:pic>
        <p:nvPicPr>
          <p:cNvPr id="5" name="그림 4" descr="텍스트, 도표, 스크린샷, 원이(가) 표시된 사진&#10;&#10;자동 생성된 설명">
            <a:extLst>
              <a:ext uri="{FF2B5EF4-FFF2-40B4-BE49-F238E27FC236}">
                <a16:creationId xmlns:a16="http://schemas.microsoft.com/office/drawing/2014/main" id="{6332661A-98F0-861E-C6EC-B54A098FE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950" y="2357002"/>
            <a:ext cx="5047548" cy="4500998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C05A20C8-BE2C-3C02-4E11-1FE12E31697B}"/>
              </a:ext>
            </a:extLst>
          </p:cNvPr>
          <p:cNvSpPr/>
          <p:nvPr/>
        </p:nvSpPr>
        <p:spPr>
          <a:xfrm>
            <a:off x="5737724" y="2397668"/>
            <a:ext cx="1205336" cy="28800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B4BD40-B800-B2C2-B226-96986F98B11C}"/>
              </a:ext>
            </a:extLst>
          </p:cNvPr>
          <p:cNvSpPr txBox="1"/>
          <p:nvPr/>
        </p:nvSpPr>
        <p:spPr>
          <a:xfrm>
            <a:off x="7868094" y="2967335"/>
            <a:ext cx="2940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itchFamily="2" charset="2"/>
              <a:buChar char="Þ"/>
            </a:pPr>
            <a:r>
              <a:rPr kumimoji="1" lang="ko-KR" altLang="en-US" dirty="0"/>
              <a:t>절반에 해당하는 병원이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      </a:t>
            </a:r>
            <a:r>
              <a:rPr kumimoji="1" lang="ko-KR" altLang="en-US" b="1" dirty="0"/>
              <a:t>수도권</a:t>
            </a:r>
            <a:r>
              <a:rPr kumimoji="1" lang="ko-KR" altLang="en-US" dirty="0"/>
              <a:t>에 분포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84878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CA5DD-641E-5CBD-1266-1DB5EB02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000" dirty="0"/>
              <a:t>현황 분석 </a:t>
            </a:r>
            <a:endParaRPr kumimoji="1" lang="ko-Kore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F15A9-B198-E4DD-71DC-8D0530557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8523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0057D-0F2D-AAF2-075B-097AFD4A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000" dirty="0"/>
              <a:t>현황 분석</a:t>
            </a:r>
            <a:endParaRPr kumimoji="1" lang="ko-Kore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9BDB3C-3D51-0316-983E-CD62967D6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7624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6E505-0EF6-D181-C9DB-DE500A02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000" dirty="0"/>
              <a:t>원인 분석 </a:t>
            </a:r>
            <a:endParaRPr kumimoji="1" lang="ko-Kore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F1BAC-387F-E729-2EF9-57B44BC5C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8911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AA6D6-2E0D-0C1D-45CB-E0FB0669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000" dirty="0"/>
              <a:t>원인 분석</a:t>
            </a:r>
            <a:endParaRPr kumimoji="1" lang="ko-Kore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0FA34F-C6E1-56C2-8F0F-43AB361AE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7389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C4681-0906-40DC-31E7-06048E64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해결방안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A3A059-E85F-009B-39E6-9329F8EBA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3260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75151-8783-446D-5308-B8A5682D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해결방안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F0396E-35DC-4105-63EC-03228765F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659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F3024-F8C0-D98A-066B-54E21FF5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000" dirty="0">
                <a:latin typeface="+mn-ea"/>
                <a:ea typeface="+mn-ea"/>
              </a:rPr>
              <a:t>문제</a:t>
            </a:r>
            <a:r>
              <a:rPr kumimoji="1" lang="ko-KR" altLang="en-US" sz="4000" dirty="0">
                <a:latin typeface="+mn-ea"/>
                <a:ea typeface="+mn-ea"/>
              </a:rPr>
              <a:t> 정의 </a:t>
            </a:r>
            <a:endParaRPr kumimoji="1" lang="ko-Kore-KR" altLang="en-US" sz="4000" dirty="0">
              <a:latin typeface="+mn-ea"/>
              <a:ea typeface="+mn-ea"/>
            </a:endParaRPr>
          </a:p>
        </p:txBody>
      </p:sp>
      <p:pic>
        <p:nvPicPr>
          <p:cNvPr id="5" name="내용 개체 틀 4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B2EF9EDD-D7FF-CD93-AF55-55D339710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199" y="3824889"/>
            <a:ext cx="5647320" cy="1494000"/>
          </a:xfrm>
        </p:spPr>
      </p:pic>
      <p:pic>
        <p:nvPicPr>
          <p:cNvPr id="9" name="그림 8" descr="텍스트, 폰트, 번호, 스크린샷이(가) 표시된 사진&#10;&#10;자동 생성된 설명">
            <a:extLst>
              <a:ext uri="{FF2B5EF4-FFF2-40B4-BE49-F238E27FC236}">
                <a16:creationId xmlns:a16="http://schemas.microsoft.com/office/drawing/2014/main" id="{BA104BBA-A020-724E-5100-5ECF8420E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013" y="631236"/>
            <a:ext cx="5991848" cy="2518195"/>
          </a:xfrm>
          <a:prstGeom prst="rect">
            <a:avLst/>
          </a:prstGeom>
        </p:spPr>
      </p:pic>
      <p:pic>
        <p:nvPicPr>
          <p:cNvPr id="11" name="그림 10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9AC8DC09-F810-CB7F-8284-81DCF60A4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50" y="2064455"/>
            <a:ext cx="4825714" cy="2169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20805D-2C71-43C2-19CF-1A2147D8530F}"/>
              </a:ext>
            </a:extLst>
          </p:cNvPr>
          <p:cNvSpPr txBox="1"/>
          <p:nvPr/>
        </p:nvSpPr>
        <p:spPr>
          <a:xfrm>
            <a:off x="714399" y="5754211"/>
            <a:ext cx="68307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effectLst/>
                <a:latin typeface="+mn-ea"/>
              </a:rPr>
              <a:t>=&gt;</a:t>
            </a:r>
            <a:r>
              <a:rPr lang="ko-KR" altLang="en-US" sz="2400" dirty="0">
                <a:effectLst/>
                <a:latin typeface="+mn-ea"/>
              </a:rPr>
              <a:t> 악화되고 있는 </a:t>
            </a:r>
            <a:r>
              <a:rPr lang="ko-KR" altLang="en-US" sz="2400" b="1" dirty="0">
                <a:effectLst/>
                <a:latin typeface="+mn-ea"/>
              </a:rPr>
              <a:t>지역 간의 의료 불균형 문제  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52348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98F10-D4E1-F755-C514-D8B7A2E6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(</a:t>
            </a:r>
            <a:r>
              <a:rPr kumimoji="1" lang="ko-KR" altLang="en-US" dirty="0"/>
              <a:t>임시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10232E-2970-88E1-66A5-237516551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 의료과목별 현황</a:t>
            </a:r>
            <a:r>
              <a:rPr lang="en-US" altLang="ko-KR" sz="2000" dirty="0"/>
              <a:t>(</a:t>
            </a:r>
            <a:r>
              <a:rPr lang="ko-KR" altLang="en-US" sz="2000" dirty="0"/>
              <a:t>연도별 과목별 증감 현상도</a:t>
            </a:r>
            <a:r>
              <a:rPr lang="en-US" altLang="ko-KR" sz="2000" dirty="0"/>
              <a:t>) </a:t>
            </a:r>
            <a:r>
              <a:rPr lang="ko-KR" altLang="en-US" sz="2000" dirty="0"/>
              <a:t> </a:t>
            </a:r>
            <a:r>
              <a:rPr lang="en-US" altLang="ko-KR" sz="2000" dirty="0"/>
              <a:t>-&gt;</a:t>
            </a:r>
            <a:r>
              <a:rPr lang="ko-KR" altLang="en-US" sz="2000" dirty="0"/>
              <a:t> 지역별로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</a:t>
            </a:r>
            <a:r>
              <a:rPr lang="en-US" altLang="ko-KR" sz="2000" dirty="0"/>
              <a:t>/</a:t>
            </a:r>
            <a:r>
              <a:rPr lang="ko-KR" altLang="en-US" sz="2000" dirty="0"/>
              <a:t> 불균형 정도 분석 </a:t>
            </a:r>
            <a:r>
              <a:rPr lang="en-US" altLang="ko-KR" sz="2000" dirty="0"/>
              <a:t>-&gt; </a:t>
            </a:r>
            <a:r>
              <a:rPr lang="ko-KR" altLang="en-US" sz="2000" dirty="0"/>
              <a:t>불균형 지수 도출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  <a:p>
            <a:pPr marL="0" indent="0">
              <a:buNone/>
            </a:pPr>
            <a:r>
              <a:rPr lang="en-US" altLang="ko-KR" sz="2000" dirty="0"/>
              <a:t>2.</a:t>
            </a:r>
            <a:r>
              <a:rPr lang="ko-KR" altLang="en-US" sz="2000" dirty="0"/>
              <a:t> 의료진 </a:t>
            </a:r>
            <a:r>
              <a:rPr lang="en-US" altLang="ko-KR" sz="2000" dirty="0"/>
              <a:t>1</a:t>
            </a:r>
            <a:r>
              <a:rPr lang="ko-KR" altLang="en-US" sz="2000" dirty="0"/>
              <a:t>인당 국민수 분석 </a:t>
            </a:r>
            <a:r>
              <a:rPr lang="en-US" altLang="ko-KR" sz="2000" dirty="0"/>
              <a:t>&gt; </a:t>
            </a:r>
            <a:r>
              <a:rPr lang="ko-KR" altLang="en-US" sz="2000" dirty="0"/>
              <a:t>전국 평균 구해서 어떤 지역이 평균 이상</a:t>
            </a:r>
            <a:r>
              <a:rPr lang="en-US" altLang="ko-KR" sz="2000" dirty="0"/>
              <a:t>/</a:t>
            </a:r>
            <a:r>
              <a:rPr lang="ko-KR" altLang="en-US" sz="2000" dirty="0"/>
              <a:t>이하인지 확인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  <a:p>
            <a:pPr marL="0" indent="0">
              <a:buNone/>
            </a:pPr>
            <a:r>
              <a:rPr lang="en-US" altLang="ko-KR" sz="2000" dirty="0"/>
              <a:t>3.</a:t>
            </a:r>
            <a:r>
              <a:rPr lang="ko-KR" altLang="en-US" sz="2000" dirty="0"/>
              <a:t> 지역 인구 특성 분석과 지역 의료인력 상관 분석 </a:t>
            </a:r>
            <a:r>
              <a:rPr lang="en-US" altLang="ko-KR" sz="2000" dirty="0"/>
              <a:t>-&gt;</a:t>
            </a:r>
            <a:r>
              <a:rPr lang="ko-KR" altLang="en-US" sz="2000" dirty="0"/>
              <a:t> </a:t>
            </a:r>
            <a:r>
              <a:rPr lang="en-US" altLang="ko-KR" sz="2000" dirty="0"/>
              <a:t> </a:t>
            </a:r>
            <a:r>
              <a:rPr lang="ko-KR" altLang="en-US" sz="2000" dirty="0"/>
              <a:t>지역간 불균형 특징 찾기</a:t>
            </a:r>
          </a:p>
        </p:txBody>
      </p:sp>
    </p:spTree>
    <p:extLst>
      <p:ext uri="{BB962C8B-B14F-4D97-AF65-F5344CB8AC3E}">
        <p14:creationId xmlns:p14="http://schemas.microsoft.com/office/powerpoint/2010/main" val="286388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055CC-FD11-B185-BF54-2B00EBFD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>
                <a:latin typeface="+mn-ea"/>
                <a:ea typeface="+mn-ea"/>
              </a:rPr>
              <a:t>데이터</a:t>
            </a:r>
            <a:r>
              <a:rPr kumimoji="1" lang="ko-KR" altLang="en-US" dirty="0">
                <a:latin typeface="+mn-ea"/>
                <a:ea typeface="+mn-ea"/>
              </a:rPr>
              <a:t> 수집</a:t>
            </a:r>
            <a:endParaRPr kumimoji="1" lang="ko-Kore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4FC5E5-EF85-2999-1516-DEBFB5062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8321" cy="4351338"/>
          </a:xfrm>
        </p:spPr>
        <p:txBody>
          <a:bodyPr/>
          <a:lstStyle/>
          <a:p>
            <a:r>
              <a:rPr kumimoji="1" lang="en-US" altLang="ko-Kore-KR" dirty="0" err="1"/>
              <a:t>Kosis</a:t>
            </a: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R" sz="1600" dirty="0">
                <a:latin typeface="+mn-ea"/>
              </a:rPr>
              <a:t>     </a:t>
            </a:r>
            <a:r>
              <a:rPr kumimoji="1" lang="ko-KR" altLang="en-US" sz="1600" dirty="0" err="1">
                <a:latin typeface="+mn-ea"/>
              </a:rPr>
              <a:t>ㅡ</a:t>
            </a:r>
            <a:r>
              <a:rPr kumimoji="1" lang="ko-KR" altLang="en-US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행정구역별 인구 수 데이터</a:t>
            </a:r>
            <a:r>
              <a:rPr lang="en-US" altLang="ko-KR" sz="1600" dirty="0">
                <a:latin typeface="+mn-ea"/>
              </a:rPr>
              <a:t>. csv</a:t>
            </a:r>
            <a:endParaRPr kumimoji="1"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kumimoji="1" lang="ko-KR" altLang="en-US" sz="1600" dirty="0">
                <a:latin typeface="+mn-ea"/>
              </a:rPr>
              <a:t>   </a:t>
            </a:r>
            <a:r>
              <a:rPr kumimoji="1" lang="en-US" altLang="ko-KR" sz="1600" dirty="0">
                <a:latin typeface="+mn-ea"/>
              </a:rPr>
              <a:t> </a:t>
            </a:r>
            <a:r>
              <a:rPr kumimoji="1" lang="ko-KR" altLang="en-US" sz="1600" dirty="0">
                <a:latin typeface="+mn-ea"/>
              </a:rPr>
              <a:t> </a:t>
            </a:r>
            <a:r>
              <a:rPr kumimoji="1" lang="ko-KR" altLang="en-US" sz="1600" dirty="0" err="1">
                <a:latin typeface="+mn-ea"/>
              </a:rPr>
              <a:t>ㅡ</a:t>
            </a:r>
            <a:r>
              <a:rPr kumimoji="1" lang="ko-KR" altLang="en-US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시도별</a:t>
            </a:r>
            <a:r>
              <a:rPr lang="en-US" altLang="ko-KR" sz="1600" dirty="0">
                <a:latin typeface="+mn-ea"/>
              </a:rPr>
              <a:t>_</a:t>
            </a:r>
            <a:r>
              <a:rPr lang="ko-KR" altLang="en-US" sz="1600" dirty="0">
                <a:latin typeface="+mn-ea"/>
              </a:rPr>
              <a:t>전문과목별</a:t>
            </a:r>
            <a:r>
              <a:rPr lang="en-US" altLang="ko-KR" sz="1600" dirty="0">
                <a:latin typeface="+mn-ea"/>
              </a:rPr>
              <a:t>_</a:t>
            </a:r>
            <a:r>
              <a:rPr lang="ko-KR" altLang="en-US" sz="1600" dirty="0">
                <a:latin typeface="+mn-ea"/>
              </a:rPr>
              <a:t>전문의</a:t>
            </a:r>
            <a:r>
              <a:rPr lang="en-US" altLang="ko-KR" sz="1600" dirty="0">
                <a:latin typeface="+mn-ea"/>
              </a:rPr>
              <a:t>_</a:t>
            </a:r>
            <a:r>
              <a:rPr lang="ko-KR" altLang="en-US" sz="1600" dirty="0">
                <a:latin typeface="+mn-ea"/>
              </a:rPr>
              <a:t>인력현황</a:t>
            </a:r>
            <a:r>
              <a:rPr lang="en-US" altLang="ko-KR" sz="1600" dirty="0">
                <a:latin typeface="+mn-ea"/>
              </a:rPr>
              <a:t>.</a:t>
            </a:r>
            <a:r>
              <a:rPr lang="en" altLang="ko-Kore-KR" sz="1600" dirty="0">
                <a:latin typeface="+mn-ea"/>
              </a:rPr>
              <a:t>csv</a:t>
            </a:r>
          </a:p>
          <a:p>
            <a:pPr marL="0" indent="0">
              <a:buNone/>
            </a:pPr>
            <a:r>
              <a:rPr lang="en" altLang="ko-Kore-KR" sz="1600" dirty="0">
                <a:latin typeface="+mn-ea"/>
              </a:rPr>
              <a:t>     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ㅡ</a:t>
            </a:r>
            <a:r>
              <a:rPr lang="ko-KR" altLang="en-US" sz="1600" dirty="0">
                <a:latin typeface="+mn-ea"/>
              </a:rPr>
              <a:t> 시도별 의료인력현황</a:t>
            </a:r>
            <a:r>
              <a:rPr lang="en-US" altLang="ko-KR" sz="1600" dirty="0">
                <a:latin typeface="+mn-ea"/>
              </a:rPr>
              <a:t>Ⅰ(</a:t>
            </a:r>
            <a:r>
              <a:rPr lang="ko-KR" altLang="en-US" sz="1600" dirty="0">
                <a:latin typeface="+mn-ea"/>
              </a:rPr>
              <a:t>의사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약사 등</a:t>
            </a:r>
            <a:r>
              <a:rPr lang="en-US" altLang="ko-KR" sz="1600" dirty="0">
                <a:latin typeface="+mn-ea"/>
              </a:rPr>
              <a:t>).csv</a:t>
            </a:r>
          </a:p>
          <a:p>
            <a:pPr marL="0" indent="0">
              <a:buNone/>
            </a:pPr>
            <a:r>
              <a:rPr lang="en-US" altLang="ko-Kore-KR" sz="1600" dirty="0">
                <a:latin typeface="+mn-ea"/>
              </a:rPr>
              <a:t>      </a:t>
            </a:r>
            <a:r>
              <a:rPr lang="ko-KR" altLang="en-US" sz="1600" dirty="0" err="1">
                <a:latin typeface="+mn-ea"/>
              </a:rPr>
              <a:t>ㅡ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21_</a:t>
            </a:r>
            <a:r>
              <a:rPr lang="ko-KR" altLang="en-US" sz="1600" dirty="0">
                <a:latin typeface="+mn-ea"/>
              </a:rPr>
              <a:t>시도</a:t>
            </a:r>
            <a:r>
              <a:rPr lang="en-US" altLang="ko-KR" sz="1600" dirty="0">
                <a:latin typeface="+mn-ea"/>
              </a:rPr>
              <a:t>_</a:t>
            </a:r>
            <a:r>
              <a:rPr lang="ko-KR" altLang="en-US" sz="1600" dirty="0" err="1">
                <a:latin typeface="+mn-ea"/>
              </a:rPr>
              <a:t>남녀성비</a:t>
            </a:r>
            <a:r>
              <a:rPr lang="en-US" altLang="ko-KR" sz="1600" dirty="0">
                <a:latin typeface="+mn-ea"/>
              </a:rPr>
              <a:t>.</a:t>
            </a:r>
            <a:r>
              <a:rPr lang="en" altLang="ko-Kore-KR" sz="1600" dirty="0">
                <a:latin typeface="+mn-ea"/>
              </a:rPr>
              <a:t>csv</a:t>
            </a:r>
            <a:endParaRPr lang="en-US" altLang="ko-Kore-KR" sz="16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    </a:t>
            </a:r>
            <a:r>
              <a:rPr lang="ko-KR" altLang="en-US" sz="1600" dirty="0" err="1">
                <a:latin typeface="+mn-ea"/>
              </a:rPr>
              <a:t>ㅡ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21_</a:t>
            </a:r>
            <a:r>
              <a:rPr lang="ko-KR" altLang="en-US" sz="1600" dirty="0">
                <a:latin typeface="+mn-ea"/>
              </a:rPr>
              <a:t>시도</a:t>
            </a:r>
            <a:r>
              <a:rPr lang="en-US" altLang="ko-KR" sz="1600" dirty="0">
                <a:latin typeface="+mn-ea"/>
              </a:rPr>
              <a:t>_</a:t>
            </a:r>
            <a:r>
              <a:rPr lang="ko-KR" altLang="en-US" sz="1600" dirty="0">
                <a:latin typeface="+mn-ea"/>
              </a:rPr>
              <a:t>가구원수별</a:t>
            </a:r>
            <a:r>
              <a:rPr lang="en-US" altLang="ko-KR" sz="1600" dirty="0">
                <a:latin typeface="+mn-ea"/>
              </a:rPr>
              <a:t>.</a:t>
            </a:r>
            <a:r>
              <a:rPr lang="en" altLang="ko-Kore-KR" sz="1600" dirty="0">
                <a:latin typeface="+mn-ea"/>
              </a:rPr>
              <a:t>csv</a:t>
            </a:r>
          </a:p>
          <a:p>
            <a:pPr marL="0" indent="0">
              <a:buNone/>
            </a:pPr>
            <a:r>
              <a:rPr lang="en" altLang="ko-Kore-KR" sz="1600" dirty="0">
                <a:latin typeface="+mn-ea"/>
              </a:rPr>
              <a:t>      </a:t>
            </a:r>
            <a:r>
              <a:rPr lang="ko-KR" altLang="en-US" sz="1600" dirty="0" err="1">
                <a:latin typeface="+mn-ea"/>
              </a:rPr>
              <a:t>ㅡ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21_</a:t>
            </a:r>
            <a:r>
              <a:rPr lang="ko-KR" altLang="en-US" sz="1600" dirty="0">
                <a:latin typeface="+mn-ea"/>
              </a:rPr>
              <a:t>시도</a:t>
            </a:r>
            <a:r>
              <a:rPr lang="en-US" altLang="ko-KR" sz="1600" dirty="0">
                <a:latin typeface="+mn-ea"/>
              </a:rPr>
              <a:t>_</a:t>
            </a:r>
            <a:r>
              <a:rPr lang="ko-KR" altLang="en-US" sz="1600" dirty="0">
                <a:latin typeface="+mn-ea"/>
              </a:rPr>
              <a:t>고령인구</a:t>
            </a:r>
            <a:r>
              <a:rPr lang="en-US" altLang="ko-KR" sz="1600" dirty="0">
                <a:latin typeface="+mn-ea"/>
              </a:rPr>
              <a:t>.csv</a:t>
            </a:r>
          </a:p>
          <a:p>
            <a:pPr marL="0" indent="0">
              <a:buNone/>
            </a:pPr>
            <a:r>
              <a:rPr lang="en" altLang="ko-Kore-KR" sz="1600" dirty="0">
                <a:latin typeface="+mn-ea"/>
              </a:rPr>
              <a:t>      </a:t>
            </a:r>
            <a:r>
              <a:rPr lang="ko-KR" altLang="en-US" sz="1600" dirty="0" err="1">
                <a:latin typeface="+mn-ea"/>
              </a:rPr>
              <a:t>ㅡ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21_</a:t>
            </a:r>
            <a:r>
              <a:rPr lang="ko-KR" altLang="en-US" sz="1600" dirty="0">
                <a:latin typeface="+mn-ea"/>
              </a:rPr>
              <a:t>시도</a:t>
            </a:r>
            <a:r>
              <a:rPr lang="en-US" altLang="ko-KR" sz="1600" dirty="0">
                <a:latin typeface="+mn-ea"/>
              </a:rPr>
              <a:t>_</a:t>
            </a:r>
            <a:r>
              <a:rPr lang="ko-KR" altLang="en-US" sz="1600" dirty="0">
                <a:latin typeface="+mn-ea"/>
              </a:rPr>
              <a:t>영유아</a:t>
            </a:r>
            <a:r>
              <a:rPr lang="en-US" altLang="ko-KR" sz="1600" dirty="0">
                <a:latin typeface="+mn-ea"/>
              </a:rPr>
              <a:t>.</a:t>
            </a:r>
            <a:r>
              <a:rPr lang="en" altLang="ko-Kore-KR" sz="1600" dirty="0">
                <a:latin typeface="+mn-ea"/>
              </a:rPr>
              <a:t>csv</a:t>
            </a:r>
          </a:p>
          <a:p>
            <a:pPr marL="0" indent="0">
              <a:buNone/>
            </a:pPr>
            <a:r>
              <a:rPr lang="en" altLang="ko-Kore-KR" sz="1600" dirty="0">
                <a:latin typeface="+mn-ea"/>
              </a:rPr>
              <a:t>      </a:t>
            </a:r>
            <a:r>
              <a:rPr lang="ko-KR" altLang="en-US" sz="1600" dirty="0" err="1">
                <a:latin typeface="+mn-ea"/>
              </a:rPr>
              <a:t>ㅡ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1721_</a:t>
            </a:r>
            <a:r>
              <a:rPr lang="ko-KR" altLang="en-US" sz="1600" dirty="0">
                <a:latin typeface="+mn-ea"/>
              </a:rPr>
              <a:t>시도</a:t>
            </a:r>
            <a:r>
              <a:rPr lang="en-US" altLang="ko-KR" sz="1600" dirty="0">
                <a:latin typeface="+mn-ea"/>
              </a:rPr>
              <a:t>_</a:t>
            </a:r>
            <a:r>
              <a:rPr lang="ko-KR" altLang="en-US" sz="1600" dirty="0">
                <a:latin typeface="+mn-ea"/>
              </a:rPr>
              <a:t>지역소득소비</a:t>
            </a:r>
            <a:r>
              <a:rPr lang="en-US" altLang="ko-KR" sz="1600" dirty="0">
                <a:latin typeface="+mn-ea"/>
              </a:rPr>
              <a:t>.csv</a:t>
            </a:r>
            <a:endParaRPr lang="en" altLang="ko-KR" sz="1600" dirty="0">
              <a:latin typeface="+mn-ea"/>
            </a:endParaRPr>
          </a:p>
          <a:p>
            <a:pPr marL="0" indent="0">
              <a:buNone/>
            </a:pPr>
            <a:r>
              <a:rPr kumimoji="1" lang="ko-KR" altLang="en-US" sz="1600" dirty="0">
                <a:latin typeface="+mn-ea"/>
              </a:rPr>
              <a:t>   </a:t>
            </a:r>
            <a:r>
              <a:rPr kumimoji="1" lang="en-US" altLang="ko-KR" sz="1600" dirty="0">
                <a:latin typeface="+mn-ea"/>
              </a:rPr>
              <a:t> </a:t>
            </a:r>
            <a:r>
              <a:rPr kumimoji="1" lang="ko-KR" altLang="en-US" sz="1600" dirty="0">
                <a:latin typeface="+mn-ea"/>
              </a:rPr>
              <a:t> </a:t>
            </a:r>
            <a:r>
              <a:rPr kumimoji="1" lang="ko-KR" altLang="en-US" sz="1600" dirty="0" err="1">
                <a:latin typeface="+mn-ea"/>
              </a:rPr>
              <a:t>ㅡ</a:t>
            </a:r>
            <a:r>
              <a:rPr kumimoji="1"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21_</a:t>
            </a:r>
            <a:r>
              <a:rPr lang="ko-KR" altLang="en-US" sz="1600" dirty="0">
                <a:latin typeface="+mn-ea"/>
              </a:rPr>
              <a:t>시도</a:t>
            </a:r>
            <a:r>
              <a:rPr lang="en-US" altLang="ko-KR" sz="1600" dirty="0">
                <a:latin typeface="+mn-ea"/>
              </a:rPr>
              <a:t>_</a:t>
            </a:r>
            <a:r>
              <a:rPr lang="ko-KR" altLang="en-US" sz="1600" dirty="0">
                <a:latin typeface="+mn-ea"/>
              </a:rPr>
              <a:t>사망원인</a:t>
            </a:r>
            <a:r>
              <a:rPr lang="en-US" altLang="ko-KR" sz="1600" dirty="0">
                <a:latin typeface="+mn-ea"/>
              </a:rPr>
              <a:t>.csv</a:t>
            </a:r>
          </a:p>
          <a:p>
            <a:pPr marL="0" indent="0">
              <a:buNone/>
            </a:pPr>
            <a:r>
              <a:rPr kumimoji="1" lang="ko-KR" altLang="en-US" sz="1600" dirty="0">
                <a:latin typeface="+mn-ea"/>
              </a:rPr>
              <a:t>     </a:t>
            </a:r>
            <a:r>
              <a:rPr kumimoji="1" lang="ko-KR" altLang="en-US" sz="1600" dirty="0" err="1">
                <a:latin typeface="+mn-ea"/>
              </a:rPr>
              <a:t>ㅡ</a:t>
            </a:r>
            <a:r>
              <a:rPr kumimoji="1"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1921_</a:t>
            </a:r>
            <a:r>
              <a:rPr lang="ko-KR" altLang="en-US" sz="1600" dirty="0">
                <a:latin typeface="+mn-ea"/>
              </a:rPr>
              <a:t>시도</a:t>
            </a:r>
            <a:r>
              <a:rPr lang="en-US" altLang="ko-KR" sz="1600" dirty="0">
                <a:latin typeface="+mn-ea"/>
              </a:rPr>
              <a:t>_</a:t>
            </a:r>
            <a:r>
              <a:rPr lang="ko-KR" altLang="en-US" sz="1600" dirty="0">
                <a:latin typeface="+mn-ea"/>
              </a:rPr>
              <a:t>장애인</a:t>
            </a:r>
            <a:r>
              <a:rPr lang="en-US" altLang="ko-KR" sz="1600" dirty="0">
                <a:latin typeface="+mn-ea"/>
              </a:rPr>
              <a:t>.csv</a:t>
            </a:r>
            <a:endParaRPr kumimoji="1" lang="en-US" altLang="ko-Kore-KR" sz="1600" dirty="0">
              <a:latin typeface="+mn-ea"/>
            </a:endParaRPr>
          </a:p>
          <a:p>
            <a:pPr marL="0" indent="0">
              <a:buNone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50398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023B0-FAF5-0967-5DD0-14D586B78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전처리</a:t>
            </a:r>
            <a:r>
              <a:rPr kumimoji="1" lang="ko-KR" altLang="en-US" dirty="0"/>
              <a:t> 향기님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804FC-610A-2C43-0F3C-35E5C2507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4886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1A889-F860-EE15-00F3-28687663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000" dirty="0">
                <a:latin typeface="+mn-ea"/>
                <a:ea typeface="+mn-ea"/>
              </a:rPr>
              <a:t>전처리</a:t>
            </a:r>
            <a:r>
              <a:rPr kumimoji="1" lang="ko-KR" altLang="en-US" sz="4000" dirty="0">
                <a:latin typeface="+mn-ea"/>
                <a:ea typeface="+mn-ea"/>
              </a:rPr>
              <a:t> 과정 </a:t>
            </a:r>
            <a:endParaRPr kumimoji="1" lang="ko-Kore-KR" altLang="en-US" sz="4000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C8D9A9D-9A25-D881-0C0B-2E602C7094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3647"/>
                <a:ext cx="9836888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ko-Kore-KR" altLang="en-US" sz="2000" dirty="0"/>
                  <a:t>행정구역</a:t>
                </a:r>
                <a:r>
                  <a:rPr kumimoji="1" lang="ko-KR" altLang="en-US" sz="2000" dirty="0"/>
                  <a:t> </a:t>
                </a:r>
                <a:r>
                  <a:rPr kumimoji="1" lang="ko-Kore-KR" altLang="en-US" sz="2000" dirty="0"/>
                  <a:t>별</a:t>
                </a:r>
                <a:r>
                  <a:rPr kumimoji="1" lang="ko-KR" altLang="en-US" sz="2000" dirty="0"/>
                  <a:t> </a:t>
                </a:r>
                <a:r>
                  <a:rPr kumimoji="1" lang="ko-Kore-KR" altLang="en-US" sz="2000" dirty="0"/>
                  <a:t>의사</a:t>
                </a:r>
                <a:r>
                  <a:rPr kumimoji="1" lang="ko-KR" altLang="en-US" sz="2000" dirty="0"/>
                  <a:t> 수 데이터</a:t>
                </a:r>
                <a14:m>
                  <m:oMath xmlns:m="http://schemas.openxmlformats.org/officeDocument/2006/math">
                    <m:r>
                      <a:rPr kumimoji="1" lang="ko-KR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2000" dirty="0"/>
                  <a:t>프레임에 인구 수 결합</a:t>
                </a:r>
                <a:endParaRPr kumimoji="1" lang="en-US" altLang="ko-KR" sz="2000" dirty="0"/>
              </a:p>
              <a:p>
                <a:pPr marL="0" indent="0">
                  <a:buNone/>
                </a:pPr>
                <a:r>
                  <a:rPr kumimoji="1" lang="ko-KR" altLang="en-US" sz="2000" dirty="0"/>
                  <a:t>   </a:t>
                </a:r>
                <a:r>
                  <a:rPr kumimoji="1" lang="en-US" altLang="ko-KR" sz="2000" dirty="0"/>
                  <a:t>=&gt;</a:t>
                </a:r>
                <a:r>
                  <a:rPr kumimoji="1" lang="ko-KR" altLang="en-US" sz="2000" dirty="0"/>
                  <a:t>  행정구역 별 인구 수 </a:t>
                </a:r>
                <a14:m>
                  <m:oMath xmlns:m="http://schemas.openxmlformats.org/officeDocument/2006/math">
                    <m:r>
                      <a:rPr kumimoji="1"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 </m:t>
                    </m:r>
                    <m:r>
                      <a:rPr kumimoji="1" lang="ko-KR" alt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2000" dirty="0"/>
                  <a:t>의사 수   </a:t>
                </a:r>
                <a:r>
                  <a:rPr kumimoji="1" lang="en-US" altLang="ko-KR" sz="2000" dirty="0"/>
                  <a:t>==</a:t>
                </a:r>
                <a:r>
                  <a:rPr kumimoji="1" lang="ko-KR" altLang="en-US" sz="2000" dirty="0"/>
                  <a:t>  </a:t>
                </a:r>
                <a:r>
                  <a:rPr kumimoji="1" lang="ko-KR" altLang="en-US" sz="2000" b="1" dirty="0"/>
                  <a:t>의사 </a:t>
                </a:r>
                <a:r>
                  <a:rPr kumimoji="1" lang="en-US" altLang="ko-KR" sz="2000" b="1" dirty="0"/>
                  <a:t>1</a:t>
                </a:r>
                <a:r>
                  <a:rPr kumimoji="1" lang="ko-KR" altLang="en-US" sz="2000" b="1" dirty="0"/>
                  <a:t>명당 국민 수 </a:t>
                </a:r>
                <a:r>
                  <a:rPr kumimoji="1" lang="ko-KR" altLang="en-US" sz="2000" dirty="0"/>
                  <a:t>도출</a:t>
                </a:r>
                <a:endParaRPr kumimoji="1" lang="ko-Kore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C8D9A9D-9A25-D881-0C0B-2E602C7094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3647"/>
                <a:ext cx="9836888" cy="4351338"/>
              </a:xfrm>
              <a:blipFill>
                <a:blip r:embed="rId2"/>
                <a:stretch>
                  <a:fillRect l="-645" t="-174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7B8043C-C972-FFF6-A8E9-7150E43CC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50" y="3256675"/>
            <a:ext cx="5759650" cy="2697557"/>
          </a:xfrm>
          <a:prstGeom prst="rect">
            <a:avLst/>
          </a:prstGeom>
        </p:spPr>
      </p:pic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5723C65-C5E7-53E0-5383-A3B473267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776" y="3256675"/>
            <a:ext cx="5676874" cy="244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55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45386-83CD-A11C-318A-10B829A7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4000" dirty="0">
                <a:latin typeface="+mn-ea"/>
                <a:ea typeface="+mn-ea"/>
              </a:rPr>
              <a:t>전처리</a:t>
            </a:r>
            <a:r>
              <a:rPr kumimoji="1" lang="ko-KR" altLang="en-US" sz="4000" dirty="0">
                <a:latin typeface="+mn-ea"/>
                <a:ea typeface="+mn-ea"/>
              </a:rPr>
              <a:t> 과정</a:t>
            </a:r>
            <a:endParaRPr kumimoji="1" lang="ko-Kore-KR" altLang="en-US" sz="4000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5A7397-19D2-57D9-C674-40F7B4B6E6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538098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ko-Kore-KR" altLang="en-US" sz="2000" dirty="0"/>
                  <a:t>전문과목</a:t>
                </a:r>
                <a:r>
                  <a:rPr kumimoji="1" lang="ko-KR" altLang="en-US" sz="2000" dirty="0"/>
                  <a:t> 별 의사 수 데이터 정리</a:t>
                </a:r>
                <a:endParaRPr kumimoji="1" lang="en-US" altLang="ko-KR" sz="2000" dirty="0"/>
              </a:p>
              <a:p>
                <a:pPr marL="0" indent="0">
                  <a:buNone/>
                </a:pPr>
                <a:r>
                  <a:rPr kumimoji="1" lang="ko-KR" altLang="en-US" sz="2000" dirty="0"/>
                  <a:t>  </a:t>
                </a:r>
                <a:r>
                  <a:rPr kumimoji="1" lang="en-US" altLang="ko-KR" sz="2000" dirty="0"/>
                  <a:t>=&gt;</a:t>
                </a:r>
                <a:r>
                  <a:rPr kumimoji="1" lang="ko-KR" altLang="en-US" sz="2000" dirty="0"/>
                  <a:t> 행정구역 별 인구 수 </a:t>
                </a:r>
                <a14:m>
                  <m:oMath xmlns:m="http://schemas.openxmlformats.org/officeDocument/2006/math">
                    <m:r>
                      <a:rPr kumimoji="1"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 </m:t>
                    </m:r>
                    <m:r>
                      <a:rPr kumimoji="1" lang="ko-KR" alt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2000" dirty="0"/>
                  <a:t>전문과목 별 의사 수  </a:t>
                </a:r>
                <a:r>
                  <a:rPr kumimoji="1" lang="en-US" altLang="ko-KR" sz="2000" dirty="0"/>
                  <a:t>==</a:t>
                </a:r>
                <a:r>
                  <a:rPr kumimoji="1" lang="ko-KR" altLang="en-US" sz="2000" dirty="0"/>
                  <a:t> </a:t>
                </a:r>
                <a:r>
                  <a:rPr kumimoji="1" lang="ko-KR" altLang="en-US" sz="2000" b="1" dirty="0"/>
                  <a:t>전문과목 별 의사 </a:t>
                </a:r>
                <a:r>
                  <a:rPr kumimoji="1" lang="en-US" altLang="ko-KR" sz="2000" b="1" dirty="0"/>
                  <a:t>1</a:t>
                </a:r>
                <a:r>
                  <a:rPr kumimoji="1" lang="ko-KR" altLang="en-US" sz="2000" b="1" dirty="0"/>
                  <a:t>명당 인구 수 </a:t>
                </a:r>
                <a:r>
                  <a:rPr kumimoji="1" lang="en-US" altLang="ko-KR" sz="2000" dirty="0"/>
                  <a:t>(</a:t>
                </a:r>
                <a:r>
                  <a:rPr kumimoji="1" lang="ko-KR" altLang="en-US" sz="2000" dirty="0"/>
                  <a:t>행정구역 별</a:t>
                </a:r>
                <a:r>
                  <a:rPr kumimoji="1" lang="en-US" altLang="ko-KR" sz="2000" dirty="0"/>
                  <a:t>)</a:t>
                </a:r>
                <a:endParaRPr kumimoji="1" lang="ko-Kore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5A7397-19D2-57D9-C674-40F7B4B6E6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538098" cy="4351338"/>
              </a:xfrm>
              <a:blipFill>
                <a:blip r:embed="rId2"/>
                <a:stretch>
                  <a:fillRect l="-550" t="-145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08D95B1-756B-A32E-9A6E-491FA4B6E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47266"/>
            <a:ext cx="7772400" cy="346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52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F975F-095C-1E10-1809-DC5E85BA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전처리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다움님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EB0A3F-62B1-02B0-1B3F-DD01F1DD6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02873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69A053-CE4B-8438-6791-FAF89E8FA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301" y="153550"/>
            <a:ext cx="5167185" cy="1680519"/>
          </a:xfrm>
        </p:spPr>
        <p:txBody>
          <a:bodyPr>
            <a:normAutofit/>
          </a:bodyPr>
          <a:lstStyle/>
          <a:p>
            <a:r>
              <a:rPr kumimoji="1" lang="ko-KR" altLang="en-US" sz="4000" dirty="0"/>
              <a:t>현황 분석</a:t>
            </a:r>
            <a:endParaRPr kumimoji="1" lang="ko-Kore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DBC666-4D6F-25BB-0B58-99CD03D31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342" y="1175710"/>
            <a:ext cx="5178960" cy="1680519"/>
          </a:xfrm>
        </p:spPr>
        <p:txBody>
          <a:bodyPr anchor="ctr">
            <a:normAutofit/>
          </a:bodyPr>
          <a:lstStyle/>
          <a:p>
            <a:r>
              <a:rPr kumimoji="1" lang="ko-Kore-KR" altLang="en-US" sz="2400" dirty="0"/>
              <a:t>의사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1</a:t>
            </a:r>
            <a:r>
              <a:rPr kumimoji="1" lang="ko-KR" altLang="en-US" sz="2400" dirty="0"/>
              <a:t>명당 국민 수 그래프</a:t>
            </a:r>
            <a:endParaRPr kumimoji="1" lang="ko-Kore-KR" altLang="en-US" sz="2400" dirty="0"/>
          </a:p>
        </p:txBody>
      </p:sp>
      <p:pic>
        <p:nvPicPr>
          <p:cNvPr id="7" name="그림 6" descr="텍스트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FD136824-2104-09CB-2B5A-2A9436F95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24" y="2421924"/>
            <a:ext cx="5167185" cy="4058590"/>
          </a:xfrm>
          <a:prstGeom prst="rect">
            <a:avLst/>
          </a:prstGeom>
        </p:spPr>
      </p:pic>
      <p:pic>
        <p:nvPicPr>
          <p:cNvPr id="15" name="그림 14" descr="텍스트, 스크린샷, 라인, 번호이(가) 표시된 사진&#10;&#10;자동 생성된 설명">
            <a:extLst>
              <a:ext uri="{FF2B5EF4-FFF2-40B4-BE49-F238E27FC236}">
                <a16:creationId xmlns:a16="http://schemas.microsoft.com/office/drawing/2014/main" id="{CE73E4A1-6B03-0CA0-0AE0-D33790F6F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372" y="2421924"/>
            <a:ext cx="6394620" cy="4137695"/>
          </a:xfrm>
          <a:prstGeom prst="rect">
            <a:avLst/>
          </a:prstGeom>
        </p:spPr>
      </p:pic>
      <p:sp>
        <p:nvSpPr>
          <p:cNvPr id="17" name="액자 16">
            <a:extLst>
              <a:ext uri="{FF2B5EF4-FFF2-40B4-BE49-F238E27FC236}">
                <a16:creationId xmlns:a16="http://schemas.microsoft.com/office/drawing/2014/main" id="{6A4A680B-2E51-B9B4-46D3-E81B32C9D676}"/>
              </a:ext>
            </a:extLst>
          </p:cNvPr>
          <p:cNvSpPr/>
          <p:nvPr/>
        </p:nvSpPr>
        <p:spPr>
          <a:xfrm>
            <a:off x="5991302" y="5830109"/>
            <a:ext cx="1099158" cy="219817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01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285</Words>
  <Application>Microsoft Macintosh PowerPoint</Application>
  <PresentationFormat>와이드스크린</PresentationFormat>
  <Paragraphs>52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Apple SD Gothic Neo</vt:lpstr>
      <vt:lpstr>맑은 고딕</vt:lpstr>
      <vt:lpstr>Arial</vt:lpstr>
      <vt:lpstr>Calibri</vt:lpstr>
      <vt:lpstr>Calibri Light</vt:lpstr>
      <vt:lpstr>Cambria Math</vt:lpstr>
      <vt:lpstr>Helvetica Neue</vt:lpstr>
      <vt:lpstr>Symbol</vt:lpstr>
      <vt:lpstr>Office 테마</vt:lpstr>
      <vt:lpstr>행정구역별 의료 불균형  분석 및 해결방안  </vt:lpstr>
      <vt:lpstr>문제 정의 </vt:lpstr>
      <vt:lpstr>(임시)</vt:lpstr>
      <vt:lpstr>데이터 수집</vt:lpstr>
      <vt:lpstr>전처리 향기님</vt:lpstr>
      <vt:lpstr>전처리 과정 </vt:lpstr>
      <vt:lpstr>전처리 과정</vt:lpstr>
      <vt:lpstr>전처리 다움님</vt:lpstr>
      <vt:lpstr>현황 분석</vt:lpstr>
      <vt:lpstr>현황 분석</vt:lpstr>
      <vt:lpstr>현황 분석</vt:lpstr>
      <vt:lpstr>현황 분석 </vt:lpstr>
      <vt:lpstr>현황 분석</vt:lpstr>
      <vt:lpstr>원인 분석 </vt:lpstr>
      <vt:lpstr>원인 분석</vt:lpstr>
      <vt:lpstr>해결방안</vt:lpstr>
      <vt:lpstr>해결방안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행정구역별 의료 불균형  분석 및 해결방안  </dc:title>
  <dc:creator>양혜원</dc:creator>
  <cp:lastModifiedBy>양혜원</cp:lastModifiedBy>
  <cp:revision>6</cp:revision>
  <dcterms:created xsi:type="dcterms:W3CDTF">2023-07-17T06:52:53Z</dcterms:created>
  <dcterms:modified xsi:type="dcterms:W3CDTF">2023-07-18T07:40:46Z</dcterms:modified>
</cp:coreProperties>
</file>