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24" Type="http://schemas.openxmlformats.org/officeDocument/2006/relationships/slide" Target="slides/slide19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83fb10bb47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83fb10bb47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8456391bd1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8456391bd1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82b8ed3581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82b8ed3581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83fb10bb47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83fb10bb47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82b8ed358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82b8ed358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82b8ed3581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82b8ed3581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82b8ed3581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82b8ed3581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4763d49cb8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4763d49cb8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82b8ed3581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82b8ed3581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82b8ed3581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282b8ed3581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4763d49cb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4763d49cb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83fb10bb47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83fb10bb47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4763d49cb8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4763d49cb8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8456391bd1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8456391bd1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4763d49cb8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4763d49cb8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83fb10bb4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83fb10bb4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83fb10bb47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83fb10bb47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83fb10bb47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83fb10bb47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/>
        </p:nvSpPr>
        <p:spPr>
          <a:xfrm>
            <a:off x="372125" y="672623"/>
            <a:ext cx="8463142" cy="2052594"/>
          </a:xfrm>
          <a:custGeom>
            <a:rect b="b" l="l" r="r" t="t"/>
            <a:pathLst>
              <a:path extrusionOk="0" h="2219021" w="3286657">
                <a:moveTo>
                  <a:pt x="0" y="0"/>
                </a:moveTo>
                <a:lnTo>
                  <a:pt x="3286657" y="0"/>
                </a:lnTo>
                <a:lnTo>
                  <a:pt x="3286657" y="2219021"/>
                </a:lnTo>
                <a:lnTo>
                  <a:pt x="0" y="221902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11708" y="6726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" name="Google Shape;13;p2"/>
          <p:cNvSpPr/>
          <p:nvPr/>
        </p:nvSpPr>
        <p:spPr>
          <a:xfrm>
            <a:off x="1843075" y="2899075"/>
            <a:ext cx="5494200" cy="545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7" name="Google Shape;57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8" name="Google Shape;5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/>
          <p:nvPr/>
        </p:nvSpPr>
        <p:spPr>
          <a:xfrm>
            <a:off x="1229375" y="2119750"/>
            <a:ext cx="6721500" cy="1022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311700" y="1263625"/>
            <a:ext cx="8520600" cy="3603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/>
          <p:nvPr/>
        </p:nvSpPr>
        <p:spPr>
          <a:xfrm>
            <a:off x="311700" y="307825"/>
            <a:ext cx="8520600" cy="633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00" y="307825"/>
            <a:ext cx="8520600" cy="6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311700" y="1251775"/>
            <a:ext cx="8520600" cy="360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311700" y="161700"/>
            <a:ext cx="8543400" cy="856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/>
          <p:nvPr/>
        </p:nvSpPr>
        <p:spPr>
          <a:xfrm>
            <a:off x="4677850" y="1184575"/>
            <a:ext cx="4177200" cy="3510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5"/>
          <p:cNvSpPr/>
          <p:nvPr/>
        </p:nvSpPr>
        <p:spPr>
          <a:xfrm>
            <a:off x="311700" y="1152475"/>
            <a:ext cx="4089600" cy="3510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/>
          <p:nvPr/>
        </p:nvSpPr>
        <p:spPr>
          <a:xfrm>
            <a:off x="440325" y="327325"/>
            <a:ext cx="8241300" cy="642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6"/>
          <p:cNvSpPr txBox="1"/>
          <p:nvPr>
            <p:ph type="title"/>
          </p:nvPr>
        </p:nvSpPr>
        <p:spPr>
          <a:xfrm>
            <a:off x="440325" y="327325"/>
            <a:ext cx="8241300" cy="6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>
            <a:off x="557200" y="600075"/>
            <a:ext cx="3614100" cy="20652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6027"/>
            <a:ext cx="9144000" cy="51435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">
              <a:alphaModFix/>
            </a:blip>
            <a:stretch>
              <a:fillRect b="-56029" l="0" r="-1469" t="-24349"/>
            </a:stretch>
          </a:blipFill>
          <a:ln>
            <a:noFill/>
          </a:ln>
        </p:spPr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3"/>
          <p:cNvSpPr txBox="1"/>
          <p:nvPr>
            <p:ph type="ctrTitle"/>
          </p:nvPr>
        </p:nvSpPr>
        <p:spPr>
          <a:xfrm>
            <a:off x="311700" y="692175"/>
            <a:ext cx="8520600" cy="140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800">
                <a:solidFill>
                  <a:srgbClr val="333333"/>
                </a:solidFill>
              </a:rPr>
              <a:t>클래식 공연 활성화를 위한 예술의전당 콘서트홀의 효과적 가격 모델 수립</a:t>
            </a:r>
            <a:endParaRPr sz="7800"/>
          </a:p>
        </p:txBody>
      </p:sp>
      <p:sp>
        <p:nvSpPr>
          <p:cNvPr id="66" name="Google Shape;66;p13"/>
          <p:cNvSpPr txBox="1"/>
          <p:nvPr>
            <p:ph idx="1" type="subTitle"/>
          </p:nvPr>
        </p:nvSpPr>
        <p:spPr>
          <a:xfrm>
            <a:off x="3816638" y="2852625"/>
            <a:ext cx="13038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ct val="28185"/>
              <a:buNone/>
            </a:pPr>
            <a:r>
              <a:rPr lang="ko" sz="3609">
                <a:solidFill>
                  <a:schemeClr val="dk1"/>
                </a:solidFill>
              </a:rPr>
              <a:t>SolMA</a:t>
            </a:r>
            <a:endParaRPr sz="1390"/>
          </a:p>
        </p:txBody>
      </p:sp>
      <p:sp>
        <p:nvSpPr>
          <p:cNvPr id="67" name="Google Shape;67;p13"/>
          <p:cNvSpPr/>
          <p:nvPr/>
        </p:nvSpPr>
        <p:spPr>
          <a:xfrm>
            <a:off x="5492000" y="3288258"/>
            <a:ext cx="3641793" cy="1849476"/>
          </a:xfrm>
          <a:custGeom>
            <a:rect b="b" l="l" r="r" t="t"/>
            <a:pathLst>
              <a:path extrusionOk="0" h="3893634" w="6225288">
                <a:moveTo>
                  <a:pt x="0" y="0"/>
                </a:moveTo>
                <a:lnTo>
                  <a:pt x="6225288" y="0"/>
                </a:lnTo>
                <a:lnTo>
                  <a:pt x="6225288" y="3893634"/>
                </a:lnTo>
                <a:lnTo>
                  <a:pt x="0" y="389363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68" name="Google Shape;68;p13"/>
          <p:cNvSpPr/>
          <p:nvPr/>
        </p:nvSpPr>
        <p:spPr>
          <a:xfrm>
            <a:off x="8656585" y="2619890"/>
            <a:ext cx="258345" cy="300742"/>
          </a:xfrm>
          <a:custGeom>
            <a:rect b="b" l="l" r="r" t="t"/>
            <a:pathLst>
              <a:path extrusionOk="0" h="633141" w="441616">
                <a:moveTo>
                  <a:pt x="0" y="0"/>
                </a:moveTo>
                <a:lnTo>
                  <a:pt x="441616" y="0"/>
                </a:lnTo>
                <a:lnTo>
                  <a:pt x="441616" y="633141"/>
                </a:lnTo>
                <a:lnTo>
                  <a:pt x="0" y="63314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69" name="Google Shape;69;p13"/>
          <p:cNvSpPr/>
          <p:nvPr/>
        </p:nvSpPr>
        <p:spPr>
          <a:xfrm rot="-176895">
            <a:off x="5774120" y="2857153"/>
            <a:ext cx="187783" cy="219842"/>
          </a:xfrm>
          <a:custGeom>
            <a:rect b="b" l="l" r="r" t="t"/>
            <a:pathLst>
              <a:path extrusionOk="0" h="461574" w="321948">
                <a:moveTo>
                  <a:pt x="0" y="0"/>
                </a:moveTo>
                <a:lnTo>
                  <a:pt x="321948" y="0"/>
                </a:lnTo>
                <a:lnTo>
                  <a:pt x="321948" y="461574"/>
                </a:lnTo>
                <a:lnTo>
                  <a:pt x="0" y="46157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2"/>
          <p:cNvSpPr txBox="1"/>
          <p:nvPr>
            <p:ph type="title"/>
          </p:nvPr>
        </p:nvSpPr>
        <p:spPr>
          <a:xfrm>
            <a:off x="440325" y="327325"/>
            <a:ext cx="8241300" cy="6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군집화</a:t>
            </a:r>
            <a:endParaRPr/>
          </a:p>
        </p:txBody>
      </p:sp>
      <p:sp>
        <p:nvSpPr>
          <p:cNvPr id="137" name="Google Shape;137;p22"/>
          <p:cNvSpPr/>
          <p:nvPr/>
        </p:nvSpPr>
        <p:spPr>
          <a:xfrm>
            <a:off x="440325" y="1116875"/>
            <a:ext cx="4086000" cy="3873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2"/>
          <p:cNvSpPr txBox="1"/>
          <p:nvPr/>
        </p:nvSpPr>
        <p:spPr>
          <a:xfrm>
            <a:off x="440325" y="1443800"/>
            <a:ext cx="4131600" cy="31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비인기/인기 공연들을 예매율</a:t>
            </a:r>
            <a:r>
              <a:rPr lang="ko"/>
              <a:t>을</a:t>
            </a:r>
            <a:r>
              <a:rPr lang="ko"/>
              <a:t> 기준으로 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n개로 군집화 시도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     여러개</a:t>
            </a:r>
            <a:r>
              <a:rPr lang="ko"/>
              <a:t>의 군집화를 진행시킨 결과 </a:t>
            </a:r>
            <a:r>
              <a:rPr b="1" lang="ko"/>
              <a:t>n = 3</a:t>
            </a:r>
            <a:r>
              <a:rPr lang="ko"/>
              <a:t> </a:t>
            </a:r>
            <a:r>
              <a:rPr lang="ko"/>
              <a:t>일 때 집단이 분명하게 드러났음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                  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비인기 공연 군집과 인기 공연 군집</a:t>
            </a:r>
            <a:r>
              <a:rPr lang="ko"/>
              <a:t>의 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가격, </a:t>
            </a:r>
            <a:r>
              <a:rPr lang="ko"/>
              <a:t>할인 유형의 갯수</a:t>
            </a:r>
            <a:r>
              <a:rPr lang="ko"/>
              <a:t>와 할인율의 특성 </a:t>
            </a:r>
            <a:r>
              <a:rPr lang="ko"/>
              <a:t>차이를 비교분석</a:t>
            </a:r>
            <a:endParaRPr/>
          </a:p>
        </p:txBody>
      </p:sp>
      <p:pic>
        <p:nvPicPr>
          <p:cNvPr id="139" name="Google Shape;13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6225" y="1116875"/>
            <a:ext cx="3945400" cy="3873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0" name="Google Shape;140;p22"/>
          <p:cNvCxnSpPr/>
          <p:nvPr/>
        </p:nvCxnSpPr>
        <p:spPr>
          <a:xfrm flipH="1" rot="10800000">
            <a:off x="1000800" y="2143875"/>
            <a:ext cx="307800" cy="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/>
          <p:nvPr>
            <p:ph type="title"/>
          </p:nvPr>
        </p:nvSpPr>
        <p:spPr>
          <a:xfrm>
            <a:off x="440325" y="327325"/>
            <a:ext cx="8241300" cy="6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군집화</a:t>
            </a:r>
            <a:endParaRPr/>
          </a:p>
        </p:txBody>
      </p:sp>
      <p:pic>
        <p:nvPicPr>
          <p:cNvPr id="146" name="Google Shape;146;p23"/>
          <p:cNvPicPr preferRelativeResize="0"/>
          <p:nvPr/>
        </p:nvPicPr>
        <p:blipFill rotWithShape="1">
          <a:blip r:embed="rId3">
            <a:alphaModFix/>
          </a:blip>
          <a:srcRect b="0" l="3642" r="0" t="0"/>
          <a:stretch/>
        </p:blipFill>
        <p:spPr>
          <a:xfrm>
            <a:off x="239400" y="1130750"/>
            <a:ext cx="4168602" cy="3883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11850" y="1153700"/>
            <a:ext cx="4335473" cy="3837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/>
          <p:nvPr>
            <p:ph type="title"/>
          </p:nvPr>
        </p:nvSpPr>
        <p:spPr>
          <a:xfrm>
            <a:off x="440325" y="327325"/>
            <a:ext cx="8241300" cy="6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군집화</a:t>
            </a:r>
            <a:endParaRPr/>
          </a:p>
        </p:txBody>
      </p:sp>
      <p:pic>
        <p:nvPicPr>
          <p:cNvPr id="153" name="Google Shape;15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0950" y="1254675"/>
            <a:ext cx="4748451" cy="3526874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4"/>
          <p:cNvSpPr/>
          <p:nvPr/>
        </p:nvSpPr>
        <p:spPr>
          <a:xfrm>
            <a:off x="4282250" y="2812875"/>
            <a:ext cx="947700" cy="2066400"/>
          </a:xfrm>
          <a:prstGeom prst="frame">
            <a:avLst>
              <a:gd fmla="val 12500" name="adj1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55" name="Google Shape;155;p24"/>
          <p:cNvSpPr txBox="1"/>
          <p:nvPr/>
        </p:nvSpPr>
        <p:spPr>
          <a:xfrm>
            <a:off x="98475" y="3570450"/>
            <a:ext cx="61674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         </a:t>
            </a:r>
            <a:r>
              <a:rPr lang="ko" sz="1600"/>
              <a:t> 3개</a:t>
            </a:r>
            <a:r>
              <a:rPr lang="ko" sz="1600"/>
              <a:t>의 집단 중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/>
              <a:t>예매율이 제일 낮은 군집(=비인기 그룹)을 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/>
              <a:t>      따로 </a:t>
            </a:r>
            <a:r>
              <a:rPr b="1" lang="ko" sz="1600"/>
              <a:t>할인율</a:t>
            </a:r>
            <a:r>
              <a:rPr lang="ko" sz="1600"/>
              <a:t> </a:t>
            </a:r>
            <a:r>
              <a:rPr b="1" lang="ko" sz="1600"/>
              <a:t>조정</a:t>
            </a:r>
            <a:r>
              <a:rPr lang="ko" sz="1600"/>
              <a:t> 분석에 이용</a:t>
            </a:r>
            <a:endParaRPr sz="16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/>
          <p:cNvSpPr txBox="1"/>
          <p:nvPr>
            <p:ph type="title"/>
          </p:nvPr>
        </p:nvSpPr>
        <p:spPr>
          <a:xfrm>
            <a:off x="311700" y="140650"/>
            <a:ext cx="8520600" cy="8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분석 - 모델 선정</a:t>
            </a:r>
            <a:endParaRPr/>
          </a:p>
        </p:txBody>
      </p:sp>
      <p:sp>
        <p:nvSpPr>
          <p:cNvPr id="161" name="Google Shape;161;p25"/>
          <p:cNvSpPr txBox="1"/>
          <p:nvPr/>
        </p:nvSpPr>
        <p:spPr>
          <a:xfrm>
            <a:off x="193950" y="1148375"/>
            <a:ext cx="4254900" cy="35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5가</a:t>
            </a:r>
            <a:r>
              <a:rPr lang="ko"/>
              <a:t>지 </a:t>
            </a:r>
            <a:r>
              <a:rPr lang="ko"/>
              <a:t>머신러닝들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dk1"/>
                </a:solidFill>
              </a:rPr>
              <a:t>KNN,결정트리,랜덤 포레스트, Gredient</a:t>
            </a:r>
            <a:endParaRPr b="1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dk1"/>
                </a:solidFill>
              </a:rPr>
              <a:t>Boosting,Imputation Using Multivariate</a:t>
            </a:r>
            <a:r>
              <a:rPr lang="ko">
                <a:solidFill>
                  <a:schemeClr val="dk1"/>
                </a:solidFill>
              </a:rPr>
              <a:t>을 각각 학습 시키고 정확도 비교</a:t>
            </a:r>
            <a:endParaRPr>
              <a:solidFill>
                <a:schemeClr val="dk1"/>
              </a:solidFill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→</a:t>
            </a:r>
            <a:r>
              <a:rPr lang="ko">
                <a:solidFill>
                  <a:srgbClr val="FF0000"/>
                </a:solidFill>
              </a:rPr>
              <a:t>  Gredient Boosting 모델 선정 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ko">
                <a:solidFill>
                  <a:schemeClr val="dk1"/>
                </a:solidFill>
              </a:rPr>
              <a:t>수치형</a:t>
            </a:r>
            <a:r>
              <a:rPr lang="ko">
                <a:solidFill>
                  <a:schemeClr val="dk1"/>
                </a:solidFill>
              </a:rPr>
              <a:t>에 해당하는 열들은 </a:t>
            </a:r>
            <a:r>
              <a:rPr lang="ko">
                <a:solidFill>
                  <a:srgbClr val="FF0000"/>
                </a:solidFill>
              </a:rPr>
              <a:t>스케일링</a:t>
            </a:r>
            <a:r>
              <a:rPr lang="ko">
                <a:solidFill>
                  <a:schemeClr val="dk1"/>
                </a:solidFill>
              </a:rPr>
              <a:t> 처리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    →    학습시간 감소, 정확도 증가 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예매율과 가격예측에 사용하기로 선정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62" name="Google Shape;162;p25"/>
          <p:cNvSpPr txBox="1"/>
          <p:nvPr/>
        </p:nvSpPr>
        <p:spPr>
          <a:xfrm>
            <a:off x="4694325" y="4660775"/>
            <a:ext cx="4062300" cy="4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출처:</a:t>
            </a:r>
            <a:r>
              <a:rPr lang="ko" sz="900"/>
              <a:t>https://bkshin.tistory.com/entry/%EB%A8%B8%EC%8B%A0%EB%9F%AC%EB%8B%9D-15-Gradient-Boost</a:t>
            </a:r>
            <a:endParaRPr sz="900"/>
          </a:p>
        </p:txBody>
      </p:sp>
      <p:pic>
        <p:nvPicPr>
          <p:cNvPr id="163" name="Google Shape;16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9875" y="1097350"/>
            <a:ext cx="4254900" cy="361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6"/>
          <p:cNvSpPr txBox="1"/>
          <p:nvPr>
            <p:ph type="title"/>
          </p:nvPr>
        </p:nvSpPr>
        <p:spPr>
          <a:xfrm>
            <a:off x="311700" y="307825"/>
            <a:ext cx="8520600" cy="6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분석과정</a:t>
            </a:r>
            <a:endParaRPr/>
          </a:p>
        </p:txBody>
      </p:sp>
      <p:sp>
        <p:nvSpPr>
          <p:cNvPr id="169" name="Google Shape;169;p26"/>
          <p:cNvSpPr txBox="1"/>
          <p:nvPr>
            <p:ph idx="1" type="body"/>
          </p:nvPr>
        </p:nvSpPr>
        <p:spPr>
          <a:xfrm>
            <a:off x="311700" y="1251775"/>
            <a:ext cx="4293600" cy="360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●"/>
            </a:pPr>
            <a:r>
              <a:rPr lang="ko" sz="1400"/>
              <a:t>공연별 중복값으로 카운트하여 예매된 숫자를 중복값으로 추출하여 </a:t>
            </a:r>
            <a:r>
              <a:rPr b="1" lang="ko" sz="1400"/>
              <a:t>예매율</a:t>
            </a:r>
            <a:r>
              <a:rPr lang="ko" sz="1400"/>
              <a:t> 계산</a:t>
            </a:r>
            <a:br>
              <a:rPr lang="ko" sz="1400"/>
            </a:br>
            <a:r>
              <a:rPr lang="ko" sz="1400">
                <a:solidFill>
                  <a:schemeClr val="accent1"/>
                </a:solidFill>
              </a:rPr>
              <a:t>(</a:t>
            </a:r>
            <a:r>
              <a:rPr b="1" lang="ko" sz="1050">
                <a:solidFill>
                  <a:schemeClr val="accent1"/>
                </a:solidFill>
              </a:rPr>
              <a:t>place,performance_code,play_date,</a:t>
            </a:r>
            <a:endParaRPr b="1" sz="105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ko" sz="1050">
                <a:solidFill>
                  <a:schemeClr val="accent1"/>
                </a:solidFill>
              </a:rPr>
              <a:t>             ticket_cancel,play_st_time</a:t>
            </a:r>
            <a:r>
              <a:rPr lang="ko" sz="1400">
                <a:solidFill>
                  <a:schemeClr val="accent1"/>
                </a:solidFill>
              </a:rPr>
              <a:t>)</a:t>
            </a:r>
            <a:endParaRPr sz="14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1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ko" sz="1400">
                <a:solidFill>
                  <a:schemeClr val="dk1"/>
                </a:solidFill>
              </a:rPr>
              <a:t>공연장마다 좌석수가 정해져있음</a:t>
            </a:r>
            <a:br>
              <a:rPr lang="ko" sz="1400">
                <a:solidFill>
                  <a:schemeClr val="dk1"/>
                </a:solidFill>
              </a:rPr>
            </a:br>
            <a:r>
              <a:rPr lang="ko" sz="1400">
                <a:solidFill>
                  <a:schemeClr val="accent1"/>
                </a:solidFill>
              </a:rPr>
              <a:t>IBK챔버홀:600석</a:t>
            </a:r>
            <a:br>
              <a:rPr lang="ko" sz="1400">
                <a:solidFill>
                  <a:schemeClr val="accent1"/>
                </a:solidFill>
              </a:rPr>
            </a:br>
            <a:r>
              <a:rPr lang="ko" sz="1400">
                <a:solidFill>
                  <a:schemeClr val="accent1"/>
                </a:solidFill>
              </a:rPr>
              <a:t>리사이틀홀:354석</a:t>
            </a:r>
            <a:br>
              <a:rPr lang="ko" sz="1400">
                <a:solidFill>
                  <a:schemeClr val="accent1"/>
                </a:solidFill>
              </a:rPr>
            </a:br>
            <a:r>
              <a:rPr lang="ko" sz="1400">
                <a:solidFill>
                  <a:schemeClr val="accent1"/>
                </a:solidFill>
              </a:rPr>
              <a:t>콘서트홀:2505석</a:t>
            </a:r>
            <a:endParaRPr sz="1400">
              <a:solidFill>
                <a:schemeClr val="accent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1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ko" sz="1400">
                <a:solidFill>
                  <a:schemeClr val="dk1"/>
                </a:solidFill>
              </a:rPr>
              <a:t>할인율과 예매취소율의 </a:t>
            </a:r>
            <a:r>
              <a:rPr b="1" lang="ko" sz="1400">
                <a:solidFill>
                  <a:schemeClr val="dk1"/>
                </a:solidFill>
              </a:rPr>
              <a:t>상관관계성</a:t>
            </a:r>
            <a:r>
              <a:rPr lang="ko" sz="1400">
                <a:solidFill>
                  <a:schemeClr val="dk1"/>
                </a:solidFill>
              </a:rPr>
              <a:t>을 확인함.</a:t>
            </a:r>
            <a:endParaRPr sz="1400">
              <a:solidFill>
                <a:schemeClr val="dk1"/>
              </a:solidFill>
            </a:endParaRPr>
          </a:p>
        </p:txBody>
      </p:sp>
      <p:pic>
        <p:nvPicPr>
          <p:cNvPr id="170" name="Google Shape;17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5300" y="1374300"/>
            <a:ext cx="4227001" cy="33582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1" name="Google Shape;171;p26"/>
          <p:cNvCxnSpPr/>
          <p:nvPr/>
        </p:nvCxnSpPr>
        <p:spPr>
          <a:xfrm>
            <a:off x="5094275" y="4191900"/>
            <a:ext cx="24855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7"/>
          <p:cNvSpPr txBox="1"/>
          <p:nvPr>
            <p:ph type="title"/>
          </p:nvPr>
        </p:nvSpPr>
        <p:spPr>
          <a:xfrm>
            <a:off x="311700" y="307825"/>
            <a:ext cx="8520600" cy="6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분</a:t>
            </a:r>
            <a:r>
              <a:rPr lang="ko"/>
              <a:t>석 결과 </a:t>
            </a:r>
            <a:endParaRPr/>
          </a:p>
        </p:txBody>
      </p:sp>
      <p:sp>
        <p:nvSpPr>
          <p:cNvPr id="177" name="Google Shape;177;p27"/>
          <p:cNvSpPr txBox="1"/>
          <p:nvPr>
            <p:ph idx="1" type="body"/>
          </p:nvPr>
        </p:nvSpPr>
        <p:spPr>
          <a:xfrm>
            <a:off x="311700" y="1251775"/>
            <a:ext cx="8520600" cy="360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ko"/>
              <a:t> </a:t>
            </a:r>
            <a:endParaRPr/>
          </a:p>
        </p:txBody>
      </p:sp>
      <p:pic>
        <p:nvPicPr>
          <p:cNvPr id="178" name="Google Shape;17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1678" y="2508950"/>
            <a:ext cx="5833420" cy="2346125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7"/>
          <p:cNvSpPr txBox="1"/>
          <p:nvPr/>
        </p:nvSpPr>
        <p:spPr>
          <a:xfrm>
            <a:off x="374425" y="1862875"/>
            <a:ext cx="8276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군집</a:t>
            </a:r>
            <a:r>
              <a:rPr lang="ko"/>
              <a:t>화 0번 그룹(비인기 그룹) </a:t>
            </a:r>
            <a:r>
              <a:rPr lang="ko" sz="1800">
                <a:solidFill>
                  <a:schemeClr val="dk2"/>
                </a:solidFill>
              </a:rPr>
              <a:t> </a:t>
            </a:r>
            <a:r>
              <a:rPr lang="ko">
                <a:solidFill>
                  <a:schemeClr val="dk1"/>
                </a:solidFill>
              </a:rPr>
              <a:t>			    </a:t>
            </a:r>
            <a:r>
              <a:rPr lang="ko" sz="1800">
                <a:solidFill>
                  <a:schemeClr val="dk2"/>
                </a:solidFill>
              </a:rPr>
              <a:t> 	            </a:t>
            </a:r>
            <a:r>
              <a:rPr lang="ko">
                <a:solidFill>
                  <a:schemeClr val="dk1"/>
                </a:solidFill>
              </a:rPr>
              <a:t>그 중 가장 성능이 좋았던 </a:t>
            </a:r>
            <a:r>
              <a:rPr b="1" lang="ko">
                <a:solidFill>
                  <a:schemeClr val="dk1"/>
                </a:solidFill>
              </a:rPr>
              <a:t>2구간</a:t>
            </a:r>
            <a:r>
              <a:rPr lang="ko">
                <a:solidFill>
                  <a:schemeClr val="dk1"/>
                </a:solidFill>
              </a:rPr>
              <a:t>의 </a:t>
            </a:r>
            <a:r>
              <a:rPr b="1" lang="ko">
                <a:solidFill>
                  <a:schemeClr val="dk1"/>
                </a:solidFill>
              </a:rPr>
              <a:t>5%</a:t>
            </a:r>
            <a:r>
              <a:rPr lang="ko">
                <a:solidFill>
                  <a:schemeClr val="dk1"/>
                </a:solidFill>
              </a:rPr>
              <a:t>를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     									 적용했을 때의 매출 상승  →  </a:t>
            </a:r>
            <a:r>
              <a:rPr b="1" lang="ko">
                <a:solidFill>
                  <a:srgbClr val="FF0000"/>
                </a:solidFill>
              </a:rPr>
              <a:t>24. 96% (약 1억원)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180" name="Google Shape;180;p27"/>
          <p:cNvSpPr txBox="1"/>
          <p:nvPr/>
        </p:nvSpPr>
        <p:spPr>
          <a:xfrm>
            <a:off x="3645950" y="2436525"/>
            <a:ext cx="5148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(억</a:t>
            </a:r>
            <a:r>
              <a:rPr lang="ko" sz="1000"/>
              <a:t>)</a:t>
            </a:r>
            <a:endParaRPr sz="1000"/>
          </a:p>
        </p:txBody>
      </p:sp>
      <p:sp>
        <p:nvSpPr>
          <p:cNvPr id="181" name="Google Shape;181;p27"/>
          <p:cNvSpPr txBox="1"/>
          <p:nvPr/>
        </p:nvSpPr>
        <p:spPr>
          <a:xfrm>
            <a:off x="374425" y="2265025"/>
            <a:ext cx="472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할인율을 토대로 5구간으로 분리</a:t>
            </a:r>
            <a:endParaRPr/>
          </a:p>
        </p:txBody>
      </p:sp>
      <p:sp>
        <p:nvSpPr>
          <p:cNvPr id="182" name="Google Shape;182;p27"/>
          <p:cNvSpPr txBox="1"/>
          <p:nvPr/>
        </p:nvSpPr>
        <p:spPr>
          <a:xfrm>
            <a:off x="631650" y="3223950"/>
            <a:ext cx="21576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1구</a:t>
            </a:r>
            <a:r>
              <a:rPr lang="ko"/>
              <a:t>간 :      ~  5 %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2구간 :  5  ~ 15%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3구간 : 15 ~ 30%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4</a:t>
            </a:r>
            <a:r>
              <a:rPr lang="ko">
                <a:solidFill>
                  <a:schemeClr val="dk1"/>
                </a:solidFill>
              </a:rPr>
              <a:t>구간 :   5 ~ 40%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5구간 : 40% ~</a:t>
            </a:r>
            <a:endParaRPr/>
          </a:p>
        </p:txBody>
      </p:sp>
      <p:sp>
        <p:nvSpPr>
          <p:cNvPr id="183" name="Google Shape;183;p27"/>
          <p:cNvSpPr/>
          <p:nvPr/>
        </p:nvSpPr>
        <p:spPr>
          <a:xfrm>
            <a:off x="3519050" y="2002850"/>
            <a:ext cx="768600" cy="335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84" name="Google Shape;184;p27"/>
          <p:cNvSpPr txBox="1"/>
          <p:nvPr/>
        </p:nvSpPr>
        <p:spPr>
          <a:xfrm>
            <a:off x="680850" y="3461713"/>
            <a:ext cx="1386300" cy="2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7"/>
          <p:cNvSpPr/>
          <p:nvPr/>
        </p:nvSpPr>
        <p:spPr>
          <a:xfrm>
            <a:off x="631650" y="3512875"/>
            <a:ext cx="1484700" cy="288000"/>
          </a:xfrm>
          <a:prstGeom prst="frame">
            <a:avLst>
              <a:gd fmla="val 12500" name="adj1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7"/>
          <p:cNvSpPr txBox="1"/>
          <p:nvPr/>
        </p:nvSpPr>
        <p:spPr>
          <a:xfrm>
            <a:off x="4009750" y="1488713"/>
            <a:ext cx="449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머신러</a:t>
            </a:r>
            <a:r>
              <a:rPr lang="ko"/>
              <a:t>닝 </a:t>
            </a:r>
            <a:r>
              <a:rPr b="1" lang="ko"/>
              <a:t>GradientBoostingClassifier</a:t>
            </a:r>
            <a:r>
              <a:rPr lang="ko"/>
              <a:t>을 돌려본 결과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8"/>
          <p:cNvSpPr txBox="1"/>
          <p:nvPr>
            <p:ph type="title"/>
          </p:nvPr>
        </p:nvSpPr>
        <p:spPr>
          <a:xfrm>
            <a:off x="311700" y="307825"/>
            <a:ext cx="8520600" cy="6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분석 결과 활용 및 시사점</a:t>
            </a:r>
            <a:endParaRPr/>
          </a:p>
        </p:txBody>
      </p:sp>
      <p:sp>
        <p:nvSpPr>
          <p:cNvPr id="192" name="Google Shape;192;p28"/>
          <p:cNvSpPr txBox="1"/>
          <p:nvPr>
            <p:ph idx="1" type="body"/>
          </p:nvPr>
        </p:nvSpPr>
        <p:spPr>
          <a:xfrm>
            <a:off x="311700" y="1251775"/>
            <a:ext cx="8520600" cy="360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할인</a:t>
            </a:r>
            <a:r>
              <a:rPr lang="ko"/>
              <a:t>율 조정으로 인한 </a:t>
            </a:r>
            <a:r>
              <a:rPr b="1" lang="ko"/>
              <a:t>매출 증대</a:t>
            </a:r>
            <a:endParaRPr b="1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600">
                <a:solidFill>
                  <a:schemeClr val="dk1"/>
                </a:solidFill>
              </a:rPr>
              <a:t>예술의 전당에서 적절한 할인율을 설정하는 것이 손해가 아니라 오히려 </a:t>
            </a:r>
            <a:r>
              <a:rPr b="1" lang="ko" sz="1600">
                <a:solidFill>
                  <a:schemeClr val="dk1"/>
                </a:solidFill>
              </a:rPr>
              <a:t>매출 증대</a:t>
            </a:r>
            <a:r>
              <a:rPr lang="ko" sz="1600">
                <a:solidFill>
                  <a:schemeClr val="dk1"/>
                </a:solidFill>
              </a:rPr>
              <a:t>에 중요한 요소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chemeClr val="dk1"/>
                </a:solidFill>
              </a:rPr>
              <a:t> =&gt;  	분석 결과 예술의 전당 입장에서 </a:t>
            </a:r>
            <a:r>
              <a:rPr b="1" lang="ko" sz="1600">
                <a:solidFill>
                  <a:schemeClr val="dk1"/>
                </a:solidFill>
              </a:rPr>
              <a:t>할인율 조정</a:t>
            </a:r>
            <a:r>
              <a:rPr lang="ko" sz="1600">
                <a:solidFill>
                  <a:schemeClr val="dk1"/>
                </a:solidFill>
              </a:rPr>
              <a:t>이 단순히 손익 계산의 문제 X 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chemeClr val="dk1"/>
                </a:solidFill>
              </a:rPr>
              <a:t>      	</a:t>
            </a:r>
            <a:r>
              <a:rPr b="1" lang="ko" sz="1600">
                <a:solidFill>
                  <a:schemeClr val="dk1"/>
                </a:solidFill>
              </a:rPr>
              <a:t>고객들의 예매 의사결정</a:t>
            </a:r>
            <a:r>
              <a:rPr lang="ko" sz="1600">
                <a:solidFill>
                  <a:schemeClr val="dk1"/>
                </a:solidFill>
              </a:rPr>
              <a:t>에 크게 영향을 미치는 요소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chemeClr val="dk1"/>
                </a:solidFill>
              </a:rPr>
              <a:t>       	적절하게 조절된 할인율은 전체적인 예매율이 상승 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chemeClr val="dk1"/>
                </a:solidFill>
              </a:rPr>
              <a:t> =&gt;   초기에 일부 손해처럼 보여도 장기적으로 매출은 실제로 증가하는 효과</a:t>
            </a:r>
            <a:endParaRPr sz="16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9"/>
          <p:cNvSpPr txBox="1"/>
          <p:nvPr>
            <p:ph type="title"/>
          </p:nvPr>
        </p:nvSpPr>
        <p:spPr>
          <a:xfrm>
            <a:off x="311700" y="307825"/>
            <a:ext cx="8520600" cy="6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분석 결과 활용 및 시사점</a:t>
            </a:r>
            <a:endParaRPr/>
          </a:p>
        </p:txBody>
      </p:sp>
      <p:sp>
        <p:nvSpPr>
          <p:cNvPr id="198" name="Google Shape;198;p29"/>
          <p:cNvSpPr txBox="1"/>
          <p:nvPr>
            <p:ph idx="1" type="body"/>
          </p:nvPr>
        </p:nvSpPr>
        <p:spPr>
          <a:xfrm>
            <a:off x="311700" y="1251775"/>
            <a:ext cx="8520600" cy="360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중간과정인 기획사,할인업체,초대권 등으로 신규고객이 될 </a:t>
            </a:r>
            <a:r>
              <a:rPr lang="ko"/>
              <a:t>단골층</a:t>
            </a:r>
            <a:r>
              <a:rPr lang="ko"/>
              <a:t>으로 </a:t>
            </a:r>
            <a:r>
              <a:rPr b="1" lang="ko"/>
              <a:t>신규포섭 방법</a:t>
            </a:r>
            <a:r>
              <a:rPr lang="ko"/>
              <a:t> 제시 (할인유형의 갯수를 늘림으로써 </a:t>
            </a:r>
            <a:r>
              <a:rPr b="1" lang="ko"/>
              <a:t>할인 접근성 </a:t>
            </a:r>
            <a:r>
              <a:rPr lang="ko"/>
              <a:t>증가)</a:t>
            </a:r>
            <a:br>
              <a:rPr lang="ko"/>
            </a:br>
            <a:r>
              <a:rPr lang="ko"/>
              <a:t>=&gt; </a:t>
            </a:r>
            <a:r>
              <a:rPr b="1" lang="ko"/>
              <a:t>홍보 효과 증진 및 장기적 고객 유치</a:t>
            </a:r>
            <a:r>
              <a:rPr lang="ko"/>
              <a:t> 가능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예매율이 높은 공연은 예매취소율이 낮으니 인지도가 높은 공연들을 새롭게 만들어내서 </a:t>
            </a:r>
            <a:r>
              <a:rPr b="1" lang="ko"/>
              <a:t>소비자들이 눈높이와 가격대를 이익교차점</a:t>
            </a:r>
            <a:r>
              <a:rPr lang="ko"/>
              <a:t>을 찾기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0"/>
          <p:cNvSpPr txBox="1"/>
          <p:nvPr>
            <p:ph type="title"/>
          </p:nvPr>
        </p:nvSpPr>
        <p:spPr>
          <a:xfrm>
            <a:off x="311700" y="307825"/>
            <a:ext cx="8520600" cy="6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분석 결과 활용 및 시사점</a:t>
            </a:r>
            <a:endParaRPr/>
          </a:p>
        </p:txBody>
      </p:sp>
      <p:sp>
        <p:nvSpPr>
          <p:cNvPr id="204" name="Google Shape;204;p30"/>
          <p:cNvSpPr txBox="1"/>
          <p:nvPr>
            <p:ph idx="1" type="body"/>
          </p:nvPr>
        </p:nvSpPr>
        <p:spPr>
          <a:xfrm>
            <a:off x="311700" y="1302125"/>
            <a:ext cx="8520600" cy="37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4803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73"/>
              <a:buChar char="●"/>
            </a:pPr>
            <a:r>
              <a:rPr lang="ko" sz="1672">
                <a:solidFill>
                  <a:schemeClr val="dk1"/>
                </a:solidFill>
              </a:rPr>
              <a:t>적절한 할인 정책 찾기</a:t>
            </a:r>
            <a:endParaRPr sz="1672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ko" sz="1672">
                <a:solidFill>
                  <a:schemeClr val="dk1"/>
                </a:solidFill>
              </a:rPr>
              <a:t>=&gt;  너무 높은 할인율은 오히려 장기적으로는 매출 감소로 이어질 수 있음</a:t>
            </a:r>
            <a:endParaRPr sz="1672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ko" sz="1672">
                <a:solidFill>
                  <a:schemeClr val="dk1"/>
                </a:solidFill>
              </a:rPr>
              <a:t>             우리팀이 추가적으로 전처리 작업을 한 </a:t>
            </a:r>
            <a:r>
              <a:rPr b="1" lang="ko" sz="1672">
                <a:solidFill>
                  <a:schemeClr val="dk1"/>
                </a:solidFill>
              </a:rPr>
              <a:t>공연 장르</a:t>
            </a:r>
            <a:r>
              <a:rPr lang="ko" sz="1672">
                <a:solidFill>
                  <a:schemeClr val="dk1"/>
                </a:solidFill>
              </a:rPr>
              <a:t>, </a:t>
            </a:r>
            <a:r>
              <a:rPr b="1" lang="ko" sz="1672">
                <a:solidFill>
                  <a:schemeClr val="dk1"/>
                </a:solidFill>
              </a:rPr>
              <a:t>is_holiday</a:t>
            </a:r>
            <a:r>
              <a:rPr lang="ko" sz="1672">
                <a:solidFill>
                  <a:schemeClr val="dk1"/>
                </a:solidFill>
              </a:rPr>
              <a:t>(공휴일 유무),     </a:t>
            </a:r>
            <a:endParaRPr sz="1672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ko" sz="1672">
                <a:solidFill>
                  <a:schemeClr val="dk1"/>
                </a:solidFill>
              </a:rPr>
              <a:t>     </a:t>
            </a:r>
            <a:r>
              <a:rPr b="1" lang="ko" sz="1672">
                <a:solidFill>
                  <a:schemeClr val="dk1"/>
                </a:solidFill>
              </a:rPr>
              <a:t>day_of_week</a:t>
            </a:r>
            <a:r>
              <a:rPr lang="ko" sz="1672">
                <a:solidFill>
                  <a:schemeClr val="dk1"/>
                </a:solidFill>
              </a:rPr>
              <a:t>(요일 토큰화)등 여러 요소를 고려하여 유동적으로 관리</a:t>
            </a:r>
            <a:endParaRPr sz="1672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672">
              <a:solidFill>
                <a:schemeClr val="dk1"/>
              </a:solidFill>
            </a:endParaRPr>
          </a:p>
          <a:p>
            <a:pPr indent="-334803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73"/>
              <a:buChar char="●"/>
            </a:pPr>
            <a:r>
              <a:rPr lang="ko" sz="1672">
                <a:solidFill>
                  <a:schemeClr val="dk1"/>
                </a:solidFill>
              </a:rPr>
              <a:t>모델 업데이트 및 개선 계속하기</a:t>
            </a:r>
            <a:endParaRPr sz="1672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ko" sz="1672">
                <a:solidFill>
                  <a:schemeClr val="dk1"/>
                </a:solidFill>
              </a:rPr>
              <a:t>	=&gt; 	시간이 지남에 따라 데이터(티켓 내역)가 업데이트 되므로 그 값에 따라 </a:t>
            </a:r>
            <a:endParaRPr sz="1672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ko" sz="1672">
                <a:solidFill>
                  <a:schemeClr val="dk1"/>
                </a:solidFill>
              </a:rPr>
              <a:t>             	</a:t>
            </a:r>
            <a:r>
              <a:rPr lang="ko" sz="1672">
                <a:solidFill>
                  <a:schemeClr val="dk1"/>
                </a:solidFill>
              </a:rPr>
              <a:t>주기적으로 모델을 </a:t>
            </a:r>
            <a:r>
              <a:rPr lang="ko" sz="1672">
                <a:solidFill>
                  <a:schemeClr val="dk1"/>
                </a:solidFill>
              </a:rPr>
              <a:t>업데이트하며 모델을 항상 최신 상태 유지 </a:t>
            </a:r>
            <a:endParaRPr sz="1672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ko" sz="1672">
                <a:solidFill>
                  <a:schemeClr val="dk1"/>
                </a:solidFill>
              </a:rPr>
              <a:t>	=&gt; 	</a:t>
            </a:r>
            <a:r>
              <a:rPr b="1" lang="ko" sz="1672">
                <a:solidFill>
                  <a:schemeClr val="dk1"/>
                </a:solidFill>
              </a:rPr>
              <a:t>특정 집단군</a:t>
            </a:r>
            <a:r>
              <a:rPr lang="ko" sz="1672">
                <a:solidFill>
                  <a:schemeClr val="dk1"/>
                </a:solidFill>
              </a:rPr>
              <a:t> </a:t>
            </a:r>
            <a:r>
              <a:rPr b="1" lang="ko" sz="1672">
                <a:solidFill>
                  <a:schemeClr val="dk1"/>
                </a:solidFill>
              </a:rPr>
              <a:t>고객의 요구</a:t>
            </a:r>
            <a:r>
              <a:rPr lang="ko" sz="1672">
                <a:solidFill>
                  <a:schemeClr val="dk1"/>
                </a:solidFill>
              </a:rPr>
              <a:t>와</a:t>
            </a:r>
            <a:r>
              <a:rPr b="1" lang="ko" sz="1672">
                <a:solidFill>
                  <a:schemeClr val="dk1"/>
                </a:solidFill>
              </a:rPr>
              <a:t> 행동 패턴 변화</a:t>
            </a:r>
            <a:r>
              <a:rPr lang="ko" sz="1672">
                <a:solidFill>
                  <a:schemeClr val="dk1"/>
                </a:solidFill>
              </a:rPr>
              <a:t>에 적응할 수 있는 </a:t>
            </a:r>
            <a:r>
              <a:rPr b="1" lang="ko" sz="1672">
                <a:solidFill>
                  <a:schemeClr val="dk1"/>
                </a:solidFill>
              </a:rPr>
              <a:t>강력한 경쟁력</a:t>
            </a:r>
            <a:r>
              <a:rPr lang="ko" sz="1672">
                <a:solidFill>
                  <a:schemeClr val="dk1"/>
                </a:solidFill>
              </a:rPr>
              <a:t> 	</a:t>
            </a:r>
            <a:br>
              <a:rPr lang="ko" sz="1672">
                <a:solidFill>
                  <a:schemeClr val="dk1"/>
                </a:solidFill>
              </a:rPr>
            </a:br>
            <a:r>
              <a:rPr lang="ko" sz="1672">
                <a:solidFill>
                  <a:schemeClr val="dk1"/>
                </a:solidFill>
              </a:rPr>
              <a:t>		제공</a:t>
            </a:r>
            <a:endParaRPr sz="1672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1018"/>
              <a:buNone/>
            </a:pPr>
            <a:r>
              <a:t/>
            </a:r>
            <a:endParaRPr sz="1665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감사합니다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type="title"/>
          </p:nvPr>
        </p:nvSpPr>
        <p:spPr>
          <a:xfrm>
            <a:off x="311700" y="307825"/>
            <a:ext cx="8520600" cy="6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목차</a:t>
            </a:r>
            <a:endParaRPr/>
          </a:p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311700" y="1251775"/>
            <a:ext cx="8520600" cy="360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ko" sz="2200"/>
              <a:t>분</a:t>
            </a:r>
            <a:r>
              <a:rPr lang="ko" sz="2200"/>
              <a:t>석 배경 및 목적</a:t>
            </a:r>
            <a:endParaRPr sz="2200"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ko" sz="2200"/>
              <a:t>분석 과정</a:t>
            </a:r>
            <a:endParaRPr sz="22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ko" sz="1600"/>
              <a:t>전처리</a:t>
            </a:r>
            <a:r>
              <a:rPr lang="ko" sz="1600"/>
              <a:t> 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ko" sz="1600"/>
              <a:t>군집화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ko" sz="1600"/>
              <a:t>모델 선정</a:t>
            </a:r>
            <a:endParaRPr sz="1600"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ko" sz="2200"/>
              <a:t>분석 결과</a:t>
            </a:r>
            <a:endParaRPr sz="2200"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ko" sz="2200"/>
              <a:t>분석 결과 활용 및 시사점</a:t>
            </a:r>
            <a:endParaRPr sz="2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/>
          <p:nvPr/>
        </p:nvSpPr>
        <p:spPr>
          <a:xfrm>
            <a:off x="317000" y="1148375"/>
            <a:ext cx="8520600" cy="3883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5"/>
          <p:cNvSpPr txBox="1"/>
          <p:nvPr>
            <p:ph type="title"/>
          </p:nvPr>
        </p:nvSpPr>
        <p:spPr>
          <a:xfrm>
            <a:off x="311700" y="307825"/>
            <a:ext cx="8520600" cy="6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ko"/>
              <a:t>분석 배경 및 목적</a:t>
            </a:r>
            <a:endParaRPr/>
          </a:p>
        </p:txBody>
      </p:sp>
      <p:sp>
        <p:nvSpPr>
          <p:cNvPr id="82" name="Google Shape;82;p15"/>
          <p:cNvSpPr txBox="1"/>
          <p:nvPr>
            <p:ph idx="1" type="body"/>
          </p:nvPr>
        </p:nvSpPr>
        <p:spPr>
          <a:xfrm>
            <a:off x="311700" y="1148375"/>
            <a:ext cx="8520600" cy="38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ko">
                <a:solidFill>
                  <a:schemeClr val="dk1"/>
                </a:solidFill>
              </a:rPr>
              <a:t>공연예술의 동적가격의 적용가능성</a:t>
            </a:r>
            <a:endParaRPr>
              <a:solidFill>
                <a:schemeClr val="dk1"/>
              </a:solidFill>
            </a:endParaRPr>
          </a:p>
          <a:p>
            <a:pPr indent="-29908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-"/>
            </a:pPr>
            <a:r>
              <a:rPr b="1" lang="ko" sz="1200">
                <a:solidFill>
                  <a:schemeClr val="dk1"/>
                </a:solidFill>
              </a:rPr>
              <a:t>동적 가격 제도(dynamic pricing)</a:t>
            </a:r>
            <a:r>
              <a:rPr lang="ko" sz="1200">
                <a:solidFill>
                  <a:schemeClr val="dk1"/>
                </a:solidFill>
              </a:rPr>
              <a:t>: 특정 기준에 따라 가격을 달리 함으로써 매출을 늘리기 위한 전략.</a:t>
            </a:r>
            <a:endParaRPr sz="1200">
              <a:solidFill>
                <a:schemeClr val="dk1"/>
              </a:solidFill>
            </a:endParaRPr>
          </a:p>
          <a:p>
            <a:pPr indent="-29908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-"/>
            </a:pPr>
            <a:r>
              <a:rPr lang="ko" sz="1200">
                <a:solidFill>
                  <a:schemeClr val="dk1"/>
                </a:solidFill>
              </a:rPr>
              <a:t>서비스 산업에서도 동적가격이 보편적인 전략으로 변화되고 있음을 감안한다면 </a:t>
            </a:r>
            <a:r>
              <a:rPr b="1" lang="ko" sz="1200">
                <a:solidFill>
                  <a:schemeClr val="dk1"/>
                </a:solidFill>
              </a:rPr>
              <a:t>공연예술산업</a:t>
            </a:r>
            <a:r>
              <a:rPr lang="ko" sz="1200">
                <a:solidFill>
                  <a:schemeClr val="dk1"/>
                </a:solidFill>
              </a:rPr>
              <a:t>에서도 동적가격전략의 적극적인 도입이 필요한 시점으로 보임</a:t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*동적 가격은 수요와 공급, 그리고 고객의 정보 등을 잘 활용할 수 있는 정보기술을 활용함.</a:t>
            </a:r>
            <a:br>
              <a:rPr lang="ko" sz="1400">
                <a:solidFill>
                  <a:schemeClr val="dk1"/>
                </a:solidFill>
              </a:rPr>
            </a:br>
            <a:r>
              <a:rPr lang="ko" sz="800">
                <a:solidFill>
                  <a:schemeClr val="accent1"/>
                </a:solidFill>
              </a:rPr>
              <a:t>출처(공연예술의 동적가격의 적용가능성:가격공정성 지각을 중심으로Applicability of Dynamic Pricing in Performing Arts:Price Fairness Perspective)</a:t>
            </a:r>
            <a:endParaRPr sz="800">
              <a:solidFill>
                <a:schemeClr val="accent1"/>
              </a:solidFill>
            </a:endParaRPr>
          </a:p>
          <a:p>
            <a:pPr indent="-343535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ko" sz="1956">
                <a:solidFill>
                  <a:schemeClr val="dk1"/>
                </a:solidFill>
              </a:rPr>
              <a:t>예술경제학으로 주 고객층 양성가능성	</a:t>
            </a:r>
            <a:endParaRPr sz="1956">
              <a:solidFill>
                <a:schemeClr val="dk1"/>
              </a:solidFill>
            </a:endParaRPr>
          </a:p>
          <a:p>
            <a:pPr indent="-29908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-"/>
            </a:pPr>
            <a:r>
              <a:rPr lang="ko" sz="1200">
                <a:solidFill>
                  <a:schemeClr val="dk1"/>
                </a:solidFill>
              </a:rPr>
              <a:t>일반적으로 공연예술의 분야는 </a:t>
            </a:r>
            <a:r>
              <a:rPr b="1" lang="ko" sz="1200">
                <a:solidFill>
                  <a:schemeClr val="dk1"/>
                </a:solidFill>
              </a:rPr>
              <a:t>공공재의 인식</a:t>
            </a:r>
            <a:r>
              <a:rPr lang="ko" sz="1200">
                <a:solidFill>
                  <a:schemeClr val="dk1"/>
                </a:solidFill>
              </a:rPr>
              <a:t>이 있기 때문에 다른 산업군에 비해서 비교적으로 상품의 범용화 단계에 있다고 보기도 어렵고, 탄력성에 관한 상황도 동적가격 도입을 위한 조건을 충족하지 않는 경우가 있음. (가격이 </a:t>
            </a:r>
            <a:r>
              <a:rPr b="1" lang="ko" sz="1200">
                <a:solidFill>
                  <a:schemeClr val="dk1"/>
                </a:solidFill>
              </a:rPr>
              <a:t>비탄력적</a:t>
            </a:r>
            <a:r>
              <a:rPr lang="ko" sz="1200">
                <a:solidFill>
                  <a:schemeClr val="dk1"/>
                </a:solidFill>
              </a:rPr>
              <a:t>임)</a:t>
            </a:r>
            <a:endParaRPr sz="1200">
              <a:solidFill>
                <a:schemeClr val="dk1"/>
              </a:solidFill>
            </a:endParaRPr>
          </a:p>
          <a:p>
            <a:pPr indent="-29908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-"/>
            </a:pPr>
            <a:r>
              <a:rPr lang="ko" sz="1200">
                <a:solidFill>
                  <a:schemeClr val="dk1"/>
                </a:solidFill>
              </a:rPr>
              <a:t>그러나, 예술업계에서 기부금과 멤버십으로 사용하는 시스템으로 이러한 기부금으로 </a:t>
            </a:r>
            <a:r>
              <a:rPr b="1" lang="ko" sz="1200">
                <a:solidFill>
                  <a:schemeClr val="dk1"/>
                </a:solidFill>
              </a:rPr>
              <a:t>비영리 공연예술조직</a:t>
            </a:r>
            <a:r>
              <a:rPr lang="ko" sz="1200">
                <a:solidFill>
                  <a:schemeClr val="dk1"/>
                </a:solidFill>
              </a:rPr>
              <a:t>을 설립하여 신규 단골 고객을 포섭하는 방식을 사용하고 있음.</a:t>
            </a:r>
            <a:endParaRPr sz="1200">
              <a:solidFill>
                <a:schemeClr val="dk1"/>
              </a:solidFill>
            </a:endParaRPr>
          </a:p>
          <a:p>
            <a:pPr indent="-29908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-"/>
            </a:pPr>
            <a:r>
              <a:rPr lang="ko" sz="1200">
                <a:solidFill>
                  <a:schemeClr val="dk1"/>
                </a:solidFill>
              </a:rPr>
              <a:t>실제로, 한 연구결과에 따르면, 공연예술 구매자들의 가격 공정성 지각이  동적 가격제의 도입에 따라 유의미한 결과가 있는지를 연구하자, 부정적인 의견이 적을 것이라는 결과가 있음.</a:t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=&gt;  공공재의 특성을 띄기도 하나, 실질적으로 가격에 영향을 미치는 전략을 세우더라도 부정적인 인식이 적을 것이므로, 예매율 상승 및 매출 상승을 기대해볼 수 있음.</a:t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accent1"/>
                </a:solidFill>
              </a:rPr>
              <a:t>출처(예술경제학의 이해)</a:t>
            </a:r>
            <a:endParaRPr sz="9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311700" y="307825"/>
            <a:ext cx="8520600" cy="6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분석방법을 사용해서 성공한 결과들 </a:t>
            </a:r>
            <a:endParaRPr/>
          </a:p>
        </p:txBody>
      </p:sp>
      <p:sp>
        <p:nvSpPr>
          <p:cNvPr id="88" name="Google Shape;88;p16"/>
          <p:cNvSpPr txBox="1"/>
          <p:nvPr>
            <p:ph idx="1" type="body"/>
          </p:nvPr>
        </p:nvSpPr>
        <p:spPr>
          <a:xfrm>
            <a:off x="311700" y="1251775"/>
            <a:ext cx="8520600" cy="360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505567"/>
              </a:buClr>
              <a:buSzPts val="1200"/>
              <a:buChar char="-"/>
            </a:pPr>
            <a:r>
              <a:rPr lang="ko" sz="1200">
                <a:solidFill>
                  <a:schemeClr val="dk1"/>
                </a:solidFill>
              </a:rPr>
              <a:t>비교적 오래전부터 사용되었던 가격 전략 중 하나로, 최근 데이터 수집과 기술 발전에 영향으로 인해 더욱 활성화 되기 시작. (ex: 호텔,항공,차량 렌탈 등 여행관련 온라인 예약 서비스를 제공하는 서비스)</a:t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ko" sz="1200">
                <a:solidFill>
                  <a:schemeClr val="dk1"/>
                </a:solidFill>
              </a:rPr>
              <a:t>바탕으로 온라인 리테일 업체에도 도입하게 되어 성공적인 사례를 거두게 되었는데, 대표적인 사례가 </a:t>
            </a:r>
            <a:r>
              <a:rPr b="1" lang="ko" sz="1200">
                <a:solidFill>
                  <a:schemeClr val="dk1"/>
                </a:solidFill>
              </a:rPr>
              <a:t>Amazon(2012)</a:t>
            </a:r>
            <a:r>
              <a:rPr lang="ko" sz="1200">
                <a:solidFill>
                  <a:schemeClr val="dk1"/>
                </a:solidFill>
              </a:rPr>
              <a:t>이 도입 이전 대비 매출을 약 27% 증가시킨 것으로 알려짐.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ko" sz="1200">
                <a:solidFill>
                  <a:schemeClr val="dk1"/>
                </a:solidFill>
              </a:rPr>
              <a:t>공연예술에 실제적으로 적용된 한 예로는, 미국 브로드웨이의 뮤지컬 ‘</a:t>
            </a:r>
            <a:r>
              <a:rPr b="1" lang="ko" sz="1200">
                <a:solidFill>
                  <a:schemeClr val="dk1"/>
                </a:solidFill>
              </a:rPr>
              <a:t>몰몬성서</a:t>
            </a:r>
            <a:r>
              <a:rPr lang="ko" sz="1200">
                <a:solidFill>
                  <a:schemeClr val="dk1"/>
                </a:solidFill>
              </a:rPr>
              <a:t>’가 있음. 기존 오케스트라석 티켓값이 120-140달러였던 기존과는 다르게, dynamic pricing을 도입하여 공연일까지 남은 기간에 따라 최대 477달러라는 약 3배의 금액에도 불구하고, 당월 첫주 판마액이 145만달러인 경쟁 뮤지컬 ‘라이온킹’, ‘위키드’, ‘스파이더맨’을 제치고 판매액 1위에 오른 결과가 존재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451350" y="342150"/>
            <a:ext cx="8241300" cy="6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분석 과정</a:t>
            </a:r>
            <a:endParaRPr/>
          </a:p>
        </p:txBody>
      </p:sp>
      <p:sp>
        <p:nvSpPr>
          <p:cNvPr id="94" name="Google Shape;94;p17"/>
          <p:cNvSpPr/>
          <p:nvPr/>
        </p:nvSpPr>
        <p:spPr>
          <a:xfrm>
            <a:off x="2087550" y="1049950"/>
            <a:ext cx="4968900" cy="1022700"/>
          </a:xfrm>
          <a:prstGeom prst="flowChartAlternateProcess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[분석 목적]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할인율과 할인 종류를 기준으로 하여 공연의 예매율을 분석한 후, 동적 가격적용전과 후를 비교해 보려고 함.</a:t>
            </a:r>
            <a:endParaRPr/>
          </a:p>
        </p:txBody>
      </p:sp>
      <p:sp>
        <p:nvSpPr>
          <p:cNvPr id="95" name="Google Shape;95;p17"/>
          <p:cNvSpPr/>
          <p:nvPr/>
        </p:nvSpPr>
        <p:spPr>
          <a:xfrm>
            <a:off x="57375" y="2571750"/>
            <a:ext cx="2164200" cy="21420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동적 가격제 적용을 위한 예매율이 낮은 공연을 군집화</a:t>
            </a:r>
            <a:endParaRPr sz="1200"/>
          </a:p>
        </p:txBody>
      </p:sp>
      <p:sp>
        <p:nvSpPr>
          <p:cNvPr id="96" name="Google Shape;96;p17"/>
          <p:cNvSpPr/>
          <p:nvPr/>
        </p:nvSpPr>
        <p:spPr>
          <a:xfrm>
            <a:off x="3064888" y="2571750"/>
            <a:ext cx="2164200" cy="21420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예매율이 낮은 군의 특징의 특징을 분석.</a:t>
            </a:r>
            <a:br>
              <a:rPr lang="ko" sz="1200"/>
            </a:br>
            <a:r>
              <a:rPr lang="ko" sz="1200"/>
              <a:t>할인율의 적용의 가능성을 분석.</a:t>
            </a:r>
            <a:endParaRPr sz="1200"/>
          </a:p>
        </p:txBody>
      </p:sp>
      <p:sp>
        <p:nvSpPr>
          <p:cNvPr id="97" name="Google Shape;97;p17"/>
          <p:cNvSpPr/>
          <p:nvPr/>
        </p:nvSpPr>
        <p:spPr>
          <a:xfrm>
            <a:off x="6124250" y="2426325"/>
            <a:ext cx="2753700" cy="26346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rtl="0" algn="ctr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ko" sz="1200"/>
              <a:t>군집화에서 선출된 군의 값들의 예매 취소여부를 예측.</a:t>
            </a:r>
            <a:endParaRPr sz="1200"/>
          </a:p>
          <a:p>
            <a:pPr indent="-304800" lvl="0" marL="457200" rtl="0" algn="ctr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ko" sz="1200"/>
              <a:t>구간별로 나눈 값에 할인율 적용 및 예매취소 재 예측</a:t>
            </a:r>
            <a:endParaRPr sz="1200"/>
          </a:p>
          <a:p>
            <a:pPr indent="-304800" lvl="0" marL="457200" rtl="0" algn="ctr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ko" sz="1200"/>
              <a:t>동적가격제의 효과 비교</a:t>
            </a:r>
            <a:endParaRPr sz="1200"/>
          </a:p>
        </p:txBody>
      </p:sp>
      <p:sp>
        <p:nvSpPr>
          <p:cNvPr id="98" name="Google Shape;98;p17"/>
          <p:cNvSpPr/>
          <p:nvPr/>
        </p:nvSpPr>
        <p:spPr>
          <a:xfrm>
            <a:off x="2297850" y="3398100"/>
            <a:ext cx="671100" cy="489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7"/>
          <p:cNvSpPr/>
          <p:nvPr/>
        </p:nvSpPr>
        <p:spPr>
          <a:xfrm>
            <a:off x="5376775" y="3398100"/>
            <a:ext cx="671100" cy="489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7"/>
          <p:cNvSpPr/>
          <p:nvPr/>
        </p:nvSpPr>
        <p:spPr>
          <a:xfrm>
            <a:off x="510925" y="2376600"/>
            <a:ext cx="1274700" cy="5928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/>
              <a:t>데이터 군집화</a:t>
            </a:r>
            <a:endParaRPr/>
          </a:p>
        </p:txBody>
      </p:sp>
      <p:sp>
        <p:nvSpPr>
          <p:cNvPr id="101" name="Google Shape;101;p17"/>
          <p:cNvSpPr/>
          <p:nvPr/>
        </p:nvSpPr>
        <p:spPr>
          <a:xfrm>
            <a:off x="6831850" y="2240000"/>
            <a:ext cx="1274700" cy="5928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3.예매 예측 및 동적 가격 적용 비교</a:t>
            </a:r>
            <a:endParaRPr/>
          </a:p>
        </p:txBody>
      </p:sp>
      <p:sp>
        <p:nvSpPr>
          <p:cNvPr id="102" name="Google Shape;102;p17"/>
          <p:cNvSpPr/>
          <p:nvPr/>
        </p:nvSpPr>
        <p:spPr>
          <a:xfrm>
            <a:off x="3459363" y="2426325"/>
            <a:ext cx="1274700" cy="5928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2. 예매율 특징 분석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/>
          <p:nvPr>
            <p:ph type="title"/>
          </p:nvPr>
        </p:nvSpPr>
        <p:spPr>
          <a:xfrm>
            <a:off x="311700" y="307825"/>
            <a:ext cx="8520600" cy="6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전처리 (Preprocessing) 항목</a:t>
            </a:r>
            <a:endParaRPr/>
          </a:p>
        </p:txBody>
      </p:sp>
      <p:sp>
        <p:nvSpPr>
          <p:cNvPr id="108" name="Google Shape;108;p18"/>
          <p:cNvSpPr txBox="1"/>
          <p:nvPr>
            <p:ph idx="1" type="body"/>
          </p:nvPr>
        </p:nvSpPr>
        <p:spPr>
          <a:xfrm>
            <a:off x="262475" y="1243575"/>
            <a:ext cx="8999100" cy="360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/>
              <a:t> -  </a:t>
            </a:r>
            <a:r>
              <a:rPr lang="ko" sz="1500"/>
              <a:t>상당한 결측치들의 존재를 보고 데이터 여부 선정의 우선순위를 정하는 것을 목표로 정함</a:t>
            </a:r>
            <a:endParaRPr sz="1500"/>
          </a:p>
          <a:p>
            <a:pPr indent="-314721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b="1" lang="ko" sz="1750"/>
              <a:t>Membershiptype</a:t>
            </a:r>
            <a:r>
              <a:rPr lang="ko" sz="1750"/>
              <a:t> = &gt;  </a:t>
            </a:r>
            <a:r>
              <a:rPr lang="ko" sz="1750"/>
              <a:t>타입1~6에 입력되는 기준을 등급순으로 순차적 배정</a:t>
            </a:r>
            <a:endParaRPr sz="1750"/>
          </a:p>
          <a:p>
            <a:pPr indent="-314721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ko" sz="1750"/>
              <a:t>SEAT</a:t>
            </a:r>
            <a:r>
              <a:rPr lang="ko" sz="1750"/>
              <a:t> = &gt; 공연마다 좌석 기준이 다르고 좌석도 여러개여서 하나씩 확인하여 장소별로 분류하고 기준을 정함</a:t>
            </a:r>
            <a:endParaRPr sz="1750"/>
          </a:p>
          <a:p>
            <a:pPr indent="-314721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ko" sz="1750"/>
              <a:t>grade</a:t>
            </a:r>
            <a:r>
              <a:rPr lang="ko" sz="1750"/>
              <a:t> =&gt; R / S / A / B / C / 전체 일반석   분류</a:t>
            </a:r>
            <a:endParaRPr sz="1750"/>
          </a:p>
          <a:p>
            <a:pPr indent="-314721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ko" sz="1750"/>
              <a:t>tokenized_discount</a:t>
            </a:r>
            <a:r>
              <a:rPr lang="ko" sz="1750"/>
              <a:t>: 할인 유형에 따라 8가지의 할인 유형을 만들어 토큰화 변환</a:t>
            </a:r>
            <a:endParaRPr sz="1750"/>
          </a:p>
          <a:p>
            <a:pPr indent="-314721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ko" sz="1750"/>
              <a:t>discount_type_count</a:t>
            </a:r>
            <a:r>
              <a:rPr lang="ko" sz="1750"/>
              <a:t>: 공연당 사용된 할인 유형의 갯수</a:t>
            </a:r>
            <a:endParaRPr sz="1750"/>
          </a:p>
          <a:p>
            <a:pPr indent="-314721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ko" sz="1750"/>
              <a:t>Time_category</a:t>
            </a:r>
            <a:r>
              <a:rPr lang="ko" sz="1750"/>
              <a:t>: 기준에 따라 오전/오후/저녁으로 분류</a:t>
            </a:r>
            <a:endParaRPr sz="1750"/>
          </a:p>
          <a:p>
            <a:pPr indent="-314721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ko" sz="1750"/>
              <a:t>date_difference</a:t>
            </a:r>
            <a:r>
              <a:rPr lang="ko" sz="1750"/>
              <a:t>: 공연날짜 - 공연예매일</a:t>
            </a:r>
            <a:endParaRPr sz="1750"/>
          </a:p>
          <a:p>
            <a:pPr indent="-314721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ko" sz="1750"/>
              <a:t>day_of_week</a:t>
            </a:r>
            <a:r>
              <a:rPr lang="ko" sz="1750"/>
              <a:t>: 요일 토큰화</a:t>
            </a:r>
            <a:endParaRPr sz="1750"/>
          </a:p>
          <a:p>
            <a:pPr indent="-314721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ko" sz="1750"/>
              <a:t>is_holiday</a:t>
            </a:r>
            <a:r>
              <a:rPr lang="ko" sz="1750"/>
              <a:t>: 공휴일 유무</a:t>
            </a:r>
            <a:endParaRPr sz="1750"/>
          </a:p>
          <a:p>
            <a:pPr indent="-314721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ko" sz="1750"/>
              <a:t>reservation_rate</a:t>
            </a:r>
            <a:r>
              <a:rPr lang="ko" sz="1750"/>
              <a:t>: 예매율</a:t>
            </a:r>
            <a:endParaRPr sz="1750"/>
          </a:p>
          <a:p>
            <a:pPr indent="-314721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ko" sz="1750"/>
              <a:t>corona_reg</a:t>
            </a:r>
            <a:r>
              <a:rPr lang="ko" sz="1750"/>
              <a:t>: 공연당일 단계별 코로나 규제 단계</a:t>
            </a:r>
            <a:endParaRPr sz="1750"/>
          </a:p>
          <a:p>
            <a:pPr indent="-314721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ko" sz="1750"/>
              <a:t>corona_infected</a:t>
            </a:r>
            <a:r>
              <a:rPr lang="ko" sz="1750"/>
              <a:t>: 서울시 당일 코로나 추가 확진자</a:t>
            </a:r>
            <a:endParaRPr sz="175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/>
          <p:nvPr>
            <p:ph type="title"/>
          </p:nvPr>
        </p:nvSpPr>
        <p:spPr>
          <a:xfrm>
            <a:off x="311700" y="307825"/>
            <a:ext cx="8520600" cy="6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전처리 (Preprocessing) - </a:t>
            </a:r>
            <a:r>
              <a:rPr b="1" lang="ko" sz="1750">
                <a:solidFill>
                  <a:schemeClr val="dk2"/>
                </a:solidFill>
              </a:rPr>
              <a:t>Membershiptype</a:t>
            </a:r>
            <a:endParaRPr/>
          </a:p>
        </p:txBody>
      </p:sp>
      <p:sp>
        <p:nvSpPr>
          <p:cNvPr id="114" name="Google Shape;114;p19"/>
          <p:cNvSpPr txBox="1"/>
          <p:nvPr>
            <p:ph idx="1" type="body"/>
          </p:nvPr>
        </p:nvSpPr>
        <p:spPr>
          <a:xfrm>
            <a:off x="311700" y="1251775"/>
            <a:ext cx="4267200" cy="360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ko"/>
              <a:t>싹틔우미 - 공연 40% 이상 할인(본인 1장, 지정공연에 한함)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ko"/>
              <a:t>노블 - 공연 40% 이상 할인(본인 1장, 지정공연에 한함)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ko"/>
              <a:t>그린 - 5가지 프리미엄 혜택 → 공연·전시 5~30% 할인 (최대 2매까지)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ko"/>
              <a:t>블루 - 7가지 프리미엄 혜택 → 공연·전시 5~30% 할인 (최대 5매까지)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ko"/>
              <a:t>골드 - 10가지 프리미엄 혜택 → 공연·전시 5~40% 할인 (최대 5매까지)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이와 같이 확인된 결과를 </a:t>
            </a:r>
            <a:r>
              <a:rPr b="1" lang="ko" sz="1500">
                <a:solidFill>
                  <a:srgbClr val="202124"/>
                </a:solidFill>
                <a:highlight>
                  <a:srgbClr val="FFFFFF"/>
                </a:highlight>
              </a:rPr>
              <a:t>One-hot encoding </a:t>
            </a:r>
            <a:r>
              <a:rPr lang="ko"/>
              <a:t>(1 or 0)으로 처리</a:t>
            </a:r>
            <a:endParaRPr/>
          </a:p>
        </p:txBody>
      </p:sp>
      <p:pic>
        <p:nvPicPr>
          <p:cNvPr id="115" name="Google Shape;11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5875" y="1251775"/>
            <a:ext cx="4146425" cy="360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/>
          <p:nvPr>
            <p:ph type="title"/>
          </p:nvPr>
        </p:nvSpPr>
        <p:spPr>
          <a:xfrm>
            <a:off x="311700" y="307825"/>
            <a:ext cx="8520600" cy="6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전처리 (Preprocessing) - </a:t>
            </a:r>
            <a:r>
              <a:rPr b="1" lang="ko" sz="1750">
                <a:solidFill>
                  <a:schemeClr val="dk2"/>
                </a:solidFill>
              </a:rPr>
              <a:t>grade</a:t>
            </a:r>
            <a:endParaRPr sz="2100"/>
          </a:p>
        </p:txBody>
      </p:sp>
      <p:sp>
        <p:nvSpPr>
          <p:cNvPr id="121" name="Google Shape;121;p20"/>
          <p:cNvSpPr txBox="1"/>
          <p:nvPr>
            <p:ph idx="1" type="body"/>
          </p:nvPr>
        </p:nvSpPr>
        <p:spPr>
          <a:xfrm>
            <a:off x="311700" y="1251775"/>
            <a:ext cx="3899700" cy="360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3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652"/>
              <a:t>공연장별로 좌석이 차이가 있음</a:t>
            </a:r>
            <a:endParaRPr b="1" sz="4652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ko" sz="3715"/>
              <a:t>콘서트홀</a:t>
            </a:r>
            <a:r>
              <a:rPr lang="ko" sz="3715"/>
              <a:t> </a:t>
            </a:r>
            <a:endParaRPr sz="371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29606"/>
              <a:buFont typeface="Arial"/>
              <a:buNone/>
            </a:pPr>
            <a:r>
              <a:rPr lang="ko" sz="3715"/>
              <a:t>R = 1층 BCD 전석 / 2층 BCD 1~3열</a:t>
            </a:r>
            <a:endParaRPr sz="371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29606"/>
              <a:buFont typeface="Arial"/>
              <a:buNone/>
            </a:pPr>
            <a:r>
              <a:rPr lang="ko" sz="3715"/>
              <a:t>S = 1층 AE / 2층 AD 1~3열 , BCD 4~6열</a:t>
            </a:r>
            <a:endParaRPr sz="371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29606"/>
              <a:buFont typeface="Arial"/>
              <a:buNone/>
            </a:pPr>
            <a:r>
              <a:rPr lang="ko" sz="3715"/>
              <a:t>A = 2층 AD 4~7열 / 3층 BCDEF 4~7열 &amp; box석</a:t>
            </a:r>
            <a:endParaRPr sz="371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29606"/>
              <a:buFont typeface="Arial"/>
              <a:buNone/>
            </a:pPr>
            <a:r>
              <a:rPr lang="ko" sz="3715"/>
              <a:t>B = 3층 AGMN 전석 &amp; box석</a:t>
            </a:r>
            <a:endParaRPr sz="371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ko" sz="3715"/>
              <a:t>IBK챔버홀</a:t>
            </a:r>
            <a:endParaRPr b="1" sz="371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29606"/>
              <a:buFont typeface="Arial"/>
              <a:buNone/>
            </a:pPr>
            <a:r>
              <a:rPr lang="ko" sz="3715"/>
              <a:t>R = 1층 ABC 1~11 / BOX</a:t>
            </a:r>
            <a:endParaRPr sz="371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29606"/>
              <a:buFont typeface="Arial"/>
              <a:buNone/>
            </a:pPr>
            <a:r>
              <a:rPr lang="ko" sz="3715"/>
              <a:t>S = 나머지 or 전체 일반석</a:t>
            </a:r>
            <a:endParaRPr sz="3715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ko" sz="3715"/>
              <a:t>리사이틀홀</a:t>
            </a:r>
            <a:r>
              <a:rPr lang="ko" sz="3715"/>
              <a:t> : 전부 일반석</a:t>
            </a:r>
            <a:endParaRPr/>
          </a:p>
        </p:txBody>
      </p:sp>
      <p:cxnSp>
        <p:nvCxnSpPr>
          <p:cNvPr id="122" name="Google Shape;122;p20"/>
          <p:cNvCxnSpPr/>
          <p:nvPr/>
        </p:nvCxnSpPr>
        <p:spPr>
          <a:xfrm flipH="1" rot="10800000">
            <a:off x="3826800" y="2922450"/>
            <a:ext cx="745200" cy="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3" name="Google Shape;123;p20"/>
          <p:cNvSpPr txBox="1"/>
          <p:nvPr/>
        </p:nvSpPr>
        <p:spPr>
          <a:xfrm>
            <a:off x="4662750" y="1316325"/>
            <a:ext cx="4085700" cy="34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토큰화</a:t>
            </a:r>
            <a:r>
              <a:rPr lang="ko"/>
              <a:t> 버</a:t>
            </a:r>
            <a:r>
              <a:rPr lang="ko"/>
              <a:t>전       /         </a:t>
            </a:r>
            <a:r>
              <a:rPr b="1" lang="ko" sz="1500">
                <a:solidFill>
                  <a:srgbClr val="202124"/>
                </a:solidFill>
                <a:highlight>
                  <a:srgbClr val="FFFFFF"/>
                </a:highlight>
              </a:rPr>
              <a:t>One-hot encoding</a:t>
            </a:r>
            <a:r>
              <a:rPr lang="ko" sz="1500">
                <a:solidFill>
                  <a:srgbClr val="202124"/>
                </a:solidFill>
                <a:highlight>
                  <a:srgbClr val="FFFFFF"/>
                </a:highlight>
              </a:rPr>
              <a:t> 버전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R = 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S = 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A = 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B = 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C = 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전체 일반석 = 6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ko"/>
            </a:br>
            <a:br>
              <a:rPr lang="ko"/>
            </a:br>
            <a:br>
              <a:rPr lang="ko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이러한 과정을 거쳐 머신러닝을 돌리기 위한 최적의 수로 </a:t>
            </a:r>
            <a:r>
              <a:rPr b="1" lang="ko"/>
              <a:t>토큰화 분리작업</a:t>
            </a:r>
            <a:r>
              <a:rPr lang="ko"/>
              <a:t> 진행</a:t>
            </a:r>
            <a:endParaRPr/>
          </a:p>
        </p:txBody>
      </p:sp>
      <p:pic>
        <p:nvPicPr>
          <p:cNvPr id="124" name="Google Shape;12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95850" y="1638250"/>
            <a:ext cx="2803625" cy="230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1"/>
          <p:cNvSpPr txBox="1"/>
          <p:nvPr>
            <p:ph type="title"/>
          </p:nvPr>
        </p:nvSpPr>
        <p:spPr>
          <a:xfrm>
            <a:off x="311700" y="307825"/>
            <a:ext cx="8520600" cy="6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전처리 (Preprocessing) - </a:t>
            </a:r>
            <a:r>
              <a:rPr b="1" lang="ko" sz="1750">
                <a:solidFill>
                  <a:schemeClr val="dk2"/>
                </a:solidFill>
              </a:rPr>
              <a:t>tokenized_discount</a:t>
            </a:r>
            <a:endParaRPr/>
          </a:p>
        </p:txBody>
      </p:sp>
      <p:sp>
        <p:nvSpPr>
          <p:cNvPr id="130" name="Google Shape;130;p21"/>
          <p:cNvSpPr txBox="1"/>
          <p:nvPr>
            <p:ph idx="1" type="body"/>
          </p:nvPr>
        </p:nvSpPr>
        <p:spPr>
          <a:xfrm>
            <a:off x="311700" y="1251775"/>
            <a:ext cx="4204200" cy="360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ko" sz="1200"/>
              <a:t>1 = </a:t>
            </a:r>
            <a:r>
              <a:rPr lang="ko" sz="1200">
                <a:solidFill>
                  <a:srgbClr val="FF0000"/>
                </a:solidFill>
              </a:rPr>
              <a:t>초대권</a:t>
            </a:r>
            <a:r>
              <a:rPr lang="ko" sz="1200"/>
              <a:t>과 </a:t>
            </a:r>
            <a:r>
              <a:rPr lang="ko" sz="1200">
                <a:solidFill>
                  <a:srgbClr val="FF0000"/>
                </a:solidFill>
              </a:rPr>
              <a:t>차액</a:t>
            </a:r>
            <a:r>
              <a:rPr lang="ko" sz="1200"/>
              <a:t> 하나로 묶음 (둘다 완벽히 무료인 것들이 존재는 하나 무료가 아닌 것들이 있고 할인율을 완벽히 알수가없는것에 비슷함으로 봄) </a:t>
            </a:r>
            <a:endParaRPr sz="12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ko" sz="1200"/>
              <a:t>2 = 할인을 40%미만으로 받은 고객 </a:t>
            </a:r>
            <a:endParaRPr sz="12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ko" sz="1200"/>
              <a:t>3 = 할인을 40%이상으로 받은 고객 </a:t>
            </a:r>
            <a:endParaRPr sz="12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ko" sz="1200"/>
              <a:t>4 = 할인 받지않고 원가액으로 본 고객(일반)</a:t>
            </a:r>
            <a:endParaRPr sz="12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ko" sz="1200"/>
              <a:t>5 = ’기획사’이라는 discount_type열의 토큰값 </a:t>
            </a:r>
            <a:endParaRPr sz="12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ko" sz="1200">
                <a:solidFill>
                  <a:schemeClr val="dk1"/>
                </a:solidFill>
              </a:rPr>
              <a:t>6 = </a:t>
            </a:r>
            <a:r>
              <a:rPr lang="ko" sz="1200">
                <a:solidFill>
                  <a:srgbClr val="D44C47"/>
                </a:solidFill>
              </a:rPr>
              <a:t>'장애인’</a:t>
            </a:r>
            <a:r>
              <a:rPr lang="ko" sz="1200">
                <a:solidFill>
                  <a:schemeClr val="dk1"/>
                </a:solidFill>
              </a:rPr>
              <a:t>과 </a:t>
            </a:r>
            <a:r>
              <a:rPr lang="ko" sz="1200">
                <a:solidFill>
                  <a:srgbClr val="D44C47"/>
                </a:solidFill>
              </a:rPr>
              <a:t>'국가유공자’</a:t>
            </a:r>
            <a:r>
              <a:rPr lang="ko" sz="1200">
                <a:solidFill>
                  <a:schemeClr val="dk1"/>
                </a:solidFill>
              </a:rPr>
              <a:t>가 해택이 묶여있는 경우가 많아서 2개를 하나의 토큰으로 묶음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ko" sz="1200">
                <a:solidFill>
                  <a:schemeClr val="dk1"/>
                </a:solidFill>
              </a:rPr>
              <a:t>7 = 종업자 할인으로 확인되서 </a:t>
            </a:r>
            <a:r>
              <a:rPr lang="ko" sz="1200">
                <a:solidFill>
                  <a:srgbClr val="D44C47"/>
                </a:solidFill>
              </a:rPr>
              <a:t>’후원자’,’출연자’,’홍보진행’,’홍보마케팅’,’연주자’</a:t>
            </a:r>
            <a:r>
              <a:rPr lang="ko" sz="1200">
                <a:solidFill>
                  <a:schemeClr val="dk1"/>
                </a:solidFill>
              </a:rPr>
              <a:t>를 관련업자로 인지하여 할인율을 제대로 확인이 안되서 토큰값이 2개값으로 되서 하나로 묶음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r>
              <a:rPr lang="ko" sz="1100">
                <a:solidFill>
                  <a:schemeClr val="dk1"/>
                </a:solidFill>
              </a:rPr>
              <a:t>8 = </a:t>
            </a:r>
            <a:r>
              <a:rPr lang="ko" sz="1200">
                <a:solidFill>
                  <a:srgbClr val="D44C47"/>
                </a:solidFill>
              </a:rPr>
              <a:t>할인율이 0%</a:t>
            </a:r>
            <a:r>
              <a:rPr lang="ko" sz="1200">
                <a:solidFill>
                  <a:schemeClr val="dk1"/>
                </a:solidFill>
              </a:rPr>
              <a:t> 이지만 </a:t>
            </a:r>
            <a:r>
              <a:rPr lang="ko" sz="1200">
                <a:solidFill>
                  <a:srgbClr val="D44C47"/>
                </a:solidFill>
              </a:rPr>
              <a:t>가격 또한 0%</a:t>
            </a:r>
            <a:r>
              <a:rPr lang="ko" sz="1200">
                <a:solidFill>
                  <a:schemeClr val="dk1"/>
                </a:solidFill>
              </a:rPr>
              <a:t>이고 </a:t>
            </a:r>
            <a:r>
              <a:rPr lang="ko" sz="1200">
                <a:solidFill>
                  <a:srgbClr val="CB912F"/>
                </a:solidFill>
              </a:rPr>
              <a:t>‘초대권’과 ‘차액’같은 변수값이 없어 ‘4’토큰과 겹치는 경우가 없는 모든 값이 ‘0’인 값</a:t>
            </a:r>
            <a:r>
              <a:rPr lang="ko" sz="1200">
                <a:solidFill>
                  <a:schemeClr val="dk1"/>
                </a:solidFill>
              </a:rPr>
              <a:t>을 8번으로 통합묶음</a:t>
            </a:r>
            <a:r>
              <a:rPr lang="ko" sz="1100">
                <a:solidFill>
                  <a:schemeClr val="dk1"/>
                </a:solidFill>
              </a:rPr>
              <a:t> </a:t>
            </a:r>
            <a:endParaRPr sz="1200">
              <a:solidFill>
                <a:schemeClr val="dk1"/>
              </a:solidFill>
            </a:endParaRPr>
          </a:p>
        </p:txBody>
      </p:sp>
      <p:pic>
        <p:nvPicPr>
          <p:cNvPr id="131" name="Google Shape;13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7150" y="1671925"/>
            <a:ext cx="3778926" cy="213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심플 노트 페이지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