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0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59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0.xml" ContentType="application/vnd.openxmlformats-officedocument.presentationml.notesSlide+xml"/>
  <Override PartName="/ppt/slides/slide61.xml" ContentType="application/vnd.openxmlformats-officedocument.presentationml.slide+xml"/>
  <Override PartName="/ppt/notesSlides/notesSlide61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6.xml" ContentType="application/vnd.openxmlformats-officedocument.presentationml.slide+xml"/>
  <Override PartName="/ppt/notesSlides/notesSlide66.xml" ContentType="application/vnd.openxmlformats-officedocument.presentationml.notesSlide+xml"/>
  <Override PartName="/ppt/slides/slide67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68.xml" ContentType="application/vnd.openxmlformats-officedocument.presentationml.slide+xml"/>
  <Override PartName="/ppt/notesSlides/notesSlide68.xml" ContentType="application/vnd.openxmlformats-officedocument.presentationml.notesSlide+xml"/>
  <Override PartName="/ppt/slides/slide69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70.xml" ContentType="application/vnd.openxmlformats-officedocument.presentationml.slide+xml"/>
  <Override PartName="/ppt/notesSlides/notesSlide70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72.xml" ContentType="application/vnd.openxmlformats-officedocument.presentationml.notesSlide+xml"/>
  <Override PartName="/ppt/slides/slide73.xml" ContentType="application/vnd.openxmlformats-officedocument.presentationml.slide+xml"/>
  <Override PartName="/ppt/notesSlides/notesSlide73.xml" ContentType="application/vnd.openxmlformats-officedocument.presentationml.notesSlide+xml"/>
  <Override PartName="/ppt/slides/slide74.xml" ContentType="application/vnd.openxmlformats-officedocument.presentationml.slide+xml"/>
  <Override PartName="/ppt/notesSlides/notesSlide74.xml" ContentType="application/vnd.openxmlformats-officedocument.presentationml.notesSlide+xml"/>
  <Override PartName="/ppt/slides/slide75.xml" ContentType="application/vnd.openxmlformats-officedocument.presentationml.slide+xml"/>
  <Override PartName="/ppt/notesSlides/notesSlide75.xml" ContentType="application/vnd.openxmlformats-officedocument.presentationml.notesSlide+xml"/>
  <Override PartName="/ppt/slides/slide76.xml" ContentType="application/vnd.openxmlformats-officedocument.presentationml.slide+xml"/>
  <Override PartName="/ppt/notesSlides/notesSlide76.xml" ContentType="application/vnd.openxmlformats-officedocument.presentationml.notesSlide+xml"/>
  <Override PartName="/ppt/slides/slide77.xml" ContentType="application/vnd.openxmlformats-officedocument.presentationml.slide+xml"/>
  <Override PartName="/ppt/notesSlides/notesSlide77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9.xml" ContentType="application/vnd.openxmlformats-officedocument.presentationml.notesSlide+xml"/>
  <Override PartName="/ppt/slides/slide80.xml" ContentType="application/vnd.openxmlformats-officedocument.presentationml.slide+xml"/>
  <Override PartName="/ppt/notesSlides/notesSlide80.xml" ContentType="application/vnd.openxmlformats-officedocument.presentationml.notesSlide+xml"/>
  <Override PartName="/ppt/slides/slide81.xml" ContentType="application/vnd.openxmlformats-officedocument.presentationml.slide+xml"/>
  <Override PartName="/ppt/notesSlides/notesSlide81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82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83.xml" ContentType="application/vnd.openxmlformats-officedocument.presentationml.notesSlide+xml"/>
  <Override PartName="/ppt/slides/slide84.xml" ContentType="application/vnd.openxmlformats-officedocument.presentationml.slide+xml"/>
  <Override PartName="/ppt/notesSlides/notesSlide84.xml" ContentType="application/vnd.openxmlformats-officedocument.presentationml.notesSlide+xml"/>
  <Override PartName="/ppt/slides/slide85.xml" ContentType="application/vnd.openxmlformats-officedocument.presentationml.slide+xml"/>
  <Override PartName="/ppt/notesSlides/notesSlide85.xml" ContentType="application/vnd.openxmlformats-officedocument.presentationml.notesSlide+xml"/>
  <Override PartName="/ppt/slides/slide86.xml" ContentType="application/vnd.openxmlformats-officedocument.presentationml.slide+xml"/>
  <Override PartName="/ppt/notesSlides/notesSlide86.xml" ContentType="application/vnd.openxmlformats-officedocument.presentationml.notesSlide+xml"/>
  <Override PartName="/ppt/slides/slide87.xml" ContentType="application/vnd.openxmlformats-officedocument.presentationml.slide+xml"/>
  <Override PartName="/ppt/notesSlides/notesSlide87.xml" ContentType="application/vnd.openxmlformats-officedocument.presentationml.notesSlide+xml"/>
  <Override PartName="/ppt/slides/slide88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notesMasterIdLst>
    <p:notesMasterId r:id="rId15"/>
  </p:notesMasterIdLst>
  <p:sldIdLst>
    <p:sldId id="256" r:id="rId17"/>
    <p:sldId id="258" r:id="rId18"/>
    <p:sldId id="261" r:id="rId19"/>
    <p:sldId id="259" r:id="rId20"/>
    <p:sldId id="260" r:id="rId21"/>
    <p:sldId id="327" r:id="rId22"/>
    <p:sldId id="262" r:id="rId23"/>
    <p:sldId id="263" r:id="rId24"/>
    <p:sldId id="267" r:id="rId25"/>
    <p:sldId id="268" r:id="rId26"/>
    <p:sldId id="269" r:id="rId27"/>
    <p:sldId id="265" r:id="rId28"/>
    <p:sldId id="266" r:id="rId30"/>
    <p:sldId id="270" r:id="rId31"/>
    <p:sldId id="277" r:id="rId33"/>
    <p:sldId id="278" r:id="rId35"/>
    <p:sldId id="330" r:id="rId36"/>
    <p:sldId id="325" r:id="rId37"/>
    <p:sldId id="331" r:id="rId38"/>
    <p:sldId id="326" r:id="rId39"/>
    <p:sldId id="332" r:id="rId41"/>
    <p:sldId id="328" r:id="rId42"/>
    <p:sldId id="333" r:id="rId43"/>
    <p:sldId id="329" r:id="rId44"/>
    <p:sldId id="279" r:id="rId45"/>
    <p:sldId id="281" r:id="rId47"/>
    <p:sldId id="288" r:id="rId48"/>
    <p:sldId id="290" r:id="rId49"/>
    <p:sldId id="294" r:id="rId50"/>
    <p:sldId id="295" r:id="rId51"/>
    <p:sldId id="280" r:id="rId52"/>
    <p:sldId id="300" r:id="rId53"/>
    <p:sldId id="301" r:id="rId54"/>
    <p:sldId id="302" r:id="rId55"/>
    <p:sldId id="303" r:id="rId56"/>
    <p:sldId id="305" r:id="rId57"/>
    <p:sldId id="299" r:id="rId58"/>
    <p:sldId id="377" r:id="rId59"/>
    <p:sldId id="307" r:id="rId60"/>
    <p:sldId id="308" r:id="rId61"/>
    <p:sldId id="309" r:id="rId62"/>
    <p:sldId id="310" r:id="rId63"/>
    <p:sldId id="312" r:id="rId64"/>
    <p:sldId id="370" r:id="rId65"/>
    <p:sldId id="371" r:id="rId67"/>
    <p:sldId id="372" r:id="rId69"/>
    <p:sldId id="373" r:id="rId71"/>
    <p:sldId id="374" r:id="rId73"/>
    <p:sldId id="375" r:id="rId75"/>
    <p:sldId id="376" r:id="rId77"/>
    <p:sldId id="365" r:id="rId79"/>
    <p:sldId id="320" r:id="rId81"/>
    <p:sldId id="369" r:id="rId83"/>
    <p:sldId id="334" r:id="rId85"/>
    <p:sldId id="313" r:id="rId87"/>
    <p:sldId id="319" r:id="rId89"/>
    <p:sldId id="316" r:id="rId91"/>
    <p:sldId id="340" r:id="rId93"/>
    <p:sldId id="341" r:id="rId94"/>
    <p:sldId id="342" r:id="rId96"/>
    <p:sldId id="314" r:id="rId98"/>
    <p:sldId id="338" r:id="rId100"/>
    <p:sldId id="339" r:id="rId102"/>
    <p:sldId id="343" r:id="rId104"/>
    <p:sldId id="344" r:id="rId106"/>
    <p:sldId id="345" r:id="rId108"/>
    <p:sldId id="346" r:id="rId110"/>
    <p:sldId id="347" r:id="rId112"/>
    <p:sldId id="378" r:id="rId114"/>
    <p:sldId id="348" r:id="rId116"/>
    <p:sldId id="349" r:id="rId118"/>
    <p:sldId id="350" r:id="rId120"/>
    <p:sldId id="351" r:id="rId122"/>
    <p:sldId id="352" r:id="rId124"/>
    <p:sldId id="337" r:id="rId126"/>
    <p:sldId id="353" r:id="rId128"/>
    <p:sldId id="354" r:id="rId130"/>
    <p:sldId id="322" r:id="rId132"/>
    <p:sldId id="355" r:id="rId134"/>
    <p:sldId id="321" r:id="rId136"/>
    <p:sldId id="324" r:id="rId138"/>
    <p:sldId id="356" r:id="rId140"/>
    <p:sldId id="357" r:id="rId142"/>
    <p:sldId id="359" r:id="rId144"/>
    <p:sldId id="360" r:id="rId146"/>
    <p:sldId id="363" r:id="rId148"/>
    <p:sldId id="364" r:id="rId150"/>
    <p:sldId id="358" r:id="rId152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80074" autoAdjust="0"/>
  </p:normalViewPr>
  <p:slideViewPr>
    <p:cSldViewPr snapToGrid="1" snapToObjects="1">
      <p:cViewPr varScale="1">
        <p:scale>
          <a:sx n="85" d="100"/>
          <a:sy n="85" d="100"/>
        </p:scale>
        <p:origin x="-714" y="-96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slide" Target="slides/slide19.xml"></Relationship><Relationship Id="rId39" Type="http://schemas.openxmlformats.org/officeDocument/2006/relationships/slide" Target="slides/slide20.xml"></Relationship><Relationship Id="rId41" Type="http://schemas.openxmlformats.org/officeDocument/2006/relationships/slide" Target="slides/slide21.xml"></Relationship><Relationship Id="rId42" Type="http://schemas.openxmlformats.org/officeDocument/2006/relationships/slide" Target="slides/slide22.xml"></Relationship><Relationship Id="rId43" Type="http://schemas.openxmlformats.org/officeDocument/2006/relationships/slide" Target="slides/slide23.xml"></Relationship><Relationship Id="rId44" Type="http://schemas.openxmlformats.org/officeDocument/2006/relationships/slide" Target="slides/slide24.xml"></Relationship><Relationship Id="rId45" Type="http://schemas.openxmlformats.org/officeDocument/2006/relationships/slide" Target="slides/slide25.xml"></Relationship><Relationship Id="rId47" Type="http://schemas.openxmlformats.org/officeDocument/2006/relationships/slide" Target="slides/slide26.xml"></Relationship><Relationship Id="rId48" Type="http://schemas.openxmlformats.org/officeDocument/2006/relationships/slide" Target="slides/slide27.xml"></Relationship><Relationship Id="rId49" Type="http://schemas.openxmlformats.org/officeDocument/2006/relationships/slide" Target="slides/slide28.xml"></Relationship><Relationship Id="rId50" Type="http://schemas.openxmlformats.org/officeDocument/2006/relationships/slide" Target="slides/slide29.xml"></Relationship><Relationship Id="rId51" Type="http://schemas.openxmlformats.org/officeDocument/2006/relationships/slide" Target="slides/slide30.xml"></Relationship><Relationship Id="rId52" Type="http://schemas.openxmlformats.org/officeDocument/2006/relationships/slide" Target="slides/slide31.xml"></Relationship><Relationship Id="rId53" Type="http://schemas.openxmlformats.org/officeDocument/2006/relationships/slide" Target="slides/slide32.xml"></Relationship><Relationship Id="rId54" Type="http://schemas.openxmlformats.org/officeDocument/2006/relationships/slide" Target="slides/slide33.xml"></Relationship><Relationship Id="rId55" Type="http://schemas.openxmlformats.org/officeDocument/2006/relationships/slide" Target="slides/slide34.xml"></Relationship><Relationship Id="rId56" Type="http://schemas.openxmlformats.org/officeDocument/2006/relationships/slide" Target="slides/slide35.xml"></Relationship><Relationship Id="rId57" Type="http://schemas.openxmlformats.org/officeDocument/2006/relationships/slide" Target="slides/slide36.xml"></Relationship><Relationship Id="rId58" Type="http://schemas.openxmlformats.org/officeDocument/2006/relationships/slide" Target="slides/slide37.xml"></Relationship><Relationship Id="rId59" Type="http://schemas.openxmlformats.org/officeDocument/2006/relationships/slide" Target="slides/slide38.xml"></Relationship><Relationship Id="rId60" Type="http://schemas.openxmlformats.org/officeDocument/2006/relationships/slide" Target="slides/slide39.xml"></Relationship><Relationship Id="rId61" Type="http://schemas.openxmlformats.org/officeDocument/2006/relationships/slide" Target="slides/slide40.xml"></Relationship><Relationship Id="rId62" Type="http://schemas.openxmlformats.org/officeDocument/2006/relationships/slide" Target="slides/slide41.xml"></Relationship><Relationship Id="rId63" Type="http://schemas.openxmlformats.org/officeDocument/2006/relationships/slide" Target="slides/slide42.xml"></Relationship><Relationship Id="rId64" Type="http://schemas.openxmlformats.org/officeDocument/2006/relationships/slide" Target="slides/slide43.xml"></Relationship><Relationship Id="rId65" Type="http://schemas.openxmlformats.org/officeDocument/2006/relationships/slide" Target="slides/slide44.xml"></Relationship><Relationship Id="rId67" Type="http://schemas.openxmlformats.org/officeDocument/2006/relationships/slide" Target="slides/slide45.xml"></Relationship><Relationship Id="rId69" Type="http://schemas.openxmlformats.org/officeDocument/2006/relationships/slide" Target="slides/slide46.xml"></Relationship><Relationship Id="rId71" Type="http://schemas.openxmlformats.org/officeDocument/2006/relationships/slide" Target="slides/slide47.xml"></Relationship><Relationship Id="rId73" Type="http://schemas.openxmlformats.org/officeDocument/2006/relationships/slide" Target="slides/slide48.xml"></Relationship><Relationship Id="rId75" Type="http://schemas.openxmlformats.org/officeDocument/2006/relationships/slide" Target="slides/slide49.xml"></Relationship><Relationship Id="rId77" Type="http://schemas.openxmlformats.org/officeDocument/2006/relationships/slide" Target="slides/slide50.xml"></Relationship><Relationship Id="rId79" Type="http://schemas.openxmlformats.org/officeDocument/2006/relationships/slide" Target="slides/slide51.xml"></Relationship><Relationship Id="rId81" Type="http://schemas.openxmlformats.org/officeDocument/2006/relationships/slide" Target="slides/slide52.xml"></Relationship><Relationship Id="rId83" Type="http://schemas.openxmlformats.org/officeDocument/2006/relationships/slide" Target="slides/slide53.xml"></Relationship><Relationship Id="rId85" Type="http://schemas.openxmlformats.org/officeDocument/2006/relationships/slide" Target="slides/slide54.xml"></Relationship><Relationship Id="rId87" Type="http://schemas.openxmlformats.org/officeDocument/2006/relationships/slide" Target="slides/slide55.xml"></Relationship><Relationship Id="rId89" Type="http://schemas.openxmlformats.org/officeDocument/2006/relationships/slide" Target="slides/slide56.xml"></Relationship><Relationship Id="rId91" Type="http://schemas.openxmlformats.org/officeDocument/2006/relationships/slide" Target="slides/slide57.xml"></Relationship><Relationship Id="rId93" Type="http://schemas.openxmlformats.org/officeDocument/2006/relationships/slide" Target="slides/slide58.xml"></Relationship><Relationship Id="rId94" Type="http://schemas.openxmlformats.org/officeDocument/2006/relationships/slide" Target="slides/slide59.xml"></Relationship><Relationship Id="rId96" Type="http://schemas.openxmlformats.org/officeDocument/2006/relationships/slide" Target="slides/slide60.xml"></Relationship><Relationship Id="rId98" Type="http://schemas.openxmlformats.org/officeDocument/2006/relationships/slide" Target="slides/slide61.xml"></Relationship><Relationship Id="rId100" Type="http://schemas.openxmlformats.org/officeDocument/2006/relationships/slide" Target="slides/slide62.xml"></Relationship><Relationship Id="rId102" Type="http://schemas.openxmlformats.org/officeDocument/2006/relationships/slide" Target="slides/slide63.xml"></Relationship><Relationship Id="rId104" Type="http://schemas.openxmlformats.org/officeDocument/2006/relationships/slide" Target="slides/slide64.xml"></Relationship><Relationship Id="rId106" Type="http://schemas.openxmlformats.org/officeDocument/2006/relationships/slide" Target="slides/slide65.xml"></Relationship><Relationship Id="rId108" Type="http://schemas.openxmlformats.org/officeDocument/2006/relationships/slide" Target="slides/slide66.xml"></Relationship><Relationship Id="rId110" Type="http://schemas.openxmlformats.org/officeDocument/2006/relationships/slide" Target="slides/slide67.xml"></Relationship><Relationship Id="rId112" Type="http://schemas.openxmlformats.org/officeDocument/2006/relationships/slide" Target="slides/slide68.xml"></Relationship><Relationship Id="rId114" Type="http://schemas.openxmlformats.org/officeDocument/2006/relationships/slide" Target="slides/slide69.xml"></Relationship><Relationship Id="rId116" Type="http://schemas.openxmlformats.org/officeDocument/2006/relationships/slide" Target="slides/slide70.xml"></Relationship><Relationship Id="rId118" Type="http://schemas.openxmlformats.org/officeDocument/2006/relationships/slide" Target="slides/slide71.xml"></Relationship><Relationship Id="rId120" Type="http://schemas.openxmlformats.org/officeDocument/2006/relationships/slide" Target="slides/slide72.xml"></Relationship><Relationship Id="rId122" Type="http://schemas.openxmlformats.org/officeDocument/2006/relationships/slide" Target="slides/slide73.xml"></Relationship><Relationship Id="rId124" Type="http://schemas.openxmlformats.org/officeDocument/2006/relationships/slide" Target="slides/slide74.xml"></Relationship><Relationship Id="rId126" Type="http://schemas.openxmlformats.org/officeDocument/2006/relationships/slide" Target="slides/slide75.xml"></Relationship><Relationship Id="rId128" Type="http://schemas.openxmlformats.org/officeDocument/2006/relationships/slide" Target="slides/slide76.xml"></Relationship><Relationship Id="rId130" Type="http://schemas.openxmlformats.org/officeDocument/2006/relationships/slide" Target="slides/slide77.xml"></Relationship><Relationship Id="rId132" Type="http://schemas.openxmlformats.org/officeDocument/2006/relationships/slide" Target="slides/slide78.xml"></Relationship><Relationship Id="rId134" Type="http://schemas.openxmlformats.org/officeDocument/2006/relationships/slide" Target="slides/slide79.xml"></Relationship><Relationship Id="rId136" Type="http://schemas.openxmlformats.org/officeDocument/2006/relationships/slide" Target="slides/slide80.xml"></Relationship><Relationship Id="rId138" Type="http://schemas.openxmlformats.org/officeDocument/2006/relationships/slide" Target="slides/slide81.xml"></Relationship><Relationship Id="rId140" Type="http://schemas.openxmlformats.org/officeDocument/2006/relationships/slide" Target="slides/slide82.xml"></Relationship><Relationship Id="rId142" Type="http://schemas.openxmlformats.org/officeDocument/2006/relationships/slide" Target="slides/slide83.xml"></Relationship><Relationship Id="rId144" Type="http://schemas.openxmlformats.org/officeDocument/2006/relationships/slide" Target="slides/slide84.xml"></Relationship><Relationship Id="rId146" Type="http://schemas.openxmlformats.org/officeDocument/2006/relationships/slide" Target="slides/slide85.xml"></Relationship><Relationship Id="rId148" Type="http://schemas.openxmlformats.org/officeDocument/2006/relationships/slide" Target="slides/slide86.xml"></Relationship><Relationship Id="rId150" Type="http://schemas.openxmlformats.org/officeDocument/2006/relationships/slide" Target="slides/slide87.xml"></Relationship><Relationship Id="rId152" Type="http://schemas.openxmlformats.org/officeDocument/2006/relationships/slide" Target="slides/slide88.xml"></Relationship><Relationship Id="rId154" Type="http://schemas.openxmlformats.org/officeDocument/2006/relationships/viewProps" Target="viewProps.xml"></Relationship><Relationship Id="rId15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5B322-D291-4B03-8B9C-D68A2C2D6AEE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29B61-2566-4188-9663-2CF9F5756E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5.xml"></Relationship></Relationships>
</file>

<file path=ppt/notesSlides/_rels/notesSlide4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4.xml"></Relationship></Relationships>
</file>

<file path=ppt/notesSlides/_rels/notesSlide4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5.xml"></Relationship></Relationships>
</file>

<file path=ppt/notesSlides/_rels/notesSlide4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6.xml"></Relationship></Relationships>
</file>

<file path=ppt/notesSlides/_rels/notesSlide4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7.xml"></Relationship></Relationships>
</file>

<file path=ppt/notesSlides/_rels/notesSlide4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8.xml"></Relationship></Relationships>
</file>

<file path=ppt/notesSlides/_rels/notesSlide4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9.xml"></Relationship></Relationships>
</file>

<file path=ppt/notesSlides/_rels/notesSlide5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0.xml"></Relationship></Relationships>
</file>

<file path=ppt/notesSlides/_rels/notesSlide5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1.xml"></Relationship></Relationships>
</file>

<file path=ppt/notesSlides/_rels/notesSlide5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2.xml"></Relationship></Relationships>
</file>

<file path=ppt/notesSlides/_rels/notesSlide5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3.xml"></Relationship></Relationships>
</file>

<file path=ppt/notesSlides/_rels/notesSlide5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4.xml"></Relationship></Relationships>
</file>

<file path=ppt/notesSlides/_rels/notesSlide5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5.xml"></Relationship></Relationships>
</file>

<file path=ppt/notesSlides/_rels/notesSlide5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6.xml"></Relationship></Relationships>
</file>

<file path=ppt/notesSlides/_rels/notesSlide5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7.xml"></Relationship></Relationships>
</file>

<file path=ppt/notesSlides/_rels/notesSlide5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9.xml"></Relationship></Relationships>
</file>

<file path=ppt/notesSlides/_rels/notesSlide6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0.xml"></Relationship></Relationships>
</file>

<file path=ppt/notesSlides/_rels/notesSlide6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1.xml"></Relationship></Relationships>
</file>

<file path=ppt/notesSlides/_rels/notesSlide6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2.xml"></Relationship></Relationships>
</file>

<file path=ppt/notesSlides/_rels/notesSlide6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3.xml"></Relationship></Relationships>
</file>

<file path=ppt/notesSlides/_rels/notesSlide6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4.xml"></Relationship></Relationships>
</file>

<file path=ppt/notesSlides/_rels/notesSlide6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5.xml"></Relationship></Relationships>
</file>

<file path=ppt/notesSlides/_rels/notesSlide6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6.xml"></Relationship></Relationships>
</file>

<file path=ppt/notesSlides/_rels/notesSlide6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7.xml"></Relationship></Relationships>
</file>

<file path=ppt/notesSlides/_rels/notesSlide6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8.xml"></Relationship></Relationships>
</file>

<file path=ppt/notesSlides/_rels/notesSlide6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9.xml"></Relationship></Relationships>
</file>

<file path=ppt/notesSlides/_rels/notesSlide7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0.xml"></Relationship></Relationships>
</file>

<file path=ppt/notesSlides/_rels/notesSlide7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1.xml"></Relationship></Relationships>
</file>

<file path=ppt/notesSlides/_rels/notesSlide7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2.xml"></Relationship></Relationships>
</file>

<file path=ppt/notesSlides/_rels/notesSlide7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3.xml"></Relationship></Relationships>
</file>

<file path=ppt/notesSlides/_rels/notesSlide7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4.xml"></Relationship></Relationships>
</file>

<file path=ppt/notesSlides/_rels/notesSlide7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5.xml"></Relationship></Relationships>
</file>

<file path=ppt/notesSlides/_rels/notesSlide7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6.xml"></Relationship></Relationships>
</file>

<file path=ppt/notesSlides/_rels/notesSlide7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7.xml"></Relationship></Relationships>
</file>

<file path=ppt/notesSlides/_rels/notesSlide7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8.xml"></Relationship></Relationships>
</file>

<file path=ppt/notesSlides/_rels/notesSlide7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9.xml"></Relationship></Relationships>
</file>

<file path=ppt/notesSlides/_rels/notesSlide8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0.xml"></Relationship></Relationships>
</file>

<file path=ppt/notesSlides/_rels/notesSlide8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1.xml"></Relationship></Relationships>
</file>

<file path=ppt/notesSlides/_rels/notesSlide8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2.xml"></Relationship></Relationships>
</file>

<file path=ppt/notesSlides/_rels/notesSlide8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3.xml"></Relationship></Relationships>
</file>

<file path=ppt/notesSlides/_rels/notesSlide8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4.xml"></Relationship></Relationships>
</file>

<file path=ppt/notesSlides/_rels/notesSlide8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5.xml"></Relationship></Relationships>
</file>

<file path=ppt/notesSlides/_rels/notesSlide8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6.xml"></Relationship></Relationships>
</file>

<file path=ppt/notesSlides/_rels/notesSlide8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7.xml"></Relationship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고객과 항공권의 관계를 분석한 것</a:t>
            </a:r>
            <a:endParaRPr lang="en-US" altLang="ko-KR" dirty="0" smtClean="0"/>
          </a:p>
          <a:p>
            <a:r>
              <a:rPr lang="ko-KR" altLang="en-US" dirty="0" smtClean="0"/>
              <a:t>항공권과 좌석을 구매를 중점으로 관계를 분석한 것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구매관리가 회원 테이블을 참조하고 있어 </a:t>
            </a:r>
            <a:r>
              <a:rPr lang="ko-KR" altLang="en-US" dirty="0" err="1" smtClean="0"/>
              <a:t>ㄱㅊ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테이블을 생성한 것을 바탕으로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튜플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쿼리문을</a:t>
            </a:r>
            <a:r>
              <a:rPr lang="ko-KR" altLang="en-US" baseline="0" dirty="0" smtClean="0"/>
              <a:t> 적용시켜 부모 </a:t>
            </a:r>
            <a:r>
              <a:rPr lang="ko-KR" altLang="en-US" baseline="0" dirty="0" err="1" smtClean="0"/>
              <a:t>릴레이션과</a:t>
            </a:r>
            <a:r>
              <a:rPr lang="ko-KR" altLang="en-US" baseline="0" dirty="0" smtClean="0"/>
              <a:t> 자식 </a:t>
            </a:r>
            <a:r>
              <a:rPr lang="ko-KR" altLang="en-US" baseline="0" dirty="0" err="1" smtClean="0"/>
              <a:t>릴레이션이</a:t>
            </a:r>
            <a:r>
              <a:rPr lang="ko-KR" altLang="en-US" baseline="0" dirty="0" smtClean="0"/>
              <a:t> 제대로 참조되는지를 확인하고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컬럼마다</a:t>
            </a:r>
            <a:r>
              <a:rPr lang="ko-KR" altLang="en-US" baseline="0" dirty="0" smtClean="0"/>
              <a:t> 주어진 제약조건이 잘 작동하는지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앞서 생성한 테이블을 가지고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기능들을 실행시켜보겠습니다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회원정보와 좌석정보를 다루는 테이블을 </a:t>
            </a:r>
            <a:r>
              <a:rPr lang="ko-KR" altLang="en-US" dirty="0" err="1" smtClean="0"/>
              <a:t>구분지어</a:t>
            </a:r>
            <a:r>
              <a:rPr lang="ko-KR" altLang="en-US" dirty="0" smtClean="0"/>
              <a:t> 만들었기 때문에 데이터를 한번에 볼 수는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이너조인</a:t>
            </a:r>
            <a:r>
              <a:rPr lang="ko-KR" altLang="en-US" dirty="0" smtClean="0"/>
              <a:t> 기능을 이용하여 가상의 테이블로 데이터를 함께 출력해내도록 해보았습니다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행 출력 기준으로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초의 속도가 걸렸습니다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마찬가지로 </a:t>
            </a:r>
            <a:r>
              <a:rPr lang="ko-KR" altLang="en-US" dirty="0" err="1" smtClean="0"/>
              <a:t>이너조인</a:t>
            </a:r>
            <a:r>
              <a:rPr lang="ko-KR" altLang="en-US" dirty="0" smtClean="0"/>
              <a:t> 기능을 이용하여 회원 정보와 결제</a:t>
            </a:r>
            <a:r>
              <a:rPr lang="ko-KR" altLang="en-US" baseline="0" dirty="0" smtClean="0"/>
              <a:t> 정보를 함께 출력해보았습니다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6</a:t>
            </a:r>
            <a:r>
              <a:rPr lang="ko-KR" altLang="en-US" baseline="0" dirty="0" smtClean="0"/>
              <a:t>행 출력 기준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초의 속도로 실행되었습니다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이번엔 </a:t>
            </a:r>
            <a:r>
              <a:rPr lang="ko-KR" altLang="en-US" dirty="0" err="1" smtClean="0"/>
              <a:t>아우터조인을</a:t>
            </a:r>
            <a:r>
              <a:rPr lang="ko-KR" altLang="en-US" dirty="0" smtClean="0"/>
              <a:t> 이용하여 테이블의 기능을 실행해보았습니다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회원의 구매가 </a:t>
            </a:r>
            <a:r>
              <a:rPr lang="ko-KR" altLang="en-US" dirty="0" err="1" smtClean="0"/>
              <a:t>이루어지지않은</a:t>
            </a:r>
            <a:r>
              <a:rPr lang="ko-KR" altLang="en-US" dirty="0" smtClean="0"/>
              <a:t> 항공권의 정보를 확인하고자</a:t>
            </a:r>
            <a:endParaRPr lang="en-US" altLang="ko-KR" dirty="0" smtClean="0"/>
          </a:p>
          <a:p>
            <a:r>
              <a:rPr lang="ko-KR" altLang="en-US" dirty="0" smtClean="0"/>
              <a:t>항공권 테이블을 기준으로 회원 테이블과 항공권테이블을 </a:t>
            </a:r>
            <a:r>
              <a:rPr lang="ko-KR" altLang="en-US" dirty="0" err="1" smtClean="0"/>
              <a:t>연결지어</a:t>
            </a:r>
            <a:r>
              <a:rPr lang="ko-KR" altLang="en-US" dirty="0" smtClean="0"/>
              <a:t> 주는 구매 테이블을 조인 시켜 레프트 </a:t>
            </a:r>
            <a:r>
              <a:rPr lang="ko-KR" altLang="en-US" dirty="0" err="1" smtClean="0"/>
              <a:t>아우터</a:t>
            </a:r>
            <a:r>
              <a:rPr lang="ko-KR" altLang="en-US" dirty="0" smtClean="0"/>
              <a:t> 조인으로 회원 테이블을  </a:t>
            </a:r>
            <a:endParaRPr lang="en-US" altLang="ko-KR" dirty="0" smtClean="0"/>
          </a:p>
          <a:p>
            <a:r>
              <a:rPr lang="ko-KR" altLang="en-US" dirty="0" smtClean="0"/>
              <a:t>위치시키고 회원의 정보가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값인 부분의 데이터를 출력했습니다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행 기준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초의 속도로 실행되었습니다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회원과 항공권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좌석 테이블의 데이터들을 한번에 확인하고자 </a:t>
            </a:r>
            <a:r>
              <a:rPr lang="ko-KR" altLang="en-US" dirty="0" err="1" smtClean="0"/>
              <a:t>이너조인으로</a:t>
            </a:r>
            <a:r>
              <a:rPr lang="ko-KR" altLang="en-US" dirty="0" smtClean="0"/>
              <a:t> 데이터들을 출력시킬 수 있지만</a:t>
            </a:r>
            <a:endParaRPr lang="en-US" altLang="ko-KR" dirty="0" smtClean="0"/>
          </a:p>
          <a:p>
            <a:r>
              <a:rPr lang="ko-KR" altLang="en-US" dirty="0" smtClean="0"/>
              <a:t>매번 </a:t>
            </a:r>
            <a:r>
              <a:rPr lang="ko-KR" altLang="en-US" dirty="0" err="1" smtClean="0"/>
              <a:t>이너조인을</a:t>
            </a:r>
            <a:r>
              <a:rPr lang="ko-KR" altLang="en-US" dirty="0" smtClean="0"/>
              <a:t> 이용하여 필요한 정보가 담긴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가져오는 번거로움을 줄이고자</a:t>
            </a:r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를 이용하여 원하는 정보를 담은 테이블을 생성했습니다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이너조인</a:t>
            </a:r>
            <a:r>
              <a:rPr lang="ko-KR" altLang="en-US" dirty="0" smtClean="0"/>
              <a:t> 된 테이블들 중 원하는 정보가 담긴 </a:t>
            </a:r>
            <a:r>
              <a:rPr lang="ko-KR" altLang="en-US" dirty="0" err="1" smtClean="0"/>
              <a:t>컬럼들을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테이블에 담아 생성했습니다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행 기준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초가 소요됩니다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회원이 탈퇴했을 때에도 회원의 정보를 별도로 저장하는 테이블을 만들고자 </a:t>
            </a:r>
            <a:r>
              <a:rPr lang="ko-KR" altLang="en-US" dirty="0" err="1" smtClean="0"/>
              <a:t>트리거를</a:t>
            </a:r>
            <a:r>
              <a:rPr lang="ko-KR" altLang="en-US" dirty="0" smtClean="0"/>
              <a:t> 활용했습니다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먼저 탈퇴한 회원을 정보를 저장해주는 테이블을 만들고 </a:t>
            </a:r>
            <a:r>
              <a:rPr lang="ko-KR" altLang="en-US" dirty="0" err="1" smtClean="0"/>
              <a:t>트리거를</a:t>
            </a:r>
            <a:r>
              <a:rPr lang="ko-KR" altLang="en-US" baseline="0" dirty="0" smtClean="0"/>
              <a:t> 만들었습니다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트리거를</a:t>
            </a:r>
            <a:r>
              <a:rPr lang="ko-KR" altLang="en-US" baseline="0" dirty="0" smtClean="0"/>
              <a:t> 회원테이블에 연결하여 회원 탈퇴 시 아이디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이름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전화번호의 정보를 가져오도록 하였습니다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 아이디 휴먼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데이터가 삭제되었을때 그 데이터 중 선택한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작동으로 인해 자동으로</a:t>
            </a:r>
            <a:endParaRPr lang="en-US" altLang="ko-KR" dirty="0" smtClean="0"/>
          </a:p>
          <a:p>
            <a:r>
              <a:rPr lang="ko-KR" altLang="en-US" dirty="0" smtClean="0"/>
              <a:t>회원탈퇴 테이블에 데이터를 저장합니다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또한 프로시저 기능을 활용하여 국내선의 경우 할인가를 적용할 수 있게</a:t>
            </a:r>
            <a:r>
              <a:rPr lang="ko-KR" altLang="en-US" baseline="0" dirty="0" smtClean="0"/>
              <a:t> 해보았습니다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바로 결과값을 </a:t>
            </a:r>
            <a:r>
              <a:rPr lang="ko-KR" altLang="en-US" dirty="0" err="1" smtClean="0"/>
              <a:t>리턴하는게</a:t>
            </a:r>
            <a:r>
              <a:rPr lang="ko-KR" altLang="en-US" dirty="0" smtClean="0"/>
              <a:t> 아니라 필요할 때 프로시저를 실행시키면 </a:t>
            </a:r>
            <a:r>
              <a:rPr lang="en-US" altLang="ko-KR" dirty="0" smtClean="0"/>
              <a:t>where </a:t>
            </a:r>
            <a:r>
              <a:rPr lang="ko-KR" altLang="en-US" dirty="0" err="1" smtClean="0"/>
              <a:t>조건절에서</a:t>
            </a:r>
            <a:r>
              <a:rPr lang="ko-KR" altLang="en-US" dirty="0" smtClean="0"/>
              <a:t> 부여한 조건에 따라 프로시저가 정상 작동하여</a:t>
            </a:r>
            <a:endParaRPr lang="en-US" altLang="ko-KR" dirty="0" smtClean="0"/>
          </a:p>
          <a:p>
            <a:r>
              <a:rPr lang="ko-KR" altLang="en-US" dirty="0" smtClean="0"/>
              <a:t>항공권의 가격을 변경하여 출력합니다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다음은 지금까지 배운 기술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바탕으로 주요 용어 정리한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 분석 과정을 설명하겠습니다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분석은 개체와 개체의 관계를 파악하여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작성하고</a:t>
            </a:r>
            <a:endParaRPr lang="en-US" altLang="ko-KR" dirty="0" smtClean="0"/>
          </a:p>
          <a:p>
            <a:r>
              <a:rPr lang="en-US" altLang="ko-KR" dirty="0" smtClean="0"/>
              <a:t>ERD</a:t>
            </a:r>
            <a:r>
              <a:rPr lang="ko-KR" altLang="en-US" dirty="0" smtClean="0"/>
              <a:t>를 토대로 테이블을 유추합니다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테이블에서 </a:t>
            </a:r>
            <a:r>
              <a:rPr lang="ko-KR" altLang="en-US" dirty="0" err="1" smtClean="0"/>
              <a:t>담아야할</a:t>
            </a:r>
            <a:r>
              <a:rPr lang="ko-KR" altLang="en-US" dirty="0" smtClean="0"/>
              <a:t> 정보들이 저장되는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결정하고</a:t>
            </a:r>
            <a:endParaRPr lang="en-US" altLang="ko-KR" dirty="0" smtClean="0"/>
          </a:p>
          <a:p>
            <a:r>
              <a:rPr lang="ko-KR" altLang="en-US" dirty="0" smtClean="0"/>
              <a:t>각각의 제약조건을 부여합니다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ERD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현실세계의 이슈를 가지고 직접 테이블을 설계하여 데이터를 관리할 수 있게 하는 작업을 데이터 모델링이라고 합니다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데이터 모델링을 하기 위해서는 </a:t>
            </a:r>
            <a:r>
              <a:rPr lang="ko-KR" altLang="en-US" dirty="0" err="1" smtClean="0"/>
              <a:t>개념적스키마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테이블을 정의하는 </a:t>
            </a:r>
            <a:r>
              <a:rPr lang="ko-KR" altLang="en-US" dirty="0" err="1" smtClean="0"/>
              <a:t>논리적스키마</a:t>
            </a:r>
            <a:r>
              <a:rPr lang="ko-KR" altLang="en-US" dirty="0" smtClean="0"/>
              <a:t> 실제로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작성하는 </a:t>
            </a:r>
            <a:r>
              <a:rPr lang="ko-KR" altLang="en-US" dirty="0" err="1" smtClean="0"/>
              <a:t>물리적스키마를</a:t>
            </a:r>
            <a:r>
              <a:rPr lang="ko-KR" altLang="en-US" dirty="0" smtClean="0"/>
              <a:t> 거쳐</a:t>
            </a:r>
            <a:endParaRPr lang="en-US" altLang="ko-KR" dirty="0" smtClean="0"/>
          </a:p>
          <a:p>
            <a:r>
              <a:rPr lang="ko-KR" altLang="en-US" dirty="0" smtClean="0"/>
              <a:t>요구사항의 분석을 바탕으로 데이터 모델링이 이루어지는데 그 중 </a:t>
            </a:r>
            <a:r>
              <a:rPr lang="ko-KR" altLang="en-US" dirty="0" err="1" smtClean="0"/>
              <a:t>개념적스키마에</a:t>
            </a:r>
            <a:r>
              <a:rPr lang="ko-KR" altLang="en-US" baseline="0" dirty="0" smtClean="0"/>
              <a:t> 해당하는 부분이 </a:t>
            </a:r>
            <a:r>
              <a:rPr lang="en-US" altLang="ko-KR" baseline="0" dirty="0" smtClean="0"/>
              <a:t>ERD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ERD</a:t>
            </a:r>
            <a:r>
              <a:rPr lang="ko-KR" altLang="en-US" dirty="0" smtClean="0"/>
              <a:t>는 개체와 개체를 도식화하여 개체들의 관계성을 찾아내는 과정으로 테이블 형성 전 개체들의 관계들을 분석하는 단계입니다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과정에서는 속성이나 제약조건 등을 고려하지 않은 채 오직 개체들만의 관계만 분석됩니다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제약조건은 테이블에 데이터를 입력시킬 때 조건을 부여하기 위한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외래키는</a:t>
            </a:r>
            <a:r>
              <a:rPr lang="ko-KR" altLang="en-US" dirty="0" smtClean="0"/>
              <a:t> 데이터의 중복을 최소화하고자 분리한 테이블에서 분리될 수 있는 데이터 연관성을 지키고자 분리된 자식테이블이</a:t>
            </a:r>
            <a:endParaRPr lang="en-US" altLang="ko-KR" dirty="0" smtClean="0"/>
          </a:p>
          <a:p>
            <a:r>
              <a:rPr lang="ko-KR" altLang="en-US" dirty="0" smtClean="0"/>
              <a:t>부모테이블의 데이터를 참조할 수 </a:t>
            </a:r>
            <a:r>
              <a:rPr lang="ko-KR" altLang="en-US" baseline="0" dirty="0" smtClean="0"/>
              <a:t>있게 해주는 제약조건 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외래키로</a:t>
            </a:r>
            <a:r>
              <a:rPr lang="ko-KR" altLang="en-US" baseline="0" dirty="0" smtClean="0"/>
              <a:t> 자식테이블이 참조할 데이터는 부모테이블에서 유일한 </a:t>
            </a:r>
            <a:r>
              <a:rPr lang="ko-KR" altLang="en-US" baseline="0" dirty="0" err="1" smtClean="0"/>
              <a:t>값이여야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Unique</a:t>
            </a:r>
            <a:r>
              <a:rPr lang="ko-KR" altLang="en-US" dirty="0" smtClean="0"/>
              <a:t>는 데이터 중복이 되지 않게 유일한 값을 가질 수 있게 해주는 것이고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Not</a:t>
            </a:r>
            <a:r>
              <a:rPr lang="en-US" altLang="ko-KR" baseline="0" dirty="0" smtClean="0"/>
              <a:t> </a:t>
            </a:r>
            <a:r>
              <a:rPr lang="en-US" altLang="ko-KR" dirty="0" err="1" smtClean="0"/>
              <a:t>ull</a:t>
            </a:r>
            <a:r>
              <a:rPr lang="ko-KR" altLang="en-US" dirty="0" smtClean="0"/>
              <a:t>은 빈칸을 허용하지않아 반드시 값이 </a:t>
            </a:r>
            <a:r>
              <a:rPr lang="ko-KR" altLang="en-US" dirty="0" err="1" smtClean="0"/>
              <a:t>입력되야</a:t>
            </a:r>
            <a:r>
              <a:rPr lang="ko-KR" altLang="en-US" dirty="0" smtClean="0"/>
              <a:t> 하며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Check</a:t>
            </a:r>
            <a:r>
              <a:rPr lang="ko-KR" altLang="en-US" dirty="0" smtClean="0"/>
              <a:t>는 컬럼에 입력할 값의 범위나 조건을 지정해주는 제약조건입니다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기본키는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unique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not null</a:t>
            </a:r>
            <a:r>
              <a:rPr lang="ko-KR" altLang="en-US" dirty="0" smtClean="0"/>
              <a:t>의 제약조건을 동시에 가지면서 자동으로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까지 생성해줍니다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튜플을</a:t>
            </a:r>
            <a:r>
              <a:rPr lang="ko-KR" altLang="en-US" dirty="0" smtClean="0"/>
              <a:t> 유일하게 식별하는 유일성과 불필요한 속성이 없어야 하는 </a:t>
            </a:r>
            <a:r>
              <a:rPr lang="ko-KR" altLang="en-US" dirty="0" err="1" smtClean="0"/>
              <a:t>최소성을</a:t>
            </a:r>
            <a:r>
              <a:rPr lang="ko-KR" altLang="en-US" dirty="0" smtClean="0"/>
              <a:t> 동시에 만족하는 </a:t>
            </a:r>
            <a:r>
              <a:rPr lang="ko-KR" altLang="en-US" dirty="0" err="1" smtClean="0"/>
              <a:t>후보키</a:t>
            </a:r>
            <a:r>
              <a:rPr lang="ko-KR" altLang="en-US" dirty="0" smtClean="0"/>
              <a:t> 중 하나를 선택하여 지정합니다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인덱스란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기본키에서</a:t>
            </a:r>
            <a:r>
              <a:rPr lang="ko-KR" altLang="en-US" dirty="0" smtClean="0"/>
              <a:t> 자동으로 생성됐던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테이블 검색 시 검색속도를  빠르게 향상시켜 주는 기능을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Index</a:t>
            </a:r>
            <a:r>
              <a:rPr lang="ko-KR" altLang="en-US" baseline="0" dirty="0" smtClean="0"/>
              <a:t> 생성을 하지 않으면 전체데이터를 검색하지만 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 생성시 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가 있는 테이블만을 검색하여 검색속도를 빠르게 할 수 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DDL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DML </a:t>
            </a:r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DDL</a:t>
            </a:r>
            <a:r>
              <a:rPr lang="ko-KR" altLang="en-US" dirty="0" smtClean="0"/>
              <a:t>은 테이블과 관련된 명령어를 하는 데이터 정의어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테이블을 생성하고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테이블을 삭제하며 </a:t>
            </a:r>
            <a:r>
              <a:rPr lang="ko-KR" altLang="en-US" baseline="0" dirty="0" err="1" smtClean="0"/>
              <a:t>테이블명을</a:t>
            </a:r>
            <a:r>
              <a:rPr lang="ko-KR" altLang="en-US" baseline="0" dirty="0" smtClean="0"/>
              <a:t> 변경하고 테이블을 수정하는 명령어에 해당합니다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DML</a:t>
            </a:r>
            <a:r>
              <a:rPr lang="ko-KR" altLang="en-US" dirty="0" smtClean="0"/>
              <a:t>은 튜플과 관련된 명령어로 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튜플을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만드는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와 튜플을 읽어주는 </a:t>
            </a:r>
            <a:r>
              <a:rPr lang="en-US" altLang="ko-KR" dirty="0" smtClean="0"/>
              <a:t>select,</a:t>
            </a:r>
            <a:r>
              <a:rPr lang="ko-KR" altLang="en-US" dirty="0" smtClean="0"/>
              <a:t>수정하는 </a:t>
            </a:r>
            <a:r>
              <a:rPr lang="en-US" altLang="ko-KR" dirty="0" smtClean="0"/>
              <a:t>update,</a:t>
            </a:r>
            <a:r>
              <a:rPr lang="ko-KR" altLang="en-US" dirty="0" smtClean="0"/>
              <a:t>삭제하는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en-US" altLang="ko-KR" dirty="0" smtClean="0"/>
              <a:t>CRUD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시퀀스는 순차적인 번호를 자동으로 부여하는 기능으로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시퀀스를  테이블과 별개로 테이블마다 생성해주어야 하며</a:t>
            </a:r>
            <a:endParaRPr lang="en-US" altLang="ko-KR" dirty="0" smtClean="0"/>
          </a:p>
          <a:p>
            <a:r>
              <a:rPr lang="ko-KR" altLang="en-US" dirty="0" smtClean="0"/>
              <a:t>삭제 역시 별도로 이루어져야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시퀀스를  테이블과 별개로 테이블마다 생성해주어야 하며</a:t>
            </a:r>
          </a:p>
          <a:p>
            <a:pPr marL="0" indent="0" latinLnBrk="0">
              <a:buFontTx/>
              <a:buNone/>
            </a:pPr>
            <a:r>
              <a:rPr lang="ko-KR" altLang="en-US"/>
              <a:t>삭제 역시 별도로 이루어져야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69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매개변수를 입력하면 결과값으로 </a:t>
            </a:r>
            <a:r>
              <a:rPr lang="ko-KR" altLang="en-US" dirty="0" err="1" smtClean="0"/>
              <a:t>리턴해주는</a:t>
            </a:r>
            <a:r>
              <a:rPr lang="ko-KR" altLang="en-US" dirty="0" smtClean="0"/>
              <a:t> 기능이며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그룹화를 진행하여 결과값을 </a:t>
            </a:r>
            <a:r>
              <a:rPr lang="ko-KR" altLang="en-US" dirty="0" err="1" smtClean="0"/>
              <a:t>리턴해주는</a:t>
            </a:r>
            <a:r>
              <a:rPr lang="ko-KR" altLang="en-US" dirty="0" smtClean="0"/>
              <a:t> 함수를 집계함수라고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문자형 데이터에 사용되는 </a:t>
            </a:r>
            <a:r>
              <a:rPr lang="en-US" altLang="ko-KR" dirty="0" err="1" smtClean="0"/>
              <a:t>length,substr,replace,concat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</a:t>
            </a:r>
            <a:r>
              <a:rPr lang="ko-KR" altLang="en-US" dirty="0" smtClean="0"/>
              <a:t> 문자함수가 있고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날짜형</a:t>
            </a:r>
            <a:r>
              <a:rPr lang="ko-KR" altLang="en-US" dirty="0" smtClean="0"/>
              <a:t> 데이터에 사용되는 날짜함수가 있으며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데이터에 사용하는 </a:t>
            </a:r>
            <a:r>
              <a:rPr lang="en-US" altLang="ko-KR" dirty="0" err="1" smtClean="0"/>
              <a:t>round,trunc,mod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숫자함수가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추가적으로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조건에 따라 출력되는 데이터의 정렬에 자동으로 번호를 부여해주는 기능을 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서브쿼리란 </a:t>
            </a:r>
            <a:r>
              <a:rPr lang="en-US" altLang="ko-KR" dirty="0" smtClean="0"/>
              <a:t>select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절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쿼리안에</a:t>
            </a:r>
            <a:r>
              <a:rPr lang="ko-KR" altLang="en-US" baseline="0" dirty="0" smtClean="0"/>
              <a:t> 다시 </a:t>
            </a:r>
            <a:r>
              <a:rPr lang="en-US" altLang="ko-KR" baseline="0" dirty="0" smtClean="0"/>
              <a:t>select </a:t>
            </a:r>
            <a:r>
              <a:rPr lang="ko-KR" altLang="en-US" baseline="0" dirty="0" smtClean="0"/>
              <a:t>절이 들어가는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절에 있는 서브쿼리는 스칼라서브쿼리이고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From </a:t>
            </a:r>
            <a:r>
              <a:rPr lang="ko-KR" altLang="en-US" dirty="0" smtClean="0"/>
              <a:t>절에 있는 </a:t>
            </a:r>
            <a:r>
              <a:rPr lang="ko-KR" altLang="en-US" dirty="0" err="1" smtClean="0"/>
              <a:t>서브쿠쿼리는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인라인서브쿼리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Where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having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처럼 </a:t>
            </a:r>
            <a:r>
              <a:rPr lang="ko-KR" altLang="en-US" baseline="0" dirty="0" err="1" smtClean="0"/>
              <a:t>조건절에</a:t>
            </a:r>
            <a:r>
              <a:rPr lang="ko-KR" altLang="en-US" baseline="0" dirty="0" smtClean="0"/>
              <a:t> 붙는 </a:t>
            </a:r>
            <a:r>
              <a:rPr lang="ko-KR" altLang="en-US" baseline="0" dirty="0" err="1" smtClean="0"/>
              <a:t>서브퉈리를</a:t>
            </a:r>
            <a:r>
              <a:rPr lang="ko-KR" altLang="en-US" baseline="0" dirty="0" smtClean="0"/>
              <a:t> 중첩서브쿼리라고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중 스칼라서브쿼리가 실행 시 여러 번 실행되어 성능이 낮은 편입니다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데이터의 중복을 </a:t>
            </a:r>
            <a:r>
              <a:rPr lang="ko-KR" altLang="en-US" dirty="0" err="1" smtClean="0"/>
              <a:t>최소하하기</a:t>
            </a:r>
            <a:r>
              <a:rPr lang="ko-KR" altLang="en-US" dirty="0" smtClean="0"/>
              <a:t> 위해 테이블을 분리하는 정규화에 반하는</a:t>
            </a:r>
            <a:endParaRPr lang="en-US" altLang="ko-KR" dirty="0" smtClean="0"/>
          </a:p>
          <a:p>
            <a:r>
              <a:rPr lang="ko-KR" altLang="en-US" dirty="0" smtClean="0"/>
              <a:t>역정규화를 진행하는 것이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물리적인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테이블을 논리적인 가상의 테이블로 합치는 것이며</a:t>
            </a:r>
            <a:endParaRPr lang="en-US" altLang="ko-KR" dirty="0" smtClean="0"/>
          </a:p>
          <a:p>
            <a:r>
              <a:rPr lang="ko-KR" altLang="en-US" dirty="0" smtClean="0"/>
              <a:t>테이블간 연관된 속성으로 합쳐지는 </a:t>
            </a:r>
            <a:r>
              <a:rPr lang="ko-KR" altLang="en-US" dirty="0" err="1" smtClean="0"/>
              <a:t>이너조인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테이블간 매칭되지 않는 부분도 찾아내는 </a:t>
            </a:r>
            <a:r>
              <a:rPr lang="ko-KR" altLang="en-US" dirty="0" err="1" smtClean="0"/>
              <a:t>아우터조인이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 </a:t>
            </a:r>
            <a:r>
              <a:rPr lang="ko-KR" altLang="en-US" dirty="0" err="1" smtClean="0"/>
              <a:t>뷰입니다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필요할때</a:t>
            </a:r>
            <a:r>
              <a:rPr lang="ko-KR" altLang="en-US" dirty="0" smtClean="0"/>
              <a:t> 마다 조인을 실행하지 않고</a:t>
            </a:r>
            <a:r>
              <a:rPr lang="ko-KR" altLang="en-US" baseline="0" dirty="0" smtClean="0"/>
              <a:t> 조인이 실행된 테이블을 하나의 테이블로 만들어 검색하도록 </a:t>
            </a:r>
            <a:r>
              <a:rPr lang="ko-KR" altLang="en-US" baseline="0" dirty="0" err="1" smtClean="0"/>
              <a:t>하는것이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뷰입니다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뷰</a:t>
            </a:r>
            <a:r>
              <a:rPr lang="ko-KR" altLang="en-US" baseline="0" dirty="0" smtClean="0"/>
              <a:t> 테이블을 통해 수정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삭제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추가가 가능하지만 무결성에 위배될 수 있기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검색의 용도로 다용합니다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별칭이란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컬럼이나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테이블명이</a:t>
            </a:r>
            <a:r>
              <a:rPr lang="ko-KR" altLang="en-US" dirty="0" smtClean="0"/>
              <a:t> 너무 길거나 할 때 별칭처럼 임의로 이름을 정해 부여하는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연구하면 좋은 기술로 주신 </a:t>
            </a:r>
            <a:r>
              <a:rPr lang="ko-KR" altLang="en-US" dirty="0" err="1" smtClean="0"/>
              <a:t>트리거입니다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트리거는</a:t>
            </a:r>
            <a:r>
              <a:rPr lang="ko-KR" altLang="en-US" dirty="0" smtClean="0"/>
              <a:t> 테이블의 </a:t>
            </a:r>
            <a:r>
              <a:rPr lang="ko-KR" altLang="en-US" dirty="0" err="1" smtClean="0"/>
              <a:t>이벤트에자동으로</a:t>
            </a:r>
            <a:r>
              <a:rPr lang="ko-KR" altLang="en-US" dirty="0" smtClean="0"/>
              <a:t> 반응하여 실행하는 작업으로</a:t>
            </a:r>
            <a:endParaRPr lang="en-US" altLang="ko-KR" dirty="0" smtClean="0"/>
          </a:p>
          <a:p>
            <a:r>
              <a:rPr lang="ko-KR" altLang="en-US" dirty="0" smtClean="0"/>
              <a:t>테이블에 정보가 추가되거나 수정되거나 삭제되거나 할 때를 인식하고 작동하는 기능입니다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추가적으로 연구해</a:t>
            </a:r>
            <a:r>
              <a:rPr lang="ko-KR" altLang="en-US" baseline="0" dirty="0" smtClean="0"/>
              <a:t> 본 프로시저 기능입니다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프로시저는 정리한 작업의 절차를 저장하여 하나의 함수처럼 실행되는 것으로</a:t>
            </a:r>
            <a:endParaRPr lang="en-US" altLang="ko-KR" dirty="0" smtClean="0"/>
          </a:p>
          <a:p>
            <a:r>
              <a:rPr lang="ko-KR" altLang="en-US" dirty="0" smtClean="0"/>
              <a:t>함수는 결과값을 바로 </a:t>
            </a:r>
            <a:r>
              <a:rPr lang="ko-KR" altLang="en-US" dirty="0" err="1" smtClean="0"/>
              <a:t>리턴해주지만</a:t>
            </a:r>
            <a:r>
              <a:rPr lang="ko-KR" altLang="en-US" dirty="0" smtClean="0"/>
              <a:t> 프로시저는 결과값을 바로 </a:t>
            </a:r>
            <a:r>
              <a:rPr lang="ko-KR" altLang="en-US" dirty="0" err="1" smtClean="0"/>
              <a:t>보여주는게</a:t>
            </a:r>
            <a:r>
              <a:rPr lang="ko-KR" altLang="en-US" dirty="0" smtClean="0"/>
              <a:t> 아니라 프로시저를 호출하면</a:t>
            </a:r>
            <a:endParaRPr lang="en-US" altLang="ko-KR" dirty="0" smtClean="0"/>
          </a:p>
          <a:p>
            <a:r>
              <a:rPr lang="ko-KR" altLang="en-US" dirty="0" smtClean="0"/>
              <a:t>그때 결과값을 </a:t>
            </a:r>
            <a:r>
              <a:rPr lang="ko-KR" altLang="en-US" dirty="0" err="1" smtClean="0"/>
              <a:t>리턴합니다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29B61-2566-4188-9663-2CF9F5756E63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D28A-2C8A-47AD-BECF-EF41090A47ED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CCE7-43AB-46C9-84FA-01D9803D5F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6E5-5D87-46BD-A048-500DA178E228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CCE7-43AB-46C9-84FA-01D9803D5F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0D7-B3F3-4B3E-B700-CFB86C849BAC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CCE7-43AB-46C9-84FA-01D9803D5F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1807-A69E-43F4-946C-9536736510D4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CCE7-43AB-46C9-84FA-01D9803D5F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DE3-E22A-4759-A0B0-AA032871F110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CCE7-43AB-46C9-84FA-01D9803D5F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AE5-2AC7-42C0-90D7-C143FF909467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CCE7-43AB-46C9-84FA-01D9803D5F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5804-9643-48FD-9AF7-A029E3D92059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CCE7-43AB-46C9-84FA-01D9803D5F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9601-FEF0-4DDA-B5F2-B9484A8170BC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CCE7-43AB-46C9-84FA-01D9803D5F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E7C8-FA30-49D4-9953-F64B1092762A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CCE7-43AB-46C9-84FA-01D9803D5F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0EA9-EF52-4321-942C-CEDE85D42FE2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CCE7-43AB-46C9-84FA-01D9803D5F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39EB-7334-4D2C-A369-5ACEADEDED28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CCE7-43AB-46C9-84FA-01D9803D5F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5F30-69A0-40C9-8F8D-857756A04A3B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0CCE7-43AB-46C9-84FA-01D9803D5F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image" Target="../media/fImage38247117841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20.xml"></Relationship><Relationship Id="rId4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notesSlide" Target="../notesSlides/notesSlide25.xml"></Relationship><Relationship Id="rId3" Type="http://schemas.openxmlformats.org/officeDocument/2006/relationships/slideLayout" Target="../slideLayouts/slideLayout1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2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image" Target="../media/image5.png"></Relationship><Relationship Id="rId4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7.png"></Relationship><Relationship Id="rId4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image" Target="../media/image9.png"></Relationship><Relationship Id="rId6" Type="http://schemas.openxmlformats.org/officeDocument/2006/relationships/image" Target="../media/image13.png"></Relationship><Relationship Id="rId5" Type="http://schemas.openxmlformats.org/officeDocument/2006/relationships/image" Target="../media/image12.png"></Relationship><Relationship Id="rId4" Type="http://schemas.openxmlformats.org/officeDocument/2006/relationships/image" Target="../media/image11.png"></Relationship><Relationship Id="rId7" Type="http://schemas.openxmlformats.org/officeDocument/2006/relationships/slideLayout" Target="../slideLayouts/slideLayout2.xml"></Relationship></Relationships>
</file>

<file path=ppt/slides/_rels/slide35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image" Target="../media/image9.png"></Relationship><Relationship Id="rId4" Type="http://schemas.openxmlformats.org/officeDocument/2006/relationships/slideLayout" Target="../slideLayouts/slideLayout2.xml"></Relationship></Relationships>
</file>

<file path=ppt/slides/_rels/slide36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4" Type="http://schemas.openxmlformats.org/officeDocument/2006/relationships/slideLayout" Target="../slideLayouts/slideLayout2.xml"></Relationship></Relationships>
</file>

<file path=ppt/slides/_rels/slide37.xml.rels><?xml version="1.0" encoding="UTF-8"?>
<Relationships xmlns="http://schemas.openxmlformats.org/package/2006/relationships"><Relationship Id="rId2" Type="http://schemas.openxmlformats.org/officeDocument/2006/relationships/image" Target="../media/image16.png"></Relationship><Relationship Id="rId3" Type="http://schemas.openxmlformats.org/officeDocument/2006/relationships/slideLayout" Target="../slideLayouts/slideLayout2.xml"></Relationship></Relationships>
</file>

<file path=ppt/slides/_rels/slide38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2" Type="http://schemas.openxmlformats.org/officeDocument/2006/relationships/image" Target="../media/image17.png"></Relationship><Relationship Id="rId4" Type="http://schemas.openxmlformats.org/officeDocument/2006/relationships/image" Target="../media/image19.png"></Relationship><Relationship Id="rId5" Type="http://schemas.openxmlformats.org/officeDocument/2006/relationships/slideLayout" Target="../slideLayouts/slideLayout2.xml"></Relationship></Relationships>
</file>

<file path=ppt/slides/_rels/slide39.xml.rels><?xml version="1.0" encoding="UTF-8"?>
<Relationships xmlns="http://schemas.openxmlformats.org/package/2006/relationships"><Relationship Id="rId2" Type="http://schemas.openxmlformats.org/officeDocument/2006/relationships/image" Target="../media/image20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0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2" Type="http://schemas.openxmlformats.org/officeDocument/2006/relationships/image" Target="../media/image21.png"></Relationship><Relationship Id="rId5" Type="http://schemas.openxmlformats.org/officeDocument/2006/relationships/image" Target="../media/image10.png"></Relationship><Relationship Id="rId4" Type="http://schemas.openxmlformats.org/officeDocument/2006/relationships/image" Target="../media/image15.png"></Relationship><Relationship Id="rId6" Type="http://schemas.openxmlformats.org/officeDocument/2006/relationships/slideLayout" Target="../slideLayouts/slideLayout2.xml"></Relationship></Relationships>
</file>

<file path=ppt/slides/_rels/slide41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2" Type="http://schemas.openxmlformats.org/officeDocument/2006/relationships/image" Target="../media/image16.png"></Relationship><Relationship Id="rId4" Type="http://schemas.openxmlformats.org/officeDocument/2006/relationships/slideLayout" Target="../slideLayouts/slideLayout2.xml"></Relationship></Relationships>
</file>

<file path=ppt/slides/_rels/slide42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image" Target="../media/image23.png"></Relationship><Relationship Id="rId5" Type="http://schemas.openxmlformats.org/officeDocument/2006/relationships/image" Target="../media/image8.png"></Relationship><Relationship Id="rId4" Type="http://schemas.openxmlformats.org/officeDocument/2006/relationships/image" Target="../media/image10.png"></Relationship><Relationship Id="rId6" Type="http://schemas.openxmlformats.org/officeDocument/2006/relationships/slideLayout" Target="../slideLayouts/slideLayout2.xml"></Relationship></Relationships>
</file>

<file path=ppt/slides/_rels/slide43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24.png"></Relationship><Relationship Id="rId5" Type="http://schemas.openxmlformats.org/officeDocument/2006/relationships/image" Target="../media/image15.png"></Relationship><Relationship Id="rId4" Type="http://schemas.openxmlformats.org/officeDocument/2006/relationships/image" Target="../media/image25.png"></Relationship><Relationship Id="rId6" Type="http://schemas.openxmlformats.org/officeDocument/2006/relationships/slideLayout" Target="../slideLayouts/slideLayout2.xml"></Relationship></Relationships>
</file>

<file path=ppt/slides/_rels/slide44.xml.rels><?xml version="1.0" encoding="UTF-8"?>
<Relationships xmlns="http://schemas.openxmlformats.org/package/2006/relationships"><Relationship Id="rId2" Type="http://schemas.openxmlformats.org/officeDocument/2006/relationships/notesSlide" Target="../notesSlides/notesSlide44.xml"></Relationship><Relationship Id="rId3" Type="http://schemas.openxmlformats.org/officeDocument/2006/relationships/slideLayout" Target="../slideLayouts/slideLayout1.xml"></Relationship></Relationships>
</file>

<file path=ppt/slides/_rels/slide45.xml.rels><?xml version="1.0" encoding="UTF-8"?>
<Relationships xmlns="http://schemas.openxmlformats.org/package/2006/relationships"><Relationship Id="rId3" Type="http://schemas.openxmlformats.org/officeDocument/2006/relationships/image" Target="../media/image26.png"></Relationship><Relationship Id="rId2" Type="http://schemas.openxmlformats.org/officeDocument/2006/relationships/notesSlide" Target="../notesSlides/notesSlide45.xml"></Relationship><Relationship Id="rId4" Type="http://schemas.openxmlformats.org/officeDocument/2006/relationships/slideLayout" Target="../slideLayouts/slideLayout2.xml"></Relationship></Relationships>
</file>

<file path=ppt/slides/_rels/slide46.xml.rels><?xml version="1.0" encoding="UTF-8"?>
<Relationships xmlns="http://schemas.openxmlformats.org/package/2006/relationships"><Relationship Id="rId3" Type="http://schemas.openxmlformats.org/officeDocument/2006/relationships/image" Target="../media/image27.png"></Relationship><Relationship Id="rId2" Type="http://schemas.openxmlformats.org/officeDocument/2006/relationships/notesSlide" Target="../notesSlides/notesSlide46.xml"></Relationship><Relationship Id="rId4" Type="http://schemas.openxmlformats.org/officeDocument/2006/relationships/slideLayout" Target="../slideLayouts/slideLayout2.xml"></Relationship></Relationships>
</file>

<file path=ppt/slides/_rels/slide47.xml.rels><?xml version="1.0" encoding="UTF-8"?>
<Relationships xmlns="http://schemas.openxmlformats.org/package/2006/relationships"><Relationship Id="rId3" Type="http://schemas.openxmlformats.org/officeDocument/2006/relationships/image" Target="../media/image28.png"></Relationship><Relationship Id="rId2" Type="http://schemas.openxmlformats.org/officeDocument/2006/relationships/notesSlide" Target="../notesSlides/notesSlide47.xml"></Relationship><Relationship Id="rId4" Type="http://schemas.openxmlformats.org/officeDocument/2006/relationships/slideLayout" Target="../slideLayouts/slideLayout2.xml"></Relationship></Relationships>
</file>

<file path=ppt/slides/_rels/slide48.xml.rels><?xml version="1.0" encoding="UTF-8"?>
<Relationships xmlns="http://schemas.openxmlformats.org/package/2006/relationships"><Relationship Id="rId3" Type="http://schemas.openxmlformats.org/officeDocument/2006/relationships/image" Target="../media/image29.png"></Relationship><Relationship Id="rId2" Type="http://schemas.openxmlformats.org/officeDocument/2006/relationships/notesSlide" Target="../notesSlides/notesSlide48.xml"></Relationship><Relationship Id="rId4" Type="http://schemas.openxmlformats.org/officeDocument/2006/relationships/slideLayout" Target="../slideLayouts/slideLayout2.xml"></Relationship></Relationships>
</file>

<file path=ppt/slides/_rels/slide49.xml.rels><?xml version="1.0" encoding="UTF-8"?>
<Relationships xmlns="http://schemas.openxmlformats.org/package/2006/relationships"><Relationship Id="rId3" Type="http://schemas.openxmlformats.org/officeDocument/2006/relationships/image" Target="../media/image30.png"></Relationship><Relationship Id="rId2" Type="http://schemas.openxmlformats.org/officeDocument/2006/relationships/notesSlide" Target="../notesSlides/notesSlide49.xml"></Relationship><Relationship Id="rId4" Type="http://schemas.openxmlformats.org/officeDocument/2006/relationships/image" Target="../media/image31.png"></Relationship><Relationship Id="rId5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0.xml.rels><?xml version="1.0" encoding="UTF-8"?>
<Relationships xmlns="http://schemas.openxmlformats.org/package/2006/relationships"><Relationship Id="rId3" Type="http://schemas.openxmlformats.org/officeDocument/2006/relationships/image" Target="../media/image32.png"></Relationship><Relationship Id="rId2" Type="http://schemas.openxmlformats.org/officeDocument/2006/relationships/notesSlide" Target="../notesSlides/notesSlide50.xml"></Relationship><Relationship Id="rId4" Type="http://schemas.openxmlformats.org/officeDocument/2006/relationships/image" Target="../media/image33.png"></Relationship><Relationship Id="rId5" Type="http://schemas.openxmlformats.org/officeDocument/2006/relationships/slideLayout" Target="../slideLayouts/slideLayout2.xml"></Relationship></Relationships>
</file>

<file path=ppt/slides/_rels/slide51.xml.rels><?xml version="1.0" encoding="UTF-8"?>
<Relationships xmlns="http://schemas.openxmlformats.org/package/2006/relationships"><Relationship Id="rId3" Type="http://schemas.openxmlformats.org/officeDocument/2006/relationships/image" Target="../media/image34.png"></Relationship><Relationship Id="rId2" Type="http://schemas.openxmlformats.org/officeDocument/2006/relationships/notesSlide" Target="../notesSlides/notesSlide51.xml"></Relationship><Relationship Id="rId5" Type="http://schemas.openxmlformats.org/officeDocument/2006/relationships/image" Target="../media/image36.jpeg"></Relationship><Relationship Id="rId4" Type="http://schemas.openxmlformats.org/officeDocument/2006/relationships/image" Target="../media/image35.png"></Relationship><Relationship Id="rId6" Type="http://schemas.openxmlformats.org/officeDocument/2006/relationships/slideLayout" Target="../slideLayouts/slideLayout7.xml"></Relationship></Relationships>
</file>

<file path=ppt/slides/_rels/slide52.xml.rels><?xml version="1.0" encoding="UTF-8"?>
<Relationships xmlns="http://schemas.openxmlformats.org/package/2006/relationships"><Relationship Id="rId2" Type="http://schemas.openxmlformats.org/officeDocument/2006/relationships/notesSlide" Target="../notesSlides/notesSlide52.xml"></Relationship><Relationship Id="rId3" Type="http://schemas.openxmlformats.org/officeDocument/2006/relationships/slideLayout" Target="../slideLayouts/slideLayout1.xml"></Relationship></Relationships>
</file>

<file path=ppt/slides/_rels/slide53.xml.rels><?xml version="1.0" encoding="UTF-8"?>
<Relationships xmlns="http://schemas.openxmlformats.org/package/2006/relationships"><Relationship Id="rId2" Type="http://schemas.openxmlformats.org/officeDocument/2006/relationships/notesSlide" Target="../notesSlides/notesSlide53.xml"></Relationship><Relationship Id="rId3" Type="http://schemas.openxmlformats.org/officeDocument/2006/relationships/slideLayout" Target="../slideLayouts/slideLayout1.xml"></Relationship></Relationships>
</file>

<file path=ppt/slides/_rels/slide54.xml.rels><?xml version="1.0" encoding="UTF-8"?>
<Relationships xmlns="http://schemas.openxmlformats.org/package/2006/relationships"><Relationship Id="rId2" Type="http://schemas.openxmlformats.org/officeDocument/2006/relationships/notesSlide" Target="../notesSlides/notesSlide54.xml"></Relationship><Relationship Id="rId3" Type="http://schemas.openxmlformats.org/officeDocument/2006/relationships/slideLayout" Target="../slideLayouts/slideLayout2.xml"></Relationship></Relationships>
</file>

<file path=ppt/slides/_rels/slide55.xml.rels><?xml version="1.0" encoding="UTF-8"?>
<Relationships xmlns="http://schemas.openxmlformats.org/package/2006/relationships"><Relationship Id="rId2" Type="http://schemas.openxmlformats.org/officeDocument/2006/relationships/notesSlide" Target="../notesSlides/notesSlide55.xml"></Relationship><Relationship Id="rId3" Type="http://schemas.openxmlformats.org/officeDocument/2006/relationships/slideLayout" Target="../slideLayouts/slideLayout1.xml"></Relationship></Relationships>
</file>

<file path=ppt/slides/_rels/slide56.xml.rels><?xml version="1.0" encoding="UTF-8"?>
<Relationships xmlns="http://schemas.openxmlformats.org/package/2006/relationships"><Relationship Id="rId2" Type="http://schemas.openxmlformats.org/officeDocument/2006/relationships/notesSlide" Target="../notesSlides/notesSlide56.xml"></Relationship><Relationship Id="rId3" Type="http://schemas.openxmlformats.org/officeDocument/2006/relationships/slideLayout" Target="../slideLayouts/slideLayout2.xml"></Relationship></Relationships>
</file>

<file path=ppt/slides/_rels/slide57.xml.rels><?xml version="1.0" encoding="UTF-8"?>
<Relationships xmlns="http://schemas.openxmlformats.org/package/2006/relationships"><Relationship Id="rId2" Type="http://schemas.openxmlformats.org/officeDocument/2006/relationships/notesSlide" Target="../notesSlides/notesSlide57.xml"></Relationship><Relationship Id="rId3" Type="http://schemas.openxmlformats.org/officeDocument/2006/relationships/slideLayout" Target="../slideLayouts/slideLayout2.xml"></Relationship></Relationships>
</file>

<file path=ppt/slides/_rels/slide5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9.xml.rels><?xml version="1.0" encoding="UTF-8"?>
<Relationships xmlns="http://schemas.openxmlformats.org/package/2006/relationships"><Relationship Id="rId2" Type="http://schemas.openxmlformats.org/officeDocument/2006/relationships/notesSlide" Target="../notesSlides/notesSlide59.xml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0.xml.rels><?xml version="1.0" encoding="UTF-8"?>
<Relationships xmlns="http://schemas.openxmlformats.org/package/2006/relationships"><Relationship Id="rId2" Type="http://schemas.openxmlformats.org/officeDocument/2006/relationships/notesSlide" Target="../notesSlides/notesSlide60.xml"></Relationship><Relationship Id="rId3" Type="http://schemas.openxmlformats.org/officeDocument/2006/relationships/slideLayout" Target="../slideLayouts/slideLayout7.xml"></Relationship></Relationships>
</file>

<file path=ppt/slides/_rels/slide61.xml.rels><?xml version="1.0" encoding="UTF-8"?>
<Relationships xmlns="http://schemas.openxmlformats.org/package/2006/relationships"><Relationship Id="rId2" Type="http://schemas.openxmlformats.org/officeDocument/2006/relationships/notesSlide" Target="../notesSlides/notesSlide61.xml"></Relationship><Relationship Id="rId3" Type="http://schemas.openxmlformats.org/officeDocument/2006/relationships/slideLayout" Target="../slideLayouts/slideLayout1.xml"></Relationship></Relationships>
</file>

<file path=ppt/slides/_rels/slide62.xml.rels><?xml version="1.0" encoding="UTF-8"?>
<Relationships xmlns="http://schemas.openxmlformats.org/package/2006/relationships"><Relationship Id="rId2" Type="http://schemas.openxmlformats.org/officeDocument/2006/relationships/notesSlide" Target="../notesSlides/notesSlide62.xml"></Relationship><Relationship Id="rId3" Type="http://schemas.openxmlformats.org/officeDocument/2006/relationships/slideLayout" Target="../slideLayouts/slideLayout2.xml"></Relationship></Relationships>
</file>

<file path=ppt/slides/_rels/slide63.xml.rels><?xml version="1.0" encoding="UTF-8"?>
<Relationships xmlns="http://schemas.openxmlformats.org/package/2006/relationships"><Relationship Id="rId2" Type="http://schemas.openxmlformats.org/officeDocument/2006/relationships/notesSlide" Target="../notesSlides/notesSlide63.xml"></Relationship><Relationship Id="rId3" Type="http://schemas.openxmlformats.org/officeDocument/2006/relationships/slideLayout" Target="../slideLayouts/slideLayout2.xml"></Relationship></Relationships>
</file>

<file path=ppt/slides/_rels/slide64.xml.rels><?xml version="1.0" encoding="UTF-8"?>
<Relationships xmlns="http://schemas.openxmlformats.org/package/2006/relationships"><Relationship Id="rId2" Type="http://schemas.openxmlformats.org/officeDocument/2006/relationships/notesSlide" Target="../notesSlides/notesSlide64.xml"></Relationship><Relationship Id="rId3" Type="http://schemas.openxmlformats.org/officeDocument/2006/relationships/slideLayout" Target="../slideLayouts/slideLayout1.xml"></Relationship></Relationships>
</file>

<file path=ppt/slides/_rels/slide65.xml.rels><?xml version="1.0" encoding="UTF-8"?>
<Relationships xmlns="http://schemas.openxmlformats.org/package/2006/relationships"><Relationship Id="rId2" Type="http://schemas.openxmlformats.org/officeDocument/2006/relationships/notesSlide" Target="../notesSlides/notesSlide65.xml"></Relationship><Relationship Id="rId3" Type="http://schemas.openxmlformats.org/officeDocument/2006/relationships/slideLayout" Target="../slideLayouts/slideLayout2.xml"></Relationship></Relationships>
</file>

<file path=ppt/slides/_rels/slide66.xml.rels><?xml version="1.0" encoding="UTF-8"?>
<Relationships xmlns="http://schemas.openxmlformats.org/package/2006/relationships"><Relationship Id="rId2" Type="http://schemas.openxmlformats.org/officeDocument/2006/relationships/notesSlide" Target="../notesSlides/notesSlide66.xml"></Relationship><Relationship Id="rId3" Type="http://schemas.openxmlformats.org/officeDocument/2006/relationships/slideLayout" Target="../slideLayouts/slideLayout2.xml"></Relationship></Relationships>
</file>

<file path=ppt/slides/_rels/slide67.xml.rels><?xml version="1.0" encoding="UTF-8"?>
<Relationships xmlns="http://schemas.openxmlformats.org/package/2006/relationships"><Relationship Id="rId2" Type="http://schemas.openxmlformats.org/officeDocument/2006/relationships/notesSlide" Target="../notesSlides/notesSlide67.xml"></Relationship><Relationship Id="rId3" Type="http://schemas.openxmlformats.org/officeDocument/2006/relationships/slideLayout" Target="../slideLayouts/slideLayout1.xml"></Relationship></Relationships>
</file>

<file path=ppt/slides/_rels/slide68.xml.rels><?xml version="1.0" encoding="UTF-8"?>
<Relationships xmlns="http://schemas.openxmlformats.org/package/2006/relationships"><Relationship Id="rId2" Type="http://schemas.openxmlformats.org/officeDocument/2006/relationships/notesSlide" Target="../notesSlides/notesSlide68.xml"></Relationship><Relationship Id="rId3" Type="http://schemas.openxmlformats.org/officeDocument/2006/relationships/slideLayout" Target="../slideLayouts/slideLayout7.xml"></Relationship></Relationships>
</file>

<file path=ppt/slides/_rels/slide6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69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0.xml.rels><?xml version="1.0" encoding="UTF-8"?>
<Relationships xmlns="http://schemas.openxmlformats.org/package/2006/relationships"><Relationship Id="rId2" Type="http://schemas.openxmlformats.org/officeDocument/2006/relationships/notesSlide" Target="../notesSlides/notesSlide70.xml"></Relationship><Relationship Id="rId3" Type="http://schemas.openxmlformats.org/officeDocument/2006/relationships/slideLayout" Target="../slideLayouts/slideLayout1.xml"></Relationship></Relationships>
</file>

<file path=ppt/slides/_rels/slide71.xml.rels><?xml version="1.0" encoding="UTF-8"?>
<Relationships xmlns="http://schemas.openxmlformats.org/package/2006/relationships"><Relationship Id="rId2" Type="http://schemas.openxmlformats.org/officeDocument/2006/relationships/notesSlide" Target="../notesSlides/notesSlide71.xml"></Relationship><Relationship Id="rId3" Type="http://schemas.openxmlformats.org/officeDocument/2006/relationships/slideLayout" Target="../slideLayouts/slideLayout7.xml"></Relationship></Relationships>
</file>

<file path=ppt/slides/_rels/slide72.xml.rels><?xml version="1.0" encoding="UTF-8"?>
<Relationships xmlns="http://schemas.openxmlformats.org/package/2006/relationships"><Relationship Id="rId2" Type="http://schemas.openxmlformats.org/officeDocument/2006/relationships/notesSlide" Target="../notesSlides/notesSlide72.xml"></Relationship><Relationship Id="rId3" Type="http://schemas.openxmlformats.org/officeDocument/2006/relationships/slideLayout" Target="../slideLayouts/slideLayout7.xml"></Relationship></Relationships>
</file>

<file path=ppt/slides/_rels/slide73.xml.rels><?xml version="1.0" encoding="UTF-8"?>
<Relationships xmlns="http://schemas.openxmlformats.org/package/2006/relationships"><Relationship Id="rId2" Type="http://schemas.openxmlformats.org/officeDocument/2006/relationships/notesSlide" Target="../notesSlides/notesSlide73.xml"></Relationship><Relationship Id="rId3" Type="http://schemas.openxmlformats.org/officeDocument/2006/relationships/slideLayout" Target="../slideLayouts/slideLayout7.xml"></Relationship></Relationships>
</file>

<file path=ppt/slides/_rels/slide74.xml.rels><?xml version="1.0" encoding="UTF-8"?>
<Relationships xmlns="http://schemas.openxmlformats.org/package/2006/relationships"><Relationship Id="rId2" Type="http://schemas.openxmlformats.org/officeDocument/2006/relationships/notesSlide" Target="../notesSlides/notesSlide74.xml"></Relationship><Relationship Id="rId3" Type="http://schemas.openxmlformats.org/officeDocument/2006/relationships/slideLayout" Target="../slideLayouts/slideLayout7.xml"></Relationship></Relationships>
</file>

<file path=ppt/slides/_rels/slide75.xml.rels><?xml version="1.0" encoding="UTF-8"?>
<Relationships xmlns="http://schemas.openxmlformats.org/package/2006/relationships"><Relationship Id="rId2" Type="http://schemas.openxmlformats.org/officeDocument/2006/relationships/notesSlide" Target="../notesSlides/notesSlide75.xml"></Relationship><Relationship Id="rId3" Type="http://schemas.openxmlformats.org/officeDocument/2006/relationships/slideLayout" Target="../slideLayouts/slideLayout7.xml"></Relationship></Relationships>
</file>

<file path=ppt/slides/_rels/slide76.xml.rels><?xml version="1.0" encoding="UTF-8"?>
<Relationships xmlns="http://schemas.openxmlformats.org/package/2006/relationships"><Relationship Id="rId2" Type="http://schemas.openxmlformats.org/officeDocument/2006/relationships/notesSlide" Target="../notesSlides/notesSlide76.xml"></Relationship><Relationship Id="rId3" Type="http://schemas.openxmlformats.org/officeDocument/2006/relationships/slideLayout" Target="../slideLayouts/slideLayout1.xml"></Relationship></Relationships>
</file>

<file path=ppt/slides/_rels/slide77.xml.rels><?xml version="1.0" encoding="UTF-8"?>
<Relationships xmlns="http://schemas.openxmlformats.org/package/2006/relationships"><Relationship Id="rId2" Type="http://schemas.openxmlformats.org/officeDocument/2006/relationships/notesSlide" Target="../notesSlides/notesSlide77.xml"></Relationship><Relationship Id="rId3" Type="http://schemas.openxmlformats.org/officeDocument/2006/relationships/slideLayout" Target="../slideLayouts/slideLayout7.xml"></Relationship></Relationships>
</file>

<file path=ppt/slides/_rels/slide78.xml.rels><?xml version="1.0" encoding="UTF-8"?>
<Relationships xmlns="http://schemas.openxmlformats.org/package/2006/relationships"><Relationship Id="rId2" Type="http://schemas.openxmlformats.org/officeDocument/2006/relationships/notesSlide" Target="../notesSlides/notesSlide78.xml"></Relationship><Relationship Id="rId3" Type="http://schemas.openxmlformats.org/officeDocument/2006/relationships/slideLayout" Target="../slideLayouts/slideLayout1.xml"></Relationship></Relationships>
</file>

<file path=ppt/slides/_rels/slide79.xml.rels><?xml version="1.0" encoding="UTF-8"?>
<Relationships xmlns="http://schemas.openxmlformats.org/package/2006/relationships"><Relationship Id="rId3" Type="http://schemas.openxmlformats.org/officeDocument/2006/relationships/image" Target="../media/image37.png"></Relationship><Relationship Id="rId2" Type="http://schemas.openxmlformats.org/officeDocument/2006/relationships/notesSlide" Target="../notesSlides/notesSlide79.xml"></Relationship><Relationship Id="rId6" Type="http://schemas.openxmlformats.org/officeDocument/2006/relationships/image" Target="../media/image40.png"></Relationship><Relationship Id="rId5" Type="http://schemas.openxmlformats.org/officeDocument/2006/relationships/image" Target="../media/image39.png"></Relationship><Relationship Id="rId4" Type="http://schemas.openxmlformats.org/officeDocument/2006/relationships/image" Target="../media/image38.png"></Relationship><Relationship Id="rId7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0.xml.rels><?xml version="1.0" encoding="UTF-8"?>
<Relationships xmlns="http://schemas.openxmlformats.org/package/2006/relationships"><Relationship Id="rId2" Type="http://schemas.openxmlformats.org/officeDocument/2006/relationships/notesSlide" Target="../notesSlides/notesSlide80.xml"></Relationship><Relationship Id="rId3" Type="http://schemas.openxmlformats.org/officeDocument/2006/relationships/slideLayout" Target="../slideLayouts/slideLayout1.xml"></Relationship></Relationships>
</file>

<file path=ppt/slides/_rels/slide81.xml.rels><?xml version="1.0" encoding="UTF-8"?>
<Relationships xmlns="http://schemas.openxmlformats.org/package/2006/relationships"><Relationship Id="rId2" Type="http://schemas.openxmlformats.org/officeDocument/2006/relationships/notesSlide" Target="../notesSlides/notesSlide81.xml"></Relationship><Relationship Id="rId3" Type="http://schemas.openxmlformats.org/officeDocument/2006/relationships/slideLayout" Target="../slideLayouts/slideLayout2.xml"></Relationship></Relationships>
</file>

<file path=ppt/slides/_rels/slide82.xml.rels><?xml version="1.0" encoding="UTF-8"?>
<Relationships xmlns="http://schemas.openxmlformats.org/package/2006/relationships"><Relationship Id="rId2" Type="http://schemas.openxmlformats.org/officeDocument/2006/relationships/notesSlide" Target="../notesSlides/notesSlide82.xml"></Relationship><Relationship Id="rId3" Type="http://schemas.openxmlformats.org/officeDocument/2006/relationships/slideLayout" Target="../slideLayouts/slideLayout1.xml"></Relationship></Relationships>
</file>

<file path=ppt/slides/_rels/slide83.xml.rels><?xml version="1.0" encoding="UTF-8"?>
<Relationships xmlns="http://schemas.openxmlformats.org/package/2006/relationships"><Relationship Id="rId2" Type="http://schemas.openxmlformats.org/officeDocument/2006/relationships/notesSlide" Target="../notesSlides/notesSlide83.xml"></Relationship><Relationship Id="rId3" Type="http://schemas.openxmlformats.org/officeDocument/2006/relationships/slideLayout" Target="../slideLayouts/slideLayout2.xml"></Relationship></Relationships>
</file>

<file path=ppt/slides/_rels/slide84.xml.rels><?xml version="1.0" encoding="UTF-8"?>
<Relationships xmlns="http://schemas.openxmlformats.org/package/2006/relationships"><Relationship Id="rId2" Type="http://schemas.openxmlformats.org/officeDocument/2006/relationships/notesSlide" Target="../notesSlides/notesSlide84.xml"></Relationship><Relationship Id="rId3" Type="http://schemas.openxmlformats.org/officeDocument/2006/relationships/slideLayout" Target="../slideLayouts/slideLayout1.xml"></Relationship></Relationships>
</file>

<file path=ppt/slides/_rels/slide85.xml.rels><?xml version="1.0" encoding="UTF-8"?>
<Relationships xmlns="http://schemas.openxmlformats.org/package/2006/relationships"><Relationship Id="rId2" Type="http://schemas.openxmlformats.org/officeDocument/2006/relationships/notesSlide" Target="../notesSlides/notesSlide85.xml"></Relationship><Relationship Id="rId3" Type="http://schemas.openxmlformats.org/officeDocument/2006/relationships/slideLayout" Target="../slideLayouts/slideLayout2.xml"></Relationship></Relationships>
</file>

<file path=ppt/slides/_rels/slide86.xml.rels><?xml version="1.0" encoding="UTF-8"?>
<Relationships xmlns="http://schemas.openxmlformats.org/package/2006/relationships"><Relationship Id="rId2" Type="http://schemas.openxmlformats.org/officeDocument/2006/relationships/notesSlide" Target="../notesSlides/notesSlide86.xml"></Relationship><Relationship Id="rId3" Type="http://schemas.openxmlformats.org/officeDocument/2006/relationships/slideLayout" Target="../slideLayouts/slideLayout1.xml"></Relationship></Relationships>
</file>

<file path=ppt/slides/_rels/slide87.xml.rels><?xml version="1.0" encoding="UTF-8"?>
<Relationships xmlns="http://schemas.openxmlformats.org/package/2006/relationships"><Relationship Id="rId2" Type="http://schemas.openxmlformats.org/officeDocument/2006/relationships/notesSlide" Target="../notesSlides/notesSlide87.xml"></Relationship><Relationship Id="rId3" Type="http://schemas.openxmlformats.org/officeDocument/2006/relationships/slideLayout" Target="../slideLayouts/slideLayout7.xml"></Relationship></Relationships>
</file>

<file path=ppt/slides/_rels/slide8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8495" y="407225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조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김혜원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이소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연</a:t>
            </a:r>
          </a:p>
        </p:txBody>
      </p:sp>
      <p:sp>
        <p:nvSpPr>
          <p:cNvPr id="6" name="부제목 4"/>
          <p:cNvSpPr txBox="1">
            <a:spLocks/>
          </p:cNvSpPr>
          <p:nvPr/>
        </p:nvSpPr>
        <p:spPr>
          <a:xfrm>
            <a:off x="1428750" y="2143125"/>
            <a:ext cx="6400800" cy="15716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에어 프로젝트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컬럼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찾기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85875"/>
            <a:ext cx="8472805" cy="4840605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항공권을 구매 및 관리한다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항공권은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출발지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목적지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출발시간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도착시간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err="1" smtClean="0">
                <a:solidFill>
                  <a:srgbClr val="00B050"/>
                </a:solidFill>
              </a:rPr>
              <a:t>항공편명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가격</a:t>
            </a:r>
            <a:r>
              <a:rPr lang="ko-KR" altLang="en-US" sz="1600" dirty="0" smtClean="0"/>
              <a:t>을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고객은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아이디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이름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전화번호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생년월일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여권번호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회원등급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포인트</a:t>
            </a:r>
            <a:r>
              <a:rPr lang="ko-KR" altLang="en-US" sz="1600" dirty="0" smtClean="0"/>
              <a:t>를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고객이 항공권을 구매하면 구매내역에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예약번호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err="1" smtClean="0">
                <a:solidFill>
                  <a:srgbClr val="00B050"/>
                </a:solidFill>
              </a:rPr>
              <a:t>항공편명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구매날짜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결제수단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여권번호</a:t>
            </a:r>
            <a:r>
              <a:rPr lang="ko-KR" altLang="en-US" sz="1600" dirty="0" smtClean="0"/>
              <a:t>가 저장된다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사람이 여러 개의 항공권을 구매할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동시에 고객이 좌석을 선택하면 </a:t>
            </a:r>
            <a:r>
              <a:rPr lang="ko-KR" altLang="en-US" sz="1600" u="sng" dirty="0" err="1" smtClean="0">
                <a:solidFill>
                  <a:srgbClr val="00B050"/>
                </a:solidFill>
              </a:rPr>
              <a:t>항공편명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예약번호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좌석등급</a:t>
            </a:r>
            <a:r>
              <a:rPr lang="en-US" altLang="ko-KR" sz="1600" u="sng" dirty="0" smtClean="0">
                <a:solidFill>
                  <a:srgbClr val="00B050"/>
                </a:solidFill>
              </a:rPr>
              <a:t>, </a:t>
            </a:r>
            <a:r>
              <a:rPr lang="ko-KR" altLang="en-US" sz="1600" u="sng" dirty="0" smtClean="0">
                <a:solidFill>
                  <a:srgbClr val="00B050"/>
                </a:solidFill>
              </a:rPr>
              <a:t>좌석번호의 열과 번호</a:t>
            </a:r>
            <a:r>
              <a:rPr lang="ko-KR" altLang="en-US" sz="1600" dirty="0" smtClean="0"/>
              <a:t>가 저장된다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사람이 하나의 좌석을 선택할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신규 고객은 포인트 기본값이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신규 고객의 회원등급은 일반이다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항공권이 취소되면 구매내역과 좌석정보가 삭제된다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고객이 예약을 취소하면 좌석정보도 삭제된다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고객이 탈퇴해도 구매내역 및 좌석정보는 남아있다</a:t>
            </a:r>
            <a:r>
              <a:rPr lang="en-US" altLang="ko-KR" sz="16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1380" y="0"/>
            <a:ext cx="85725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제약조건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찾기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85875"/>
            <a:ext cx="8472805" cy="4840605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항공권을 구매 및 관리한다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항공권은 출발지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목적지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출발시간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도착시간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항공편명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가격을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고객은 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생년월일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여권번호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회원등급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포인트를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고객이 항공권을 구매하면 구매내역에 예약번호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항공편명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구매날짜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결제수단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여권번호가 저장된다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사람이 여러 개의 항공권을 구매할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동시에 고객이 좌석을 선택하면 </a:t>
            </a:r>
            <a:r>
              <a:rPr lang="ko-KR" altLang="en-US" sz="1600" dirty="0" err="1" smtClean="0"/>
              <a:t>항공편명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예약번호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좌석등급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좌석번호의 열과 번호가 저장된다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사람이 하나의 좌석을 선택할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신규 고객은 </a:t>
            </a:r>
            <a:r>
              <a:rPr lang="ko-KR" altLang="en-US" sz="1600" u="sng" dirty="0" smtClean="0">
                <a:solidFill>
                  <a:srgbClr val="0070C0"/>
                </a:solidFill>
              </a:rPr>
              <a:t>포인트 기본값이 </a:t>
            </a:r>
            <a:r>
              <a:rPr lang="en-US" altLang="ko-KR" sz="1600" u="sng" dirty="0" smtClean="0">
                <a:solidFill>
                  <a:srgbClr val="0070C0"/>
                </a:solidFill>
              </a:rPr>
              <a:t>100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신규 고객의 </a:t>
            </a:r>
            <a:r>
              <a:rPr lang="ko-KR" altLang="en-US" sz="1600" u="sng" dirty="0" smtClean="0">
                <a:solidFill>
                  <a:srgbClr val="0070C0"/>
                </a:solidFill>
              </a:rPr>
              <a:t>회원등급 기본값은 일반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u="sng" dirty="0" smtClean="0">
                <a:solidFill>
                  <a:srgbClr val="0070C0"/>
                </a:solidFill>
              </a:rPr>
              <a:t>항공권이 취소되면 구매내역과 좌석정보가 삭제된다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u="sng" dirty="0" smtClean="0">
                <a:solidFill>
                  <a:srgbClr val="0070C0"/>
                </a:solidFill>
              </a:rPr>
              <a:t>고객이 예약을 취소하면 좌석정보도 삭제된다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u="sng" dirty="0" smtClean="0">
                <a:solidFill>
                  <a:srgbClr val="0070C0"/>
                </a:solidFill>
              </a:rPr>
              <a:t>고객이 탈퇴해도 구매내역 및 좌석정보는 남아있다</a:t>
            </a:r>
            <a:r>
              <a:rPr lang="en-US" altLang="ko-KR" sz="1600" u="sng" dirty="0" smtClean="0">
                <a:solidFill>
                  <a:srgbClr val="0070C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1380" y="0"/>
            <a:ext cx="85725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관계분석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한 명의 고객은 여러 개의 항공권을 구매할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항공권은 여러 명의 고객에게 판매될 수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=&gt;</a:t>
            </a:r>
            <a:r>
              <a:rPr lang="en-US" altLang="ko-KR" b="1" dirty="0" smtClean="0">
                <a:solidFill>
                  <a:srgbClr val="FF0000"/>
                </a:solidFill>
              </a:rPr>
              <a:t>N:M</a:t>
            </a:r>
          </a:p>
          <a:p>
            <a:r>
              <a:rPr lang="ko-KR" altLang="en-US" dirty="0" smtClean="0"/>
              <a:t>하나의 구매항공권에서 한 개의 좌석을 선택할 수 있다</a:t>
            </a:r>
          </a:p>
          <a:p>
            <a:r>
              <a:rPr lang="ko-KR" altLang="en-US" dirty="0" smtClean="0"/>
              <a:t>하나의 좌석은 한 개의 구매항공권에서 선택될 수 있다 </a:t>
            </a:r>
            <a:endParaRPr lang="en-US" altLang="ko-KR" dirty="0" smtClean="0"/>
          </a:p>
          <a:p>
            <a:r>
              <a:rPr lang="en-US" altLang="ko-KR" dirty="0" smtClean="0"/>
              <a:t>=&gt;</a:t>
            </a:r>
            <a:r>
              <a:rPr lang="en-US" altLang="ko-KR" b="1" dirty="0" smtClean="0">
                <a:solidFill>
                  <a:srgbClr val="FF0000"/>
                </a:solidFill>
              </a:rPr>
              <a:t>1:1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1380" y="0"/>
            <a:ext cx="85725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01380" y="0"/>
            <a:ext cx="85725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0" name="그림 1" descr="C:/Users/admin/AppData/Roaming/PolarisOffice/ETemp/3676_16364960/fImage38247117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3055" y="450215"/>
            <a:ext cx="8336280" cy="57404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285875" y="213995"/>
            <a:ext cx="1714500" cy="78613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000750" y="213995"/>
            <a:ext cx="1643380" cy="786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항공권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714750" y="5857875"/>
            <a:ext cx="1714500" cy="78613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6870" y="1571625"/>
            <a:ext cx="1071880" cy="4286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87005" y="1499870"/>
            <a:ext cx="1214755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항공편명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44005" y="1499870"/>
            <a:ext cx="107188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도착지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29250" y="2143125"/>
            <a:ext cx="1143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출발시간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44005" y="2143125"/>
            <a:ext cx="1143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도착시간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9250" y="1499870"/>
            <a:ext cx="1143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출발지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8380" y="4857750"/>
            <a:ext cx="1428750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항공편명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15000" y="4857750"/>
            <a:ext cx="1428750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71620" y="4857750"/>
            <a:ext cx="1428750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결제수단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8875" y="4857750"/>
            <a:ext cx="1428750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2620" y="4857750"/>
            <a:ext cx="1428750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2875" y="2214245"/>
            <a:ext cx="1143000" cy="4286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생년월일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2745" y="1571625"/>
            <a:ext cx="1000125" cy="4286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71750" y="2214245"/>
            <a:ext cx="1214755" cy="4286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6995" y="2214245"/>
            <a:ext cx="1143000" cy="4286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여권번호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57500" y="1571625"/>
            <a:ext cx="1214755" cy="4286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전화번호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57625" y="2214245"/>
            <a:ext cx="1143000" cy="4286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29880" y="2143125"/>
            <a:ext cx="85725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755" y="1214120"/>
            <a:ext cx="5000625" cy="1857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86375" y="1214120"/>
            <a:ext cx="3785870" cy="178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8625" y="4572000"/>
            <a:ext cx="8572500" cy="1143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06070" y="1499870"/>
            <a:ext cx="1143000" cy="50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56870" y="1214120"/>
            <a:ext cx="4521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715000" y="4857750"/>
            <a:ext cx="1428750" cy="50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501255" y="4857750"/>
            <a:ext cx="1143000" cy="50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787005" y="1440180"/>
            <a:ext cx="1143000" cy="50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620000" y="1202055"/>
            <a:ext cx="45212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5505" y="4572000"/>
            <a:ext cx="4362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1005" y="4572000"/>
            <a:ext cx="4362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143000" y="2071370"/>
            <a:ext cx="5286375" cy="2714625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5400000">
            <a:off x="6679565" y="3393440"/>
            <a:ext cx="2786380" cy="1905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01380" y="0"/>
            <a:ext cx="85725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285875" y="213995"/>
            <a:ext cx="1714500" cy="78613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좌석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000750" y="213995"/>
            <a:ext cx="1643380" cy="786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항공권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714750" y="5857875"/>
            <a:ext cx="1714500" cy="78613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85495" y="1642745"/>
            <a:ext cx="1214755" cy="428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87005" y="1499870"/>
            <a:ext cx="1214755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항공편명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44005" y="1499870"/>
            <a:ext cx="107188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도착지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29250" y="2143125"/>
            <a:ext cx="1143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출발시간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44005" y="2143125"/>
            <a:ext cx="1143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도착시간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9250" y="1499870"/>
            <a:ext cx="1143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출발지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8380" y="4857750"/>
            <a:ext cx="1428750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항공편명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15000" y="4857750"/>
            <a:ext cx="1428750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71620" y="4857750"/>
            <a:ext cx="1428750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결제수단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8875" y="4857750"/>
            <a:ext cx="1428750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2620" y="4857750"/>
            <a:ext cx="1428750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6995" y="2214245"/>
            <a:ext cx="1143000" cy="428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43125" y="1642745"/>
            <a:ext cx="1000125" cy="428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 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14625" y="2214245"/>
            <a:ext cx="1143000" cy="428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항공편명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6125" y="1642745"/>
            <a:ext cx="1214755" cy="428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29880" y="2143125"/>
            <a:ext cx="85725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755" y="1214120"/>
            <a:ext cx="5000625" cy="18573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86375" y="1214120"/>
            <a:ext cx="3785870" cy="178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8625" y="4572000"/>
            <a:ext cx="8572500" cy="1143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14120" y="2642870"/>
            <a:ext cx="4362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42620" y="4857750"/>
            <a:ext cx="1428750" cy="50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501255" y="4857750"/>
            <a:ext cx="1143000" cy="50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787005" y="1440180"/>
            <a:ext cx="1143000" cy="50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620000" y="1202055"/>
            <a:ext cx="45212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5505" y="4572000"/>
            <a:ext cx="4362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9745" y="4559935"/>
            <a:ext cx="4521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/>
          <p:cNvCxnSpPr>
            <a:endCxn id="21" idx="3"/>
          </p:cNvCxnSpPr>
          <p:nvPr/>
        </p:nvCxnSpPr>
        <p:spPr>
          <a:xfrm rot="10800000" flipV="1">
            <a:off x="3857625" y="1714500"/>
            <a:ext cx="3857625" cy="714375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71875" y="2642870"/>
            <a:ext cx="4362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356995" y="2143125"/>
            <a:ext cx="1071880" cy="50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714625" y="2143125"/>
            <a:ext cx="1071880" cy="50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6831965" y="3392170"/>
            <a:ext cx="2786380" cy="1905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5400000">
            <a:off x="750570" y="3606800"/>
            <a:ext cx="2072005" cy="287655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01380" y="0"/>
            <a:ext cx="85725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테이블명세서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회원 테이블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create table </a:t>
            </a:r>
            <a:r>
              <a:rPr lang="en-US" altLang="ko-KR" sz="2000" dirty="0" smtClean="0">
                <a:solidFill>
                  <a:srgbClr val="FF0000"/>
                </a:solidFill>
              </a:rPr>
              <a:t>member</a:t>
            </a:r>
            <a:r>
              <a:rPr lang="en-US" altLang="ko-KR" sz="2000" dirty="0" smtClean="0"/>
              <a:t>(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id</a:t>
            </a:r>
            <a:r>
              <a:rPr lang="en-US" altLang="ko-KR" sz="2000" dirty="0" smtClean="0"/>
              <a:t> varchar2(15), 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name</a:t>
            </a:r>
            <a:r>
              <a:rPr lang="en-US" altLang="ko-KR" sz="2000" dirty="0" smtClean="0"/>
              <a:t> varchar2(20) </a:t>
            </a:r>
            <a:r>
              <a:rPr lang="en-US" altLang="ko-KR" sz="2000" dirty="0" smtClean="0">
                <a:solidFill>
                  <a:srgbClr val="0070C0"/>
                </a:solidFill>
              </a:rPr>
              <a:t>not null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num</a:t>
            </a:r>
            <a:r>
              <a:rPr lang="en-US" altLang="ko-KR" sz="2000" dirty="0" smtClean="0"/>
              <a:t> varchar2(13),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birth</a:t>
            </a:r>
            <a:r>
              <a:rPr lang="en-US" altLang="ko-KR" sz="2000" dirty="0" smtClean="0"/>
              <a:t> date </a:t>
            </a:r>
            <a:r>
              <a:rPr lang="en-US" altLang="ko-KR" sz="2000" dirty="0" smtClean="0">
                <a:solidFill>
                  <a:srgbClr val="0070C0"/>
                </a:solidFill>
              </a:rPr>
              <a:t>not null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passport</a:t>
            </a:r>
            <a:r>
              <a:rPr lang="en-US" altLang="ko-KR" sz="2000" dirty="0" smtClean="0"/>
              <a:t> varchar2(10) </a:t>
            </a:r>
            <a:r>
              <a:rPr lang="en-US" altLang="ko-KR" sz="2000" dirty="0" smtClean="0">
                <a:solidFill>
                  <a:srgbClr val="0070C0"/>
                </a:solidFill>
              </a:rPr>
              <a:t>unique not null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grade</a:t>
            </a:r>
            <a:r>
              <a:rPr lang="en-US" altLang="ko-KR" sz="2000" dirty="0" smtClean="0"/>
              <a:t> varchar2(4) </a:t>
            </a:r>
            <a:r>
              <a:rPr lang="en-US" altLang="ko-KR" sz="2000" dirty="0" smtClean="0">
                <a:solidFill>
                  <a:srgbClr val="0070C0"/>
                </a:solidFill>
              </a:rPr>
              <a:t>default '</a:t>
            </a:r>
            <a:r>
              <a:rPr lang="ko-KR" altLang="en-US" sz="2000" dirty="0" smtClean="0">
                <a:solidFill>
                  <a:srgbClr val="0070C0"/>
                </a:solidFill>
              </a:rPr>
              <a:t>일반</a:t>
            </a:r>
            <a:r>
              <a:rPr lang="en-US" altLang="ko-KR" sz="2000" dirty="0" smtClean="0">
                <a:solidFill>
                  <a:srgbClr val="0070C0"/>
                </a:solidFill>
              </a:rPr>
              <a:t>' check(grade in('</a:t>
            </a:r>
            <a:r>
              <a:rPr lang="ko-KR" altLang="en-US" sz="2000" dirty="0" smtClean="0">
                <a:solidFill>
                  <a:srgbClr val="0070C0"/>
                </a:solidFill>
              </a:rPr>
              <a:t>일반</a:t>
            </a:r>
            <a:r>
              <a:rPr lang="en-US" altLang="ko-KR" sz="2000" dirty="0" smtClean="0">
                <a:solidFill>
                  <a:srgbClr val="0070C0"/>
                </a:solidFill>
              </a:rPr>
              <a:t>', '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vip</a:t>
            </a:r>
            <a:r>
              <a:rPr lang="en-US" altLang="ko-KR" sz="2000" dirty="0" smtClean="0">
                <a:solidFill>
                  <a:srgbClr val="0070C0"/>
                </a:solidFill>
              </a:rPr>
              <a:t>', '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vvip</a:t>
            </a:r>
            <a:r>
              <a:rPr lang="en-US" altLang="ko-KR" sz="2000" dirty="0" smtClean="0">
                <a:solidFill>
                  <a:srgbClr val="0070C0"/>
                </a:solidFill>
              </a:rPr>
              <a:t>')),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point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0070C0"/>
                </a:solidFill>
              </a:rPr>
              <a:t>default 100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70C0"/>
                </a:solidFill>
              </a:rPr>
              <a:t>constraint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PK_member</a:t>
            </a:r>
            <a:r>
              <a:rPr lang="en-US" altLang="ko-KR" sz="2000" dirty="0" smtClean="0">
                <a:solidFill>
                  <a:srgbClr val="0070C0"/>
                </a:solidFill>
              </a:rPr>
              <a:t> primary key (id)</a:t>
            </a:r>
          </a:p>
          <a:p>
            <a:pPr>
              <a:buNone/>
            </a:pPr>
            <a:r>
              <a:rPr lang="en-US" altLang="ko-KR" sz="2000" dirty="0" smtClean="0"/>
              <a:t>);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499745"/>
            <a:ext cx="117221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빨간색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테이블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초록색</a:t>
            </a:r>
            <a:r>
              <a:rPr lang="en-US" altLang="ko-KR" sz="1000" dirty="0" smtClean="0"/>
              <a:t>=</a:t>
            </a:r>
            <a:r>
              <a:rPr lang="ko-KR" altLang="en-US" sz="1000" dirty="0" err="1" smtClean="0"/>
              <a:t>칼럼명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chemeClr val="accent1"/>
                </a:solidFill>
              </a:rPr>
              <a:t>파란색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제약조건</a:t>
            </a:r>
            <a:endParaRPr lang="en-US" altLang="ko-KR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72375" y="0"/>
            <a:ext cx="17145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87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회원 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071245"/>
            <a:ext cx="8858250" cy="52863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286375" y="3500755"/>
            <a:ext cx="857250" cy="42862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43500" y="4631055"/>
            <a:ext cx="12153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=not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0" y="4274185"/>
            <a:ext cx="15360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=null</a:t>
            </a:r>
            <a:r>
              <a:rPr lang="ko-KR" altLang="en-US" b="1" dirty="0" smtClean="0">
                <a:solidFill>
                  <a:srgbClr val="FF0000"/>
                </a:solidFill>
              </a:rPr>
              <a:t>값 허용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2375" y="0"/>
            <a:ext cx="17145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항공권 테이블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create table </a:t>
            </a:r>
            <a:r>
              <a:rPr lang="en-US" altLang="ko-KR" sz="2000" dirty="0" smtClean="0">
                <a:solidFill>
                  <a:srgbClr val="FF0000"/>
                </a:solidFill>
              </a:rPr>
              <a:t>airport</a:t>
            </a:r>
            <a:r>
              <a:rPr lang="en-US" altLang="ko-KR" sz="2000" dirty="0" smtClean="0"/>
              <a:t>(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departures</a:t>
            </a:r>
            <a:r>
              <a:rPr lang="en-US" altLang="ko-KR" sz="2000" dirty="0" smtClean="0"/>
              <a:t> varchar2(30) </a:t>
            </a:r>
            <a:r>
              <a:rPr lang="en-US" altLang="ko-KR" sz="2000" dirty="0" smtClean="0">
                <a:solidFill>
                  <a:srgbClr val="0070C0"/>
                </a:solidFill>
              </a:rPr>
              <a:t>not null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arrivals</a:t>
            </a:r>
            <a:r>
              <a:rPr lang="en-US" altLang="ko-KR" sz="2000" dirty="0" smtClean="0"/>
              <a:t> varchar2(20) </a:t>
            </a:r>
            <a:r>
              <a:rPr lang="en-US" altLang="ko-KR" sz="2000" dirty="0" smtClean="0">
                <a:solidFill>
                  <a:srgbClr val="0070C0"/>
                </a:solidFill>
              </a:rPr>
              <a:t>not null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time</a:t>
            </a:r>
            <a:r>
              <a:rPr lang="en-US" altLang="ko-KR" sz="2000" dirty="0" smtClean="0"/>
              <a:t> timestamp </a:t>
            </a:r>
            <a:r>
              <a:rPr lang="en-US" altLang="ko-KR" sz="2000" dirty="0" smtClean="0">
                <a:solidFill>
                  <a:srgbClr val="0070C0"/>
                </a:solidFill>
              </a:rPr>
              <a:t>default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sysdate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err="1" smtClean="0">
                <a:solidFill>
                  <a:srgbClr val="00B050"/>
                </a:solidFill>
              </a:rPr>
              <a:t>a_time</a:t>
            </a:r>
            <a:r>
              <a:rPr lang="en-US" altLang="ko-KR" sz="2000" dirty="0" smtClean="0"/>
              <a:t> timestamp </a:t>
            </a:r>
            <a:r>
              <a:rPr lang="en-US" altLang="ko-KR" sz="2000" dirty="0" smtClean="0">
                <a:solidFill>
                  <a:srgbClr val="0070C0"/>
                </a:solidFill>
              </a:rPr>
              <a:t>default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sysdate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err="1" smtClean="0">
                <a:solidFill>
                  <a:srgbClr val="00B050"/>
                </a:solidFill>
              </a:rPr>
              <a:t>air_name</a:t>
            </a:r>
            <a:r>
              <a:rPr lang="en-US" altLang="ko-KR" sz="2000" dirty="0" smtClean="0"/>
              <a:t> varchar2(10) </a:t>
            </a:r>
            <a:r>
              <a:rPr lang="en-US" altLang="ko-KR" sz="2000" dirty="0" smtClean="0">
                <a:solidFill>
                  <a:srgbClr val="0070C0"/>
                </a:solidFill>
              </a:rPr>
              <a:t>primary key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price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not null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);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000875" y="499745"/>
            <a:ext cx="117221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빨간색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테이블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초록색</a:t>
            </a:r>
            <a:r>
              <a:rPr lang="en-US" altLang="ko-KR" sz="1000" dirty="0" smtClean="0"/>
              <a:t>=</a:t>
            </a:r>
            <a:r>
              <a:rPr lang="ko-KR" altLang="en-US" sz="1000" dirty="0" err="1" smtClean="0"/>
              <a:t>칼럼명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chemeClr val="accent1"/>
                </a:solidFill>
              </a:rPr>
              <a:t>파란색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제약조건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72375" y="0"/>
            <a:ext cx="17145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목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프로젝트 소개</a:t>
            </a:r>
            <a:endParaRPr lang="en-US" altLang="ko-KR" sz="2400" dirty="0" smtClean="0"/>
          </a:p>
          <a:p>
            <a:r>
              <a:rPr lang="en-US" altLang="ko-KR" sz="2400" dirty="0" smtClean="0"/>
              <a:t>ERD</a:t>
            </a:r>
          </a:p>
          <a:p>
            <a:r>
              <a:rPr lang="ko-KR" altLang="en-US" sz="2400" dirty="0" smtClean="0"/>
              <a:t>테이블명세서</a:t>
            </a:r>
            <a:endParaRPr lang="en-US" altLang="ko-KR" sz="2400" dirty="0" smtClean="0"/>
          </a:p>
          <a:p>
            <a:r>
              <a:rPr lang="ko-KR" altLang="en-US" sz="2400" dirty="0" smtClean="0"/>
              <a:t>주요기능과 쿼리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쿼리문</a:t>
            </a:r>
            <a:r>
              <a:rPr lang="ko-KR" altLang="en-US" sz="2400" dirty="0" smtClean="0"/>
              <a:t> 증빙</a:t>
            </a:r>
            <a:endParaRPr lang="en-US" altLang="ko-KR" sz="2400" dirty="0" smtClean="0"/>
          </a:p>
          <a:p>
            <a:r>
              <a:rPr lang="ko-KR" altLang="en-US" sz="2400" dirty="0" smtClean="0"/>
              <a:t>주요 전공용어 정리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87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항공</a:t>
            </a:r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권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6995"/>
            <a:ext cx="9225915" cy="5358130"/>
          </a:xfrm>
          <a:prstGeom prst="rect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5358130" y="5857875"/>
            <a:ext cx="857250" cy="42862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15255" y="4417060"/>
            <a:ext cx="12153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=not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2375" y="0"/>
            <a:ext cx="17145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14370" y="4215130"/>
            <a:ext cx="1214755" cy="3079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문자 </a:t>
            </a:r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30 byte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6630" y="6286500"/>
            <a:ext cx="500380" cy="3695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X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구매내역 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create table </a:t>
            </a:r>
            <a:r>
              <a:rPr lang="en-US" altLang="ko-KR" sz="1800" dirty="0" smtClean="0">
                <a:solidFill>
                  <a:srgbClr val="FF0000"/>
                </a:solidFill>
              </a:rPr>
              <a:t>booking</a:t>
            </a: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err="1" smtClean="0">
                <a:solidFill>
                  <a:srgbClr val="00B050"/>
                </a:solidFill>
              </a:rPr>
              <a:t>b_num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primary key,</a:t>
            </a:r>
          </a:p>
          <a:p>
            <a:pPr>
              <a:buNone/>
            </a:pPr>
            <a:r>
              <a:rPr lang="en-US" altLang="ko-KR" sz="1800" dirty="0" err="1" smtClean="0">
                <a:solidFill>
                  <a:srgbClr val="00B050"/>
                </a:solidFill>
              </a:rPr>
              <a:t>b_date</a:t>
            </a:r>
            <a:r>
              <a:rPr lang="en-US" altLang="ko-KR" sz="1800" dirty="0" smtClean="0"/>
              <a:t> date </a:t>
            </a:r>
            <a:r>
              <a:rPr lang="en-US" altLang="ko-KR" sz="1800" dirty="0" smtClean="0">
                <a:solidFill>
                  <a:srgbClr val="0070C0"/>
                </a:solidFill>
              </a:rPr>
              <a:t>default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sysdate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en-US" altLang="ko-KR" sz="1800" dirty="0" err="1" smtClean="0">
                <a:solidFill>
                  <a:srgbClr val="00B050"/>
                </a:solidFill>
              </a:rPr>
              <a:t>b_pay</a:t>
            </a:r>
            <a:r>
              <a:rPr lang="en-US" altLang="ko-KR" sz="1800" dirty="0" smtClean="0"/>
              <a:t> varchar2(10) </a:t>
            </a:r>
            <a:r>
              <a:rPr lang="en-US" altLang="ko-KR" sz="1800" dirty="0" smtClean="0">
                <a:solidFill>
                  <a:srgbClr val="0070C0"/>
                </a:solidFill>
              </a:rPr>
              <a:t>check(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b_pay</a:t>
            </a:r>
            <a:r>
              <a:rPr lang="en-US" altLang="ko-KR" sz="1800" dirty="0" smtClean="0">
                <a:solidFill>
                  <a:srgbClr val="0070C0"/>
                </a:solidFill>
              </a:rPr>
              <a:t> in('</a:t>
            </a:r>
            <a:r>
              <a:rPr lang="ko-KR" altLang="en-US" sz="1800" dirty="0" smtClean="0">
                <a:solidFill>
                  <a:srgbClr val="0070C0"/>
                </a:solidFill>
              </a:rPr>
              <a:t>신용카드</a:t>
            </a:r>
            <a:r>
              <a:rPr lang="en-US" altLang="ko-KR" sz="1800" dirty="0" smtClean="0">
                <a:solidFill>
                  <a:srgbClr val="0070C0"/>
                </a:solidFill>
              </a:rPr>
              <a:t>','</a:t>
            </a:r>
            <a:r>
              <a:rPr lang="ko-KR" altLang="en-US" sz="1800" dirty="0" smtClean="0">
                <a:solidFill>
                  <a:srgbClr val="0070C0"/>
                </a:solidFill>
              </a:rPr>
              <a:t>무통장입금</a:t>
            </a:r>
            <a:r>
              <a:rPr lang="en-US" altLang="ko-KR" sz="1800" dirty="0" smtClean="0">
                <a:solidFill>
                  <a:srgbClr val="0070C0"/>
                </a:solidFill>
              </a:rPr>
              <a:t>','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네이버페이</a:t>
            </a:r>
            <a:r>
              <a:rPr lang="en-US" altLang="ko-KR" sz="1800" dirty="0" smtClean="0">
                <a:solidFill>
                  <a:srgbClr val="0070C0"/>
                </a:solidFill>
              </a:rPr>
              <a:t>','</a:t>
            </a:r>
            <a:r>
              <a:rPr lang="ko-KR" altLang="en-US" sz="1800" dirty="0" smtClean="0">
                <a:solidFill>
                  <a:srgbClr val="0070C0"/>
                </a:solidFill>
              </a:rPr>
              <a:t>카카오페이</a:t>
            </a:r>
            <a:r>
              <a:rPr lang="en-US" altLang="ko-KR" sz="1800" dirty="0" smtClean="0">
                <a:solidFill>
                  <a:srgbClr val="0070C0"/>
                </a:solidFill>
              </a:rPr>
              <a:t>')),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id</a:t>
            </a:r>
            <a:r>
              <a:rPr lang="en-US" altLang="ko-KR" sz="1800" dirty="0" smtClean="0"/>
              <a:t> varchar2(15),</a:t>
            </a:r>
          </a:p>
          <a:p>
            <a:pPr>
              <a:buNone/>
            </a:pPr>
            <a:r>
              <a:rPr lang="en-US" altLang="ko-KR" sz="1800" dirty="0" err="1" smtClean="0">
                <a:solidFill>
                  <a:srgbClr val="00B050"/>
                </a:solidFill>
              </a:rPr>
              <a:t>air_name</a:t>
            </a:r>
            <a:r>
              <a:rPr lang="en-US" altLang="ko-KR" sz="1800" dirty="0" smtClean="0"/>
              <a:t> varchar2(10),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constraint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FK_id</a:t>
            </a:r>
            <a:r>
              <a:rPr lang="en-US" altLang="ko-KR" sz="1800" dirty="0" smtClean="0">
                <a:solidFill>
                  <a:srgbClr val="0070C0"/>
                </a:solidFill>
              </a:rPr>
              <a:t> foreign key (id) references member (id)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on delete set null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constraint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FK_air_name</a:t>
            </a:r>
            <a:r>
              <a:rPr lang="en-US" altLang="ko-KR" sz="1800" dirty="0" smtClean="0">
                <a:solidFill>
                  <a:srgbClr val="0070C0"/>
                </a:solidFill>
              </a:rPr>
              <a:t> foreign key 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air_name</a:t>
            </a:r>
            <a:r>
              <a:rPr lang="en-US" altLang="ko-KR" sz="1800" dirty="0" smtClean="0">
                <a:solidFill>
                  <a:srgbClr val="0070C0"/>
                </a:solidFill>
              </a:rPr>
              <a:t>) references airport 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air_name</a:t>
            </a:r>
            <a:r>
              <a:rPr lang="en-US" altLang="ko-KR" sz="1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on delete cascade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786880" y="571500"/>
            <a:ext cx="117221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빨간색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테이블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초록색</a:t>
            </a:r>
            <a:r>
              <a:rPr lang="en-US" altLang="ko-KR" sz="1000" dirty="0" smtClean="0"/>
              <a:t>=</a:t>
            </a:r>
            <a:r>
              <a:rPr lang="ko-KR" altLang="en-US" sz="1000" dirty="0" err="1" smtClean="0"/>
              <a:t>칼럼명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chemeClr val="accent1"/>
                </a:solidFill>
              </a:rPr>
              <a:t>파란색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제약조건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72375" y="0"/>
            <a:ext cx="17145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87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구매내</a:t>
            </a:r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역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50"/>
            <a:ext cx="9151620" cy="528637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358130" y="4286250"/>
            <a:ext cx="857250" cy="42862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58130" y="5857875"/>
            <a:ext cx="857250" cy="42862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358130" y="6286500"/>
            <a:ext cx="857250" cy="42862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72375" y="0"/>
            <a:ext cx="17145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좌석정보 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create table </a:t>
            </a:r>
            <a:r>
              <a:rPr lang="en-US" altLang="ko-KR" sz="1800" dirty="0" smtClean="0">
                <a:solidFill>
                  <a:srgbClr val="FF0000"/>
                </a:solidFill>
              </a:rPr>
              <a:t>seat</a:t>
            </a: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err="1" smtClean="0">
                <a:solidFill>
                  <a:srgbClr val="00B050"/>
                </a:solidFill>
              </a:rPr>
              <a:t>s_grade</a:t>
            </a:r>
            <a:r>
              <a:rPr lang="en-US" altLang="ko-KR" sz="1800" dirty="0" smtClean="0"/>
              <a:t> varchar2(8) </a:t>
            </a:r>
            <a:r>
              <a:rPr lang="en-US" altLang="ko-KR" sz="1800" dirty="0" smtClean="0">
                <a:solidFill>
                  <a:srgbClr val="0070C0"/>
                </a:solidFill>
              </a:rPr>
              <a:t>default '</a:t>
            </a:r>
            <a:r>
              <a:rPr lang="ko-KR" altLang="en-US" sz="1800" dirty="0" smtClean="0">
                <a:solidFill>
                  <a:srgbClr val="0070C0"/>
                </a:solidFill>
              </a:rPr>
              <a:t>이코노미</a:t>
            </a:r>
            <a:r>
              <a:rPr lang="en-US" altLang="ko-KR" sz="1800" dirty="0" smtClean="0">
                <a:solidFill>
                  <a:srgbClr val="0070C0"/>
                </a:solidFill>
              </a:rPr>
              <a:t>' check(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s_grade</a:t>
            </a:r>
            <a:r>
              <a:rPr lang="en-US" altLang="ko-KR" sz="1800" dirty="0" smtClean="0">
                <a:solidFill>
                  <a:srgbClr val="0070C0"/>
                </a:solidFill>
              </a:rPr>
              <a:t> in('</a:t>
            </a:r>
            <a:r>
              <a:rPr lang="ko-KR" altLang="en-US" sz="1800" dirty="0" smtClean="0">
                <a:solidFill>
                  <a:srgbClr val="0070C0"/>
                </a:solidFill>
              </a:rPr>
              <a:t>이코노미</a:t>
            </a:r>
            <a:r>
              <a:rPr lang="en-US" altLang="ko-KR" sz="1800" dirty="0" smtClean="0">
                <a:solidFill>
                  <a:srgbClr val="0070C0"/>
                </a:solidFill>
              </a:rPr>
              <a:t>', '</a:t>
            </a:r>
            <a:r>
              <a:rPr lang="ko-KR" altLang="en-US" sz="1800" dirty="0" smtClean="0">
                <a:solidFill>
                  <a:srgbClr val="0070C0"/>
                </a:solidFill>
              </a:rPr>
              <a:t>비즈니스</a:t>
            </a:r>
            <a:r>
              <a:rPr lang="en-US" altLang="ko-KR" sz="1800" dirty="0" smtClean="0">
                <a:solidFill>
                  <a:srgbClr val="0070C0"/>
                </a:solidFill>
              </a:rPr>
              <a:t>', '</a:t>
            </a:r>
            <a:r>
              <a:rPr lang="ko-KR" altLang="en-US" sz="1800" dirty="0" smtClean="0">
                <a:solidFill>
                  <a:srgbClr val="0070C0"/>
                </a:solidFill>
              </a:rPr>
              <a:t>퍼스트</a:t>
            </a:r>
            <a:r>
              <a:rPr lang="en-US" altLang="ko-KR" sz="1800" dirty="0" smtClean="0">
                <a:solidFill>
                  <a:srgbClr val="0070C0"/>
                </a:solidFill>
              </a:rPr>
              <a:t>')),</a:t>
            </a:r>
          </a:p>
          <a:p>
            <a:pPr>
              <a:buNone/>
            </a:pPr>
            <a:r>
              <a:rPr lang="en-US" altLang="ko-KR" sz="1800" dirty="0" err="1" smtClean="0">
                <a:solidFill>
                  <a:srgbClr val="00B050"/>
                </a:solidFill>
              </a:rPr>
              <a:t>s_row</a:t>
            </a:r>
            <a:r>
              <a:rPr lang="en-US" altLang="ko-KR" sz="1800" dirty="0" smtClean="0"/>
              <a:t> number(3) </a:t>
            </a:r>
            <a:r>
              <a:rPr lang="en-US" altLang="ko-KR" sz="1800" dirty="0" smtClean="0">
                <a:solidFill>
                  <a:srgbClr val="0070C0"/>
                </a:solidFill>
              </a:rPr>
              <a:t>check(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s_row</a:t>
            </a:r>
            <a:r>
              <a:rPr lang="en-US" altLang="ko-KR" sz="1800" dirty="0" smtClean="0">
                <a:solidFill>
                  <a:srgbClr val="0070C0"/>
                </a:solidFill>
              </a:rPr>
              <a:t> between 1 and 80),</a:t>
            </a:r>
          </a:p>
          <a:p>
            <a:pPr>
              <a:buNone/>
            </a:pPr>
            <a:r>
              <a:rPr lang="en-US" altLang="ko-KR" sz="1800" dirty="0" err="1" smtClean="0">
                <a:solidFill>
                  <a:srgbClr val="00B050"/>
                </a:solidFill>
              </a:rPr>
              <a:t>s_seat</a:t>
            </a:r>
            <a:r>
              <a:rPr lang="en-US" altLang="ko-KR" sz="1800" dirty="0" smtClean="0"/>
              <a:t> varchar2(2) </a:t>
            </a:r>
            <a:r>
              <a:rPr lang="en-US" altLang="ko-KR" sz="1800" dirty="0" smtClean="0">
                <a:solidFill>
                  <a:srgbClr val="0070C0"/>
                </a:solidFill>
              </a:rPr>
              <a:t>check(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s_seat</a:t>
            </a:r>
            <a:r>
              <a:rPr lang="en-US" altLang="ko-KR" sz="1800" dirty="0" smtClean="0">
                <a:solidFill>
                  <a:srgbClr val="0070C0"/>
                </a:solidFill>
              </a:rPr>
              <a:t> in('A','B','C','D','E','F'))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en-US" altLang="ko-KR" sz="1800" dirty="0" err="1" smtClean="0">
                <a:solidFill>
                  <a:srgbClr val="00B050"/>
                </a:solidFill>
              </a:rPr>
              <a:t>b_num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en-US" altLang="ko-KR" sz="1800" dirty="0" err="1" smtClean="0">
                <a:solidFill>
                  <a:srgbClr val="00B050"/>
                </a:solidFill>
              </a:rPr>
              <a:t>air_name</a:t>
            </a:r>
            <a:r>
              <a:rPr lang="en-US" altLang="ko-KR" sz="1800" dirty="0" smtClean="0"/>
              <a:t> varchar2(10),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constraint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FK_b_num_seat</a:t>
            </a:r>
            <a:r>
              <a:rPr lang="en-US" altLang="ko-KR" sz="1800" dirty="0" smtClean="0">
                <a:solidFill>
                  <a:srgbClr val="0070C0"/>
                </a:solidFill>
              </a:rPr>
              <a:t> foreign key 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b_num</a:t>
            </a:r>
            <a:r>
              <a:rPr lang="en-US" altLang="ko-KR" sz="1800" dirty="0" smtClean="0">
                <a:solidFill>
                  <a:srgbClr val="0070C0"/>
                </a:solidFill>
              </a:rPr>
              <a:t>) references booking 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b_num</a:t>
            </a:r>
            <a:r>
              <a:rPr lang="en-US" altLang="ko-KR" sz="1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on delete cascade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constraint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FK_air_name_seat</a:t>
            </a:r>
            <a:r>
              <a:rPr lang="en-US" altLang="ko-KR" sz="1800" dirty="0" smtClean="0">
                <a:solidFill>
                  <a:srgbClr val="0070C0"/>
                </a:solidFill>
              </a:rPr>
              <a:t> foreign key 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air_name</a:t>
            </a:r>
            <a:r>
              <a:rPr lang="en-US" altLang="ko-KR" sz="1800" dirty="0" smtClean="0">
                <a:solidFill>
                  <a:srgbClr val="0070C0"/>
                </a:solidFill>
              </a:rPr>
              <a:t>) references airport 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air_name</a:t>
            </a:r>
            <a:r>
              <a:rPr lang="en-US" altLang="ko-KR" sz="1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on delete cascade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572375" y="0"/>
            <a:ext cx="17145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6880" y="571500"/>
            <a:ext cx="117221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빨간색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테이블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초록색</a:t>
            </a:r>
            <a:r>
              <a:rPr lang="en-US" altLang="ko-KR" sz="1000" dirty="0" smtClean="0"/>
              <a:t>=</a:t>
            </a:r>
            <a:r>
              <a:rPr lang="ko-KR" altLang="en-US" sz="1000" dirty="0" err="1" smtClean="0"/>
              <a:t>칼럼명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chemeClr val="accent1"/>
                </a:solidFill>
              </a:rPr>
              <a:t>파란색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제약조건</a:t>
            </a:r>
            <a:endParaRPr lang="en-US" altLang="ko-KR" sz="1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87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좌석정</a:t>
            </a:r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보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120"/>
            <a:ext cx="9085580" cy="5501005"/>
          </a:xfrm>
          <a:prstGeom prst="rect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5358130" y="5857875"/>
            <a:ext cx="857250" cy="42862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58130" y="6286500"/>
            <a:ext cx="857250" cy="42862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72000" y="3312160"/>
            <a:ext cx="71755" cy="4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72375" y="0"/>
            <a:ext cx="17145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주요기능과 쿼리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452628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member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human1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김휴먼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'010-1111-3434', '19920304', 'M000G1111', default, default);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member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code99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박코딩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'010-2222-4455', '20090914', 'M111G2222', default, 300);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member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java44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안자바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'010-3578-8236', '19721201', 'M456G4578',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vip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5000);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member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oracle11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오라클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'010-7897-7787', '20001111', 'M333G0000',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vvip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10000);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90" y="5558790"/>
            <a:ext cx="7149465" cy="5848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unique 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와 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not null 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성질을 가지는 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primary key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로 인해 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id(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회원아이디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)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 중복 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X</a:t>
            </a:r>
          </a:p>
          <a:p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Index 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값이 형성되어 검색에 용이</a:t>
            </a:r>
            <a:endParaRPr lang="en-US" altLang="ko-KR" sz="1600" dirty="0" smtClean="0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6286500"/>
            <a:ext cx="1847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주요기능과 쿼리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870" y="285750"/>
            <a:ext cx="7358380" cy="584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alpha val="5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회원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등록 기능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Insert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명령어 사용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6280"/>
          </a:xfrm>
        </p:spPr>
        <p:txBody>
          <a:bodyPr>
            <a:normAutofit fontScale="92500"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insert into airport values</a:t>
            </a:r>
          </a:p>
          <a:p>
            <a:pPr>
              <a:buNone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김포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','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제주도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','23/08/28 09:00','23/08/28 11:00','</a:t>
            </a:r>
            <a:r>
              <a:rPr lang="en-US" altLang="ko-KR" sz="22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A111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',150000);</a:t>
            </a:r>
          </a:p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insert into airport values</a:t>
            </a:r>
          </a:p>
          <a:p>
            <a:pPr>
              <a:buNone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인천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','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부산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','23/09/29 10:00','23/09/29 10:50','</a:t>
            </a:r>
            <a:r>
              <a:rPr lang="en-US" altLang="ko-KR" sz="22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C333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',50000);</a:t>
            </a:r>
          </a:p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insert into airport values</a:t>
            </a:r>
          </a:p>
          <a:p>
            <a:pPr>
              <a:buNone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부산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','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인천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','23/10/03 19:00','23/10/03 19:50','</a:t>
            </a:r>
            <a:r>
              <a:rPr lang="en-US" altLang="ko-KR" sz="22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C303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',50000);</a:t>
            </a:r>
          </a:p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insert into airport values</a:t>
            </a:r>
          </a:p>
          <a:p>
            <a:pPr>
              <a:buNone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인천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','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나트랑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','23/07/01 06:30','23/07/02 11:00','</a:t>
            </a:r>
            <a:r>
              <a:rPr lang="en-US" altLang="ko-KR" sz="22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B222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',200000);</a:t>
            </a:r>
          </a:p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insert into airport values</a:t>
            </a:r>
          </a:p>
          <a:p>
            <a:pPr>
              <a:buNone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나트랑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','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인천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','23/07/08 22:00','23/07/09 02:30','</a:t>
            </a:r>
            <a:r>
              <a:rPr lang="en-US" altLang="ko-KR" sz="22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B202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',210000);</a:t>
            </a:r>
          </a:p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insert into airport values</a:t>
            </a:r>
          </a:p>
          <a:p>
            <a:pPr>
              <a:buNone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인천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','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프랑크프루트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','23/10/10 15:00','23/10/12 22:00','</a:t>
            </a:r>
            <a:r>
              <a:rPr lang="en-US" altLang="ko-KR" sz="22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D444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',500000);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75" y="5715000"/>
            <a:ext cx="7668895" cy="5848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unique 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와 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not null 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성질을 가지는 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primary key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로 인해 </a:t>
            </a:r>
            <a:r>
              <a:rPr lang="en-US" altLang="ko-KR" sz="1600" dirty="0" err="1" smtClean="0">
                <a:ln>
                  <a:solidFill>
                    <a:srgbClr val="7030A0"/>
                  </a:solidFill>
                </a:ln>
              </a:rPr>
              <a:t>air_name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(</a:t>
            </a:r>
            <a:r>
              <a:rPr lang="ko-KR" altLang="en-US" sz="1600" dirty="0" err="1" smtClean="0">
                <a:ln>
                  <a:solidFill>
                    <a:srgbClr val="7030A0"/>
                  </a:solidFill>
                </a:ln>
              </a:rPr>
              <a:t>항공편명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)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 중복 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X</a:t>
            </a:r>
          </a:p>
          <a:p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Index 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값이 형성되어 검색에 용이</a:t>
            </a:r>
            <a:endParaRPr lang="en-US" altLang="ko-KR" sz="1600" dirty="0" smtClean="0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주요기능과 쿼리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625" y="356870"/>
            <a:ext cx="7358380" cy="584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alpha val="5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항공권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등록 기능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Insert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명령어 사용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628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booking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book_seq.nextval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default, 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신용카드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'oracle11', 'A111');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booking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book_seq.nextval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default, '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네이버페이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'oracle11', 'B222');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booking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book_seq.nextval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default, 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무통장입금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'human1', 'A111');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booking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book_seq.nextval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default, 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카카오페이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'code99', 'A111');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booking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book_seq.nextval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default, 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신용카드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'java44', 'D444');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660" y="5124450"/>
            <a:ext cx="6296660" cy="8312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시퀀스를 이용하여 구매순서에 따라 자동 번호 부여</a:t>
            </a:r>
            <a:endParaRPr lang="en-US" altLang="ko-KR" sz="1600" dirty="0" smtClean="0">
              <a:ln>
                <a:solidFill>
                  <a:srgbClr val="7030A0"/>
                </a:solidFill>
              </a:ln>
            </a:endParaRPr>
          </a:p>
          <a:p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unique 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와 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not null 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성질을 가지는 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primary key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로 인해 번호 중복 </a:t>
            </a:r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X</a:t>
            </a:r>
          </a:p>
          <a:p>
            <a:r>
              <a:rPr lang="en-US" altLang="ko-KR" sz="1600" dirty="0" smtClean="0">
                <a:ln>
                  <a:solidFill>
                    <a:srgbClr val="7030A0"/>
                  </a:solidFill>
                </a:ln>
              </a:rPr>
              <a:t>Index </a:t>
            </a:r>
            <a:r>
              <a:rPr lang="ko-KR" altLang="en-US" sz="1600" dirty="0" smtClean="0">
                <a:ln>
                  <a:solidFill>
                    <a:srgbClr val="7030A0"/>
                  </a:solidFill>
                </a:ln>
              </a:rPr>
              <a:t>값이 형성되어 검색에 용이</a:t>
            </a:r>
            <a:endParaRPr lang="en-US" altLang="ko-KR" sz="1600" dirty="0" smtClean="0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주요기능과 쿼리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625" y="356870"/>
            <a:ext cx="7787005" cy="584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alpha val="5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latin typeface="HY견고딕" pitchFamily="18" charset="-127"/>
                <a:ea typeface="HY견고딕" pitchFamily="18" charset="-127"/>
              </a:rPr>
              <a:t>구매내역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등록 기능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Insert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명령어 사용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628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booking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book_seq.nextval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default, 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신용카드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oracle11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A111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booking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book_seq.nextval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default, '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네이버페이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oracle11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B222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booking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book_seq.nextval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default, 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무통장입금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human1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A111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booking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book_seq.nextval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default, 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카카오페이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code99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A111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booking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book_seq.nextval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default, 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신용카드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java44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D444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');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620" y="5215255"/>
            <a:ext cx="7487285" cy="95440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자식릴레이션</a:t>
            </a:r>
            <a:r>
              <a:rPr lang="ko-KR" altLang="en-US" sz="1400" dirty="0" err="1">
                <a:ln>
                  <a:solidFill>
                    <a:schemeClr val="accent1"/>
                  </a:solidFill>
                </a:ln>
              </a:rPr>
              <a:t>이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참조하는 부분인 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id(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아이디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)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와 </a:t>
            </a:r>
            <a:r>
              <a:rPr lang="en-US" altLang="ko-KR" sz="1400" dirty="0" err="1" smtClean="0">
                <a:ln>
                  <a:solidFill>
                    <a:schemeClr val="accent1"/>
                  </a:solidFill>
                </a:ln>
              </a:rPr>
              <a:t>air_name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항공편명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) 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컬럼에</a:t>
            </a:r>
            <a:endParaRPr lang="en-US" altLang="ko-KR" sz="1400" dirty="0" smtClean="0">
              <a:ln>
                <a:solidFill>
                  <a:schemeClr val="accent1"/>
                </a:solidFill>
              </a:ln>
            </a:endParaRPr>
          </a:p>
          <a:p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부모릴레이션의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id(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아이디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)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와 </a:t>
            </a:r>
            <a:r>
              <a:rPr lang="en-US" altLang="ko-KR" sz="1400" dirty="0" err="1" smtClean="0">
                <a:ln>
                  <a:solidFill>
                    <a:schemeClr val="accent1"/>
                  </a:solidFill>
                </a:ln>
              </a:rPr>
              <a:t>air_name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항공편명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) 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컬럼의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튜플값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삽입</a:t>
            </a:r>
            <a:endParaRPr lang="en-US" altLang="ko-KR" sz="1400" dirty="0" smtClean="0">
              <a:ln>
                <a:solidFill>
                  <a:schemeClr val="accent1"/>
                </a:solidFill>
              </a:ln>
            </a:endParaRPr>
          </a:p>
          <a:p>
            <a:endParaRPr lang="en-US" altLang="ko-KR" sz="1400" dirty="0" smtClean="0">
              <a:ln>
                <a:solidFill>
                  <a:schemeClr val="accent1"/>
                </a:solidFill>
              </a:ln>
            </a:endParaRPr>
          </a:p>
          <a:p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※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부모릴레이션에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존재하지 않는 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튜플값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삽입 시 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‘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부모키가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존재하지 않습니다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.’ 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오류 발생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※</a:t>
            </a:r>
            <a:endParaRPr lang="ko-KR" altLang="en-US" sz="1400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주요기능과 쿼리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625" y="356870"/>
            <a:ext cx="7787005" cy="584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alpha val="5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latin typeface="HY견고딕" pitchFamily="18" charset="-127"/>
                <a:ea typeface="HY견고딕" pitchFamily="18" charset="-127"/>
              </a:rPr>
              <a:t>구매내역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등록 기능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Insert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명령어 사용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프로젝트소개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628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seat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퍼스트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1, 'A', 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'</a:t>
            </a:r>
            <a:r>
              <a:rPr lang="en-US" altLang="ko-KR" sz="20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A111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seat values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비즈니스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10, 'D', 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'</a:t>
            </a:r>
            <a:r>
              <a:rPr lang="en-US" altLang="ko-KR" sz="20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B222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seat values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(default, 25, 'F', 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'</a:t>
            </a:r>
            <a:r>
              <a:rPr lang="en-US" altLang="ko-KR" sz="20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A111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seat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(default, 70, 'C', 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'</a:t>
            </a:r>
            <a:r>
              <a:rPr lang="en-US" altLang="ko-KR" sz="20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A111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into seat values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(default, 54, 'B', 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'</a:t>
            </a:r>
            <a:r>
              <a:rPr lang="en-US" altLang="ko-KR" sz="20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D444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');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620" y="5215255"/>
            <a:ext cx="7487285" cy="95440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자식릴레이션</a:t>
            </a:r>
            <a:r>
              <a:rPr lang="ko-KR" altLang="en-US" sz="1400" dirty="0" err="1">
                <a:ln>
                  <a:solidFill>
                    <a:schemeClr val="accent1"/>
                  </a:solidFill>
                </a:ln>
              </a:rPr>
              <a:t>이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참조하는 부분인 </a:t>
            </a:r>
            <a:r>
              <a:rPr lang="en-US" altLang="ko-KR" sz="1400" dirty="0" err="1" smtClean="0">
                <a:ln>
                  <a:solidFill>
                    <a:schemeClr val="accent1"/>
                  </a:solidFill>
                </a:ln>
              </a:rPr>
              <a:t>b_num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예약번호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)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와 </a:t>
            </a:r>
            <a:r>
              <a:rPr lang="en-US" altLang="ko-KR" sz="1400" dirty="0" err="1" smtClean="0">
                <a:ln>
                  <a:solidFill>
                    <a:schemeClr val="accent1"/>
                  </a:solidFill>
                </a:ln>
              </a:rPr>
              <a:t>air_name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항공편명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) 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컬럼에</a:t>
            </a:r>
            <a:endParaRPr lang="en-US" altLang="ko-KR" sz="1400" dirty="0" smtClean="0">
              <a:ln>
                <a:solidFill>
                  <a:schemeClr val="accent1"/>
                </a:solidFill>
              </a:ln>
            </a:endParaRPr>
          </a:p>
          <a:p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부모릴레이션의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/>
                  </a:solidFill>
                </a:ln>
              </a:rPr>
              <a:t>b_num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예약번호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)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와 </a:t>
            </a:r>
            <a:r>
              <a:rPr lang="en-US" altLang="ko-KR" sz="1400" dirty="0" err="1" smtClean="0">
                <a:ln>
                  <a:solidFill>
                    <a:schemeClr val="accent1"/>
                  </a:solidFill>
                </a:ln>
              </a:rPr>
              <a:t>air_name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항공편명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) 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컬럼의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튜플값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삽입</a:t>
            </a:r>
            <a:endParaRPr lang="en-US" altLang="ko-KR" sz="1400" dirty="0" smtClean="0">
              <a:ln>
                <a:solidFill>
                  <a:schemeClr val="accent1"/>
                </a:solidFill>
              </a:ln>
            </a:endParaRPr>
          </a:p>
          <a:p>
            <a:endParaRPr lang="en-US" altLang="ko-KR" sz="1400" dirty="0" smtClean="0">
              <a:ln>
                <a:solidFill>
                  <a:schemeClr val="accent1"/>
                </a:solidFill>
              </a:ln>
            </a:endParaRPr>
          </a:p>
          <a:p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※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부모릴레이션에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존재하지 않는 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튜플값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삽입 시 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‘</a:t>
            </a:r>
            <a:r>
              <a:rPr lang="ko-KR" altLang="en-US" sz="1400" dirty="0" err="1" smtClean="0">
                <a:ln>
                  <a:solidFill>
                    <a:schemeClr val="accent1"/>
                  </a:solidFill>
                </a:ln>
              </a:rPr>
              <a:t>부모키가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 존재하지 않습니다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.’ </a:t>
            </a:r>
            <a:r>
              <a:rPr lang="ko-KR" altLang="en-US" sz="1400" dirty="0" smtClean="0">
                <a:ln>
                  <a:solidFill>
                    <a:schemeClr val="accent1"/>
                  </a:solidFill>
                </a:ln>
              </a:rPr>
              <a:t>오류 발생</a:t>
            </a:r>
            <a:r>
              <a:rPr lang="en-US" altLang="ko-KR" sz="1400" dirty="0" smtClean="0">
                <a:ln>
                  <a:solidFill>
                    <a:schemeClr val="accent1"/>
                  </a:solidFill>
                </a:ln>
              </a:rPr>
              <a:t>※</a:t>
            </a:r>
            <a:endParaRPr lang="ko-KR" altLang="en-US" sz="1400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주요기능과 쿼리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625" y="356870"/>
            <a:ext cx="7787005" cy="584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alpha val="5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예약좌석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등록 기능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Insert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명령어 사용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쿼리문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증빙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717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Table member(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회원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857250"/>
            <a:ext cx="3246120" cy="264350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552190"/>
            <a:ext cx="7468870" cy="28771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44005" y="3571875"/>
            <a:ext cx="643255" cy="78613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쿼리문</a:t>
            </a:r>
            <a:r>
              <a:rPr lang="ko-KR" altLang="en-US" dirty="0" smtClean="0"/>
              <a:t> 증빙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495" y="3357245"/>
            <a:ext cx="7358380" cy="1076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  <a:alpha val="5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회원 현황보기 기능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select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명령어 사용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717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Table airport(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항공권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620" y="857250"/>
            <a:ext cx="3143250" cy="245427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" y="3286125"/>
            <a:ext cx="6854825" cy="3143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쿼리문</a:t>
            </a:r>
            <a:r>
              <a:rPr lang="ko-KR" altLang="en-US" dirty="0" smtClean="0"/>
              <a:t> 증빙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745" y="3214370"/>
            <a:ext cx="7715250" cy="1076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  <a:alpha val="5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항공권 현황보기 기능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select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명령어 사용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9870" y="2857500"/>
            <a:ext cx="100012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궁서" pitchFamily="18" charset="-127"/>
                <a:ea typeface="궁서" pitchFamily="18" charset="-127"/>
              </a:rPr>
              <a:t>NOT NULL</a:t>
            </a:r>
            <a:endParaRPr lang="ko-KR" altLang="en-US" sz="1000" dirty="0">
              <a:latin typeface="궁서" pitchFamily="18" charset="-127"/>
              <a:ea typeface="궁서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717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Table booking(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구매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620" y="1143000"/>
            <a:ext cx="3220085" cy="221488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" y="4286250"/>
            <a:ext cx="5072380" cy="19189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99870" y="4572000"/>
            <a:ext cx="357505" cy="1357630"/>
          </a:xfrm>
          <a:prstGeom prst="rect">
            <a:avLst/>
          </a:prstGeom>
          <a:solidFill>
            <a:srgbClr val="7030A0">
              <a:alpha val="49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75" y="3714750"/>
            <a:ext cx="4330065" cy="3079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rgbClr val="7030A0"/>
                  </a:solidFill>
                </a:ln>
              </a:rPr>
              <a:t>시퀀스를 이용하여 구매순서에 따라 자동 번호 부여</a:t>
            </a:r>
            <a:endParaRPr lang="en-US" altLang="ko-KR" sz="1400" dirty="0" smtClean="0">
              <a:ln>
                <a:solidFill>
                  <a:srgbClr val="7030A0"/>
                </a:solidFill>
              </a:ln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130" y="3786505"/>
            <a:ext cx="3468370" cy="3575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75" y="3429000"/>
            <a:ext cx="3215005" cy="28956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215380" y="4143375"/>
            <a:ext cx="857250" cy="1905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쿼리문</a:t>
            </a:r>
            <a:r>
              <a:rPr lang="ko-KR" altLang="en-US" dirty="0" smtClean="0"/>
              <a:t> 증빙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14495" y="1285875"/>
            <a:ext cx="3643630" cy="8312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  <a:alpha val="5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구매내역 현황보기 기능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: select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명령어 사용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7370" y="2143125"/>
            <a:ext cx="3215005" cy="365125"/>
          </a:xfrm>
          <a:prstGeom prst="rect">
            <a:avLst/>
          </a:prstGeom>
          <a:noFill/>
        </p:spPr>
      </p:pic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717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Table booking(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구매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620" y="1143000"/>
            <a:ext cx="3220085" cy="221488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" y="4439285"/>
            <a:ext cx="5072380" cy="19189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00120" y="4786630"/>
            <a:ext cx="1571625" cy="1285875"/>
          </a:xfrm>
          <a:prstGeom prst="rect">
            <a:avLst/>
          </a:prstGeom>
          <a:solidFill>
            <a:schemeClr val="accent5">
              <a:alpha val="34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875" y="3500755"/>
            <a:ext cx="5060950" cy="36957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5"/>
                  </a:solidFill>
                </a:ln>
              </a:rPr>
              <a:t>부모 </a:t>
            </a:r>
            <a:r>
              <a:rPr lang="ko-KR" altLang="en-US" dirty="0" err="1" smtClean="0">
                <a:ln>
                  <a:solidFill>
                    <a:schemeClr val="accent5"/>
                  </a:solidFill>
                </a:ln>
              </a:rPr>
              <a:t>릴레이션에</a:t>
            </a:r>
            <a:r>
              <a:rPr lang="ko-KR" altLang="en-US" dirty="0" smtClean="0">
                <a:ln>
                  <a:solidFill>
                    <a:schemeClr val="accent5"/>
                  </a:solidFill>
                </a:ln>
              </a:rPr>
              <a:t> 참조된 데이터 중복 출력 허용</a:t>
            </a:r>
            <a:endParaRPr lang="ko-KR" altLang="en-US" dirty="0">
              <a:ln>
                <a:solidFill>
                  <a:schemeClr val="accent5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쿼리문</a:t>
            </a:r>
            <a:r>
              <a:rPr lang="ko-KR" altLang="en-US" dirty="0" smtClean="0"/>
              <a:t> 증빙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717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Table seat(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좌석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620" y="1071245"/>
            <a:ext cx="2857500" cy="218821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429000"/>
            <a:ext cx="4058285" cy="30962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42870" y="5143500"/>
            <a:ext cx="1285875" cy="1214755"/>
          </a:xfrm>
          <a:prstGeom prst="rect">
            <a:avLst/>
          </a:prstGeom>
          <a:solidFill>
            <a:schemeClr val="accent5">
              <a:alpha val="43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42995" y="2714625"/>
            <a:ext cx="5060950" cy="36957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5"/>
                  </a:solidFill>
                </a:ln>
              </a:rPr>
              <a:t>부모 </a:t>
            </a:r>
            <a:r>
              <a:rPr lang="ko-KR" altLang="en-US" dirty="0" err="1" smtClean="0">
                <a:ln>
                  <a:solidFill>
                    <a:schemeClr val="accent5"/>
                  </a:solidFill>
                </a:ln>
              </a:rPr>
              <a:t>릴레이션에</a:t>
            </a:r>
            <a:r>
              <a:rPr lang="ko-KR" altLang="en-US" dirty="0" smtClean="0">
                <a:ln>
                  <a:solidFill>
                    <a:schemeClr val="accent5"/>
                  </a:solidFill>
                </a:ln>
              </a:rPr>
              <a:t> 참조된 데이터 중복 출력 허용</a:t>
            </a:r>
            <a:endParaRPr lang="ko-KR" altLang="en-US" dirty="0">
              <a:ln>
                <a:solidFill>
                  <a:schemeClr val="accent5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쿼리문</a:t>
            </a:r>
            <a:r>
              <a:rPr lang="ko-KR" altLang="en-US" dirty="0" smtClean="0"/>
              <a:t> 증빙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2620" y="3286125"/>
            <a:ext cx="7358380" cy="1076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  <a:alpha val="5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좌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석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현황보기 기능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select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명령어 사용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회원 삭제 시 구매테이블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9870"/>
            <a:ext cx="8229600" cy="452628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delete from member where id='human1';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70" y="2286000"/>
            <a:ext cx="5706110" cy="20478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71625" y="3571875"/>
            <a:ext cx="1428750" cy="214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500" y="4786630"/>
            <a:ext cx="805053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On delete set null</a:t>
            </a: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=&gt;</a:t>
            </a:r>
            <a:r>
              <a:rPr lang="ko-KR" altLang="en-US" sz="1600" dirty="0" smtClean="0"/>
              <a:t>부모 </a:t>
            </a:r>
            <a:r>
              <a:rPr lang="ko-KR" altLang="en-US" sz="1600" dirty="0" err="1" smtClean="0"/>
              <a:t>릴레이션</a:t>
            </a:r>
            <a:r>
              <a:rPr lang="en-US" altLang="ko-KR" sz="1600" dirty="0" smtClean="0"/>
              <a:t>(member) </a:t>
            </a:r>
            <a:r>
              <a:rPr lang="ko-KR" altLang="en-US" sz="1600" dirty="0" smtClean="0"/>
              <a:t>데이터 삭제 시 자식 </a:t>
            </a:r>
            <a:r>
              <a:rPr lang="ko-KR" altLang="en-US" sz="1600" dirty="0" err="1" smtClean="0"/>
              <a:t>릴레이션</a:t>
            </a:r>
            <a:r>
              <a:rPr lang="en-US" altLang="ko-KR" sz="1600" dirty="0" smtClean="0"/>
              <a:t>(booking)  </a:t>
            </a:r>
            <a:r>
              <a:rPr lang="ko-KR" altLang="en-US" sz="1600" dirty="0" smtClean="0"/>
              <a:t>참조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null</a:t>
            </a:r>
          </a:p>
          <a:p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쿼리문</a:t>
            </a:r>
            <a:r>
              <a:rPr lang="ko-KR" altLang="en-US" dirty="0" smtClean="0"/>
              <a:t> 증빙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회원 삭제 시 구매테이블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9870"/>
            <a:ext cx="8229600" cy="452628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delete from member where id='human1';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143125"/>
            <a:ext cx="4801235" cy="2105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" y="4286250"/>
            <a:ext cx="3724910" cy="232473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286000" y="5715000"/>
            <a:ext cx="571500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쿼리문</a:t>
            </a:r>
            <a:r>
              <a:rPr lang="ko-KR" altLang="en-US" dirty="0" smtClean="0"/>
              <a:t> 증빙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45" y="4643755"/>
            <a:ext cx="3667760" cy="131445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928370" y="5715000"/>
            <a:ext cx="285750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구매 취소 시 좌석테이블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delete from booking where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b_num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=5;</a:t>
            </a:r>
          </a:p>
          <a:p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2404745"/>
            <a:ext cx="6058535" cy="2047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71625" y="3643630"/>
            <a:ext cx="135763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" y="4786630"/>
            <a:ext cx="8121015" cy="1323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err="1" smtClean="0"/>
              <a:t>자식릴레이션이</a:t>
            </a:r>
            <a:r>
              <a:rPr lang="ko-KR" altLang="en-US" sz="1400" u="sng" dirty="0" smtClean="0"/>
              <a:t> 참조하고 있는 </a:t>
            </a:r>
            <a:r>
              <a:rPr lang="ko-KR" altLang="en-US" sz="1400" u="sng" dirty="0" err="1" smtClean="0"/>
              <a:t>부모릴레이션</a:t>
            </a:r>
            <a:r>
              <a:rPr lang="ko-KR" altLang="en-US" sz="1400" u="sng" dirty="0" smtClean="0"/>
              <a:t> 삭제</a:t>
            </a:r>
            <a:r>
              <a:rPr lang="en-US" altLang="ko-KR" sz="1400" u="sng" dirty="0" smtClean="0"/>
              <a:t>X</a:t>
            </a: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On delete cascade</a:t>
            </a:r>
          </a:p>
          <a:p>
            <a:r>
              <a:rPr lang="en-US" altLang="ko-KR" sz="1600" dirty="0" smtClean="0"/>
              <a:t>=&gt;</a:t>
            </a:r>
            <a:r>
              <a:rPr lang="ko-KR" altLang="en-US" sz="1600" dirty="0" smtClean="0"/>
              <a:t>부모 </a:t>
            </a:r>
            <a:r>
              <a:rPr lang="ko-KR" altLang="en-US" sz="1600" dirty="0" err="1" smtClean="0"/>
              <a:t>릴레이션</a:t>
            </a:r>
            <a:r>
              <a:rPr lang="en-US" altLang="ko-KR" sz="1600" dirty="0" smtClean="0"/>
              <a:t>(member) </a:t>
            </a:r>
            <a:r>
              <a:rPr lang="ko-KR" altLang="en-US" sz="1600" dirty="0" smtClean="0"/>
              <a:t>데이터 삭제 시 자식 </a:t>
            </a:r>
            <a:r>
              <a:rPr lang="ko-KR" altLang="en-US" sz="1600" dirty="0" err="1" smtClean="0"/>
              <a:t>릴레이션</a:t>
            </a:r>
            <a:r>
              <a:rPr lang="en-US" altLang="ko-KR" sz="1600" dirty="0" smtClean="0"/>
              <a:t>(booking)  </a:t>
            </a:r>
            <a:r>
              <a:rPr lang="ko-KR" altLang="en-US" sz="1600" dirty="0" smtClean="0"/>
              <a:t>참조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 삭제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쿼리문</a:t>
            </a:r>
            <a:r>
              <a:rPr lang="ko-KR" altLang="en-US" dirty="0" smtClean="0"/>
              <a:t> 증빙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프로젝트 소개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400" dirty="0" smtClean="0"/>
              <a:t>항공권을 구입하는 회원들의 데이터를 관리하기 위해 생성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항공권 </a:t>
            </a:r>
            <a:r>
              <a:rPr lang="ko-KR" altLang="en-US" sz="2400" dirty="0" err="1" smtClean="0"/>
              <a:t>포털시스템으로</a:t>
            </a:r>
            <a:r>
              <a:rPr lang="ko-KR" altLang="en-US" sz="2400" dirty="0" smtClean="0"/>
              <a:t> 항공권을 등록하고</a:t>
            </a:r>
            <a:r>
              <a:rPr lang="en-US" altLang="ko-KR" sz="2400" dirty="0" smtClean="0"/>
              <a:t>,</a:t>
            </a:r>
          </a:p>
          <a:p>
            <a:pPr>
              <a:buNone/>
            </a:pPr>
            <a:r>
              <a:rPr lang="ko-KR" altLang="en-US" sz="2400" dirty="0" smtClean="0"/>
              <a:t>회원들은 원하는 항공권을 검색하여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구매 및 좌석을 선택하는 시스템이다</a:t>
            </a:r>
            <a:endParaRPr lang="en-US" altLang="ko-KR" sz="2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구매 취소 시 좌석테이블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delete from booking where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b_num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=5;</a:t>
            </a:r>
          </a:p>
          <a:p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rcRect t="36581"/>
          <a:stretch>
            <a:fillRect/>
          </a:stretch>
        </p:blipFill>
        <p:spPr>
          <a:xfrm>
            <a:off x="5072380" y="2286000"/>
            <a:ext cx="3610610" cy="14865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4500880"/>
            <a:ext cx="3715385" cy="2066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rcRect t="29996"/>
          <a:stretch>
            <a:fillRect/>
          </a:stretch>
        </p:blipFill>
        <p:spPr>
          <a:xfrm>
            <a:off x="428625" y="4429125"/>
            <a:ext cx="4058285" cy="216725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000500" y="6429375"/>
            <a:ext cx="1071880" cy="19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6375" y="6358255"/>
            <a:ext cx="252666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자식테이블 참조 데이터 삭제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20" y="2499995"/>
            <a:ext cx="3601085" cy="136207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857625" y="3641725"/>
            <a:ext cx="1071880" cy="19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2380" y="3500755"/>
            <a:ext cx="210502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부모테이블 데이터 삭제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쿼리문</a:t>
            </a:r>
            <a:r>
              <a:rPr lang="ko-KR" altLang="en-US" dirty="0" smtClean="0"/>
              <a:t> 증빙</a:t>
            </a:r>
            <a:endParaRPr lang="ko-KR" alt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39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항공권 삭제 시 구매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좌석테이블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delete from airport where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air_name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='B222';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28875"/>
            <a:ext cx="5706110" cy="2047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572000"/>
            <a:ext cx="6058535" cy="204787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499870" y="2357120"/>
            <a:ext cx="643255" cy="357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56995" y="4500880"/>
            <a:ext cx="643255" cy="357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2620" y="4072255"/>
            <a:ext cx="1285875" cy="214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2620" y="6215380"/>
            <a:ext cx="1285875" cy="214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2357120"/>
            <a:ext cx="95440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구매테이블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4500880"/>
            <a:ext cx="95440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좌석테이블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7230" y="3286125"/>
            <a:ext cx="5906770" cy="12617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200" u="sng" dirty="0" err="1" smtClean="0"/>
              <a:t>자식릴레이션이</a:t>
            </a:r>
            <a:r>
              <a:rPr lang="ko-KR" altLang="en-US" sz="1200" u="sng" dirty="0" smtClean="0"/>
              <a:t> 참조하고 있는 </a:t>
            </a:r>
            <a:r>
              <a:rPr lang="ko-KR" altLang="en-US" sz="1200" u="sng" dirty="0" err="1" smtClean="0"/>
              <a:t>부모릴레이션</a:t>
            </a:r>
            <a:r>
              <a:rPr lang="ko-KR" altLang="en-US" sz="1200" u="sng" dirty="0" smtClean="0"/>
              <a:t> 삭제</a:t>
            </a:r>
            <a:r>
              <a:rPr lang="en-US" altLang="ko-KR" sz="1200" u="sng" dirty="0" smtClean="0"/>
              <a:t>X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On delete cascade</a:t>
            </a:r>
          </a:p>
          <a:p>
            <a:r>
              <a:rPr lang="en-US" altLang="ko-KR" sz="1200" dirty="0" smtClean="0"/>
              <a:t>=&gt;</a:t>
            </a:r>
            <a:r>
              <a:rPr lang="ko-KR" altLang="en-US" sz="1200" dirty="0" smtClean="0"/>
              <a:t>부모 </a:t>
            </a:r>
            <a:r>
              <a:rPr lang="ko-KR" altLang="en-US" sz="1200" dirty="0" err="1" smtClean="0"/>
              <a:t>릴레이션</a:t>
            </a:r>
            <a:r>
              <a:rPr lang="en-US" altLang="ko-KR" sz="1200" dirty="0" smtClean="0"/>
              <a:t>(member) </a:t>
            </a:r>
            <a:r>
              <a:rPr lang="ko-KR" altLang="en-US" sz="1200" dirty="0" smtClean="0"/>
              <a:t>데이터 삭제 시 자식 </a:t>
            </a:r>
            <a:r>
              <a:rPr lang="ko-KR" altLang="en-US" sz="1200" dirty="0" err="1" smtClean="0"/>
              <a:t>릴레이션</a:t>
            </a:r>
            <a:r>
              <a:rPr lang="en-US" altLang="ko-KR" sz="1200" dirty="0" smtClean="0"/>
              <a:t>(booking)  </a:t>
            </a:r>
            <a:r>
              <a:rPr lang="ko-KR" altLang="en-US" sz="1200" dirty="0" smtClean="0"/>
              <a:t>참조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쿼리문</a:t>
            </a:r>
            <a:r>
              <a:rPr lang="ko-KR" altLang="en-US" dirty="0" smtClean="0"/>
              <a:t> 증빙</a:t>
            </a:r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delete from airport where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air_name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='B222';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139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항공권 삭제 시 구매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좌석테이블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rcRect t="40790"/>
          <a:stretch>
            <a:fillRect/>
          </a:stretch>
        </p:blipFill>
        <p:spPr>
          <a:xfrm>
            <a:off x="4786630" y="4572000"/>
            <a:ext cx="3782060" cy="13481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rcRect r="49535"/>
          <a:stretch>
            <a:fillRect/>
          </a:stretch>
        </p:blipFill>
        <p:spPr>
          <a:xfrm>
            <a:off x="5143500" y="2143125"/>
            <a:ext cx="3072130" cy="21101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5" y="4500880"/>
            <a:ext cx="3601085" cy="1362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rcRect t="33053" r="50460"/>
          <a:stretch>
            <a:fillRect/>
          </a:stretch>
        </p:blipFill>
        <p:spPr>
          <a:xfrm>
            <a:off x="499745" y="2071370"/>
            <a:ext cx="3286125" cy="203644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99745" y="3643630"/>
            <a:ext cx="3500755" cy="19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1620" y="4000500"/>
            <a:ext cx="210502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부모테이블 데이터 삭제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14375" y="5000625"/>
            <a:ext cx="3357880" cy="19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4495" y="5572125"/>
            <a:ext cx="252666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자식테이블 참조 데이터 삭제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쿼리문</a:t>
            </a:r>
            <a:r>
              <a:rPr lang="ko-KR" altLang="en-US" dirty="0" smtClean="0"/>
              <a:t> 증빙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delete from airport where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air_name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='B222';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139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항공권 삭제 시 구매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좌석테이블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rcRect r="49535"/>
          <a:stretch>
            <a:fillRect/>
          </a:stretch>
        </p:blipFill>
        <p:spPr>
          <a:xfrm>
            <a:off x="5143500" y="2143125"/>
            <a:ext cx="3072130" cy="21101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rcRect t="33053" r="50460"/>
          <a:stretch>
            <a:fillRect/>
          </a:stretch>
        </p:blipFill>
        <p:spPr>
          <a:xfrm>
            <a:off x="499745" y="2071370"/>
            <a:ext cx="3286125" cy="203644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99745" y="3643630"/>
            <a:ext cx="3500755" cy="19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1620" y="4000500"/>
            <a:ext cx="210502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부모테이블 데이터 삭제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14375" y="5000625"/>
            <a:ext cx="3357880" cy="19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4429125"/>
            <a:ext cx="3534410" cy="20288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rcRect t="29234"/>
          <a:stretch>
            <a:fillRect/>
          </a:stretch>
        </p:blipFill>
        <p:spPr>
          <a:xfrm>
            <a:off x="285750" y="4429125"/>
            <a:ext cx="4058285" cy="21907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57370" y="6358255"/>
            <a:ext cx="252666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자식테이블 참조 데이터 삭제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6870" y="5786755"/>
            <a:ext cx="3500755" cy="19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58380" y="0"/>
            <a:ext cx="19291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쿼리문</a:t>
            </a:r>
            <a:r>
              <a:rPr lang="ko-KR" altLang="en-US" dirty="0" smtClean="0"/>
              <a:t> 증빙</a:t>
            </a:r>
            <a:endParaRPr lang="ko-KR" alt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테이블 기능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717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회원의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좌석정보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(inner join)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" y="1571625"/>
            <a:ext cx="5248910" cy="30962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1245" y="5572125"/>
            <a:ext cx="6059805" cy="6464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rgbClr val="0070C0"/>
                  </a:solidFill>
                </a:ln>
                <a:latin typeface="맑은 고딕" pitchFamily="50" charset="-127"/>
                <a:ea typeface="맑은 고딕" pitchFamily="50" charset="-127"/>
              </a:rPr>
              <a:t>Inner join 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  <a:latin typeface="맑은 고딕" pitchFamily="50" charset="-127"/>
                <a:ea typeface="맑은 고딕" pitchFamily="50" charset="-127"/>
              </a:rPr>
              <a:t>사용하여 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  <a:latin typeface="맑은 고딕" pitchFamily="50" charset="-127"/>
                <a:ea typeface="맑은 고딕" pitchFamily="50" charset="-127"/>
              </a:rPr>
              <a:t>회원정보와 좌석정보가 같이 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dirty="0" smtClean="0">
              <a:ln>
                <a:solidFill>
                  <a:srgbClr val="0070C0"/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n>
                  <a:solidFill>
                    <a:srgbClr val="0070C0"/>
                  </a:solidFill>
                </a:ln>
                <a:latin typeface="맑은 고딕" pitchFamily="50" charset="-127"/>
                <a:ea typeface="맑은 고딕" pitchFamily="50" charset="-127"/>
              </a:rPr>
              <a:t>=&gt;5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  <a:latin typeface="맑은 고딕" pitchFamily="50" charset="-127"/>
                <a:ea typeface="맑은 고딕" pitchFamily="50" charset="-127"/>
              </a:rPr>
              <a:t>행 출력 기준 </a:t>
            </a:r>
            <a:r>
              <a:rPr lang="en-US" altLang="ko-KR" dirty="0" smtClean="0">
                <a:ln>
                  <a:solidFill>
                    <a:srgbClr val="0070C0"/>
                  </a:solidFill>
                </a:ln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dirty="0" smtClean="0">
              <a:ln>
                <a:solidFill>
                  <a:srgbClr val="0070C0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5495" y="3214370"/>
            <a:ext cx="1285875" cy="1143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43125" y="3214370"/>
            <a:ext cx="2000250" cy="1143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14495" y="3214370"/>
            <a:ext cx="1285875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785620" y="1928495"/>
            <a:ext cx="714375" cy="19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57250" y="2286000"/>
            <a:ext cx="714375" cy="190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76540" y="0"/>
            <a:ext cx="13385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테이블기능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499995" y="2857500"/>
            <a:ext cx="500380" cy="357505"/>
          </a:xfrm>
          <a:prstGeom prst="ellipse">
            <a:avLst/>
          </a:prstGeom>
          <a:solidFill>
            <a:schemeClr val="accent5">
              <a:alpha val="48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717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회원의 결제정보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(inner join)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3385" y="1499870"/>
            <a:ext cx="8087995" cy="2791460"/>
          </a:xfrm>
        </p:spPr>
      </p:pic>
      <p:sp>
        <p:nvSpPr>
          <p:cNvPr id="5" name="TextBox 4"/>
          <p:cNvSpPr txBox="1"/>
          <p:nvPr/>
        </p:nvSpPr>
        <p:spPr>
          <a:xfrm>
            <a:off x="928370" y="4786630"/>
            <a:ext cx="5747385" cy="6464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Inner join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을 사용하여 회원정보와 결제정보 같이 출력</a:t>
            </a:r>
            <a:endParaRPr lang="en-US" altLang="ko-KR" dirty="0" smtClean="0">
              <a:ln>
                <a:solidFill>
                  <a:srgbClr val="0070C0"/>
                </a:solidFill>
              </a:ln>
            </a:endParaRPr>
          </a:p>
          <a:p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=&gt;6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행 출력 기준 </a:t>
            </a:r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0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초</a:t>
            </a:r>
            <a:endParaRPr lang="ko-KR" altLang="en-US" dirty="0">
              <a:ln>
                <a:solidFill>
                  <a:srgbClr val="0070C0"/>
                </a:solidFill>
              </a:ln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42745" y="1857375"/>
            <a:ext cx="643255" cy="19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42620" y="2785745"/>
            <a:ext cx="4572000" cy="13576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86375" y="2785745"/>
            <a:ext cx="3072130" cy="1357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76540" y="0"/>
            <a:ext cx="13385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테이블기능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357120" y="2428875"/>
            <a:ext cx="500380" cy="357505"/>
          </a:xfrm>
          <a:prstGeom prst="ellipse">
            <a:avLst/>
          </a:prstGeom>
          <a:solidFill>
            <a:schemeClr val="accent5">
              <a:alpha val="48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717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구매가 없는 항공권정보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(outer join)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500" y="1499870"/>
            <a:ext cx="7497445" cy="2658110"/>
          </a:xfrm>
        </p:spPr>
      </p:pic>
      <p:sp>
        <p:nvSpPr>
          <p:cNvPr id="5" name="TextBox 4"/>
          <p:cNvSpPr txBox="1"/>
          <p:nvPr/>
        </p:nvSpPr>
        <p:spPr>
          <a:xfrm>
            <a:off x="785495" y="5000625"/>
            <a:ext cx="6392545" cy="6464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outer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join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을 사용하여 구매가 없는 항공권 정보를 찾아 출력</a:t>
            </a:r>
            <a:endParaRPr lang="en-US" altLang="ko-KR" dirty="0" smtClean="0">
              <a:ln>
                <a:solidFill>
                  <a:srgbClr val="0070C0"/>
                </a:solidFill>
              </a:ln>
            </a:endParaRPr>
          </a:p>
          <a:p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=&gt;2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행 출력 기준 </a:t>
            </a:r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0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초 </a:t>
            </a:r>
            <a:endParaRPr lang="ko-KR" altLang="en-US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29500" y="3429000"/>
            <a:ext cx="571500" cy="5715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5495" y="3429000"/>
            <a:ext cx="6572250" cy="64325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14375" y="2000250"/>
            <a:ext cx="1071880" cy="19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14375" y="2357120"/>
            <a:ext cx="1071880" cy="190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4375" y="2571750"/>
            <a:ext cx="1357630" cy="2146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214120" y="1642745"/>
            <a:ext cx="214630" cy="1905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76540" y="0"/>
            <a:ext cx="13385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테이블기능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428875" y="3143250"/>
            <a:ext cx="500380" cy="357505"/>
          </a:xfrm>
          <a:prstGeom prst="ellipse">
            <a:avLst/>
          </a:prstGeom>
          <a:solidFill>
            <a:schemeClr val="accent5">
              <a:alpha val="48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717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회원항공권 정보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(view)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580" y="5715000"/>
            <a:ext cx="8805545" cy="923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Join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을 매번 하지않고 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회원정보</a:t>
            </a:r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,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항공권정보</a:t>
            </a:r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,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좌석정보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를 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하나의 테이블로 출력해내는</a:t>
            </a:r>
            <a:endParaRPr lang="en-US" altLang="ko-KR" dirty="0" smtClean="0">
              <a:ln>
                <a:solidFill>
                  <a:srgbClr val="0070C0"/>
                </a:solidFill>
              </a:ln>
            </a:endParaRPr>
          </a:p>
          <a:p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회원항공권 </a:t>
            </a:r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View 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테이블 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생성</a:t>
            </a:r>
            <a:endParaRPr lang="en-US" altLang="ko-KR" dirty="0" smtClean="0">
              <a:ln>
                <a:solidFill>
                  <a:srgbClr val="0070C0"/>
                </a:solidFill>
              </a:ln>
            </a:endParaRPr>
          </a:p>
          <a:p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=&gt;5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행 출력 기준 </a:t>
            </a:r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0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초</a:t>
            </a:r>
            <a:endParaRPr lang="en-US" altLang="ko-KR" dirty="0" smtClean="0">
              <a:ln>
                <a:solidFill>
                  <a:srgbClr val="0070C0"/>
                </a:solidFill>
              </a:ln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" y="1390650"/>
            <a:ext cx="7926070" cy="407733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71625" y="1428750"/>
            <a:ext cx="1000125" cy="214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714500" y="2143125"/>
            <a:ext cx="714375" cy="190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85495" y="2499995"/>
            <a:ext cx="714375" cy="1905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85495" y="2857500"/>
            <a:ext cx="714375" cy="1905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85495" y="4143375"/>
            <a:ext cx="1285875" cy="1143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43125" y="4143375"/>
            <a:ext cx="4215130" cy="1143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01130" y="4143375"/>
            <a:ext cx="1929130" cy="1143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76540" y="0"/>
            <a:ext cx="13385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테이블기능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428875" y="3786505"/>
            <a:ext cx="500380" cy="357505"/>
          </a:xfrm>
          <a:prstGeom prst="ellipse">
            <a:avLst/>
          </a:prstGeom>
          <a:solidFill>
            <a:schemeClr val="accent5">
              <a:alpha val="48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717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탈퇴한 회원 정보 저장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(trigger)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rcRect t="54144"/>
          <a:stretch>
            <a:fillRect/>
          </a:stretch>
        </p:blipFill>
        <p:spPr>
          <a:xfrm>
            <a:off x="571500" y="2357120"/>
            <a:ext cx="2791460" cy="121031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rcRect b="93316"/>
          <a:stretch>
            <a:fillRect/>
          </a:stretch>
        </p:blipFill>
        <p:spPr>
          <a:xfrm>
            <a:off x="571500" y="2000250"/>
            <a:ext cx="2791460" cy="176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745" y="1499870"/>
            <a:ext cx="47485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탈퇴한 회원의 정보를 저장하는 테이블 생성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" y="4358005"/>
            <a:ext cx="3143885" cy="1552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9745" y="3929380"/>
            <a:ext cx="42868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탈퇴한 회원 테이블에 대한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형성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56995" y="2000250"/>
            <a:ext cx="1071880" cy="214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14500" y="4358005"/>
            <a:ext cx="1214755" cy="214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571625" y="5429250"/>
            <a:ext cx="1000125" cy="190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6540" y="0"/>
            <a:ext cx="13385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테이블기능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주요기능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72375" y="0"/>
            <a:ext cx="17862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 소개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717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탈퇴한 회원 정보 저장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(trigger)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500" y="1785620"/>
            <a:ext cx="3000375" cy="33083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3500755"/>
            <a:ext cx="2865755" cy="1500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0500" y="1785620"/>
            <a:ext cx="3196590" cy="369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id ‘human1’</a:t>
            </a:r>
            <a:r>
              <a:rPr lang="ko-KR" altLang="en-US" dirty="0" smtClean="0"/>
              <a:t>인 회원 탈퇴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6630" y="3857625"/>
            <a:ext cx="3348990" cy="12001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rgbClr val="0070C0"/>
                  </a:solidFill>
                </a:ln>
              </a:rPr>
              <a:t>트리거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 작동하여</a:t>
            </a:r>
            <a:endParaRPr lang="en-US" altLang="ko-KR" dirty="0" smtClean="0">
              <a:ln>
                <a:solidFill>
                  <a:srgbClr val="0070C0"/>
                </a:solidFill>
              </a:ln>
            </a:endParaRPr>
          </a:p>
          <a:p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탈퇴한 회원정보 자동으로</a:t>
            </a:r>
            <a:endParaRPr lang="en-US" altLang="ko-KR" dirty="0" smtClean="0">
              <a:ln>
                <a:solidFill>
                  <a:srgbClr val="0070C0"/>
                </a:solidFill>
              </a:ln>
            </a:endParaRPr>
          </a:p>
          <a:p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탈퇴회원테이블에 데이터 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저장</a:t>
            </a:r>
            <a:endParaRPr lang="en-US" altLang="ko-KR" dirty="0" smtClean="0">
              <a:ln>
                <a:solidFill>
                  <a:srgbClr val="0070C0"/>
                </a:solidFill>
              </a:ln>
            </a:endParaRPr>
          </a:p>
          <a:p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=&gt;2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행 출력 기준 </a:t>
            </a:r>
            <a:r>
              <a:rPr lang="en-US" altLang="ko-KR" dirty="0" smtClean="0">
                <a:ln>
                  <a:solidFill>
                    <a:srgbClr val="0070C0"/>
                  </a:solidFill>
                </a:ln>
              </a:rPr>
              <a:t>0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</a:rPr>
              <a:t>초</a:t>
            </a:r>
            <a:endParaRPr lang="ko-KR" altLang="en-US" dirty="0">
              <a:ln>
                <a:solidFill>
                  <a:srgbClr val="0070C0"/>
                </a:solidFill>
              </a:ln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14375" y="5000625"/>
            <a:ext cx="2500630" cy="19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76540" y="0"/>
            <a:ext cx="13385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테이블기능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857500" y="4215130"/>
            <a:ext cx="571500" cy="357505"/>
          </a:xfrm>
          <a:prstGeom prst="ellipse">
            <a:avLst/>
          </a:prstGeom>
          <a:solidFill>
            <a:schemeClr val="accent5">
              <a:alpha val="48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620" y="1285875"/>
            <a:ext cx="6215380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OR REPLACE PROCEDURE </a:t>
            </a:r>
            <a:r>
              <a:rPr lang="en-US" altLang="ko-KR" dirty="0" err="1" smtClean="0">
                <a:solidFill>
                  <a:srgbClr val="FF0000"/>
                </a:solidFill>
              </a:rPr>
              <a:t>domestic_discount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IS</a:t>
            </a:r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 smtClean="0"/>
              <a:t>UPDATE </a:t>
            </a:r>
            <a:r>
              <a:rPr lang="en-US" altLang="ko-KR" dirty="0" smtClean="0">
                <a:solidFill>
                  <a:schemeClr val="tx2"/>
                </a:solidFill>
              </a:rPr>
              <a:t>airport</a:t>
            </a:r>
            <a:r>
              <a:rPr lang="en-US" altLang="ko-KR" dirty="0" smtClean="0"/>
              <a:t> SET </a:t>
            </a:r>
            <a:r>
              <a:rPr lang="en-US" altLang="ko-KR" dirty="0" smtClean="0">
                <a:solidFill>
                  <a:srgbClr val="00B050"/>
                </a:solidFill>
              </a:rPr>
              <a:t>price</a:t>
            </a:r>
            <a:r>
              <a:rPr lang="en-US" altLang="ko-KR" dirty="0" smtClean="0"/>
              <a:t>=price*0.9</a:t>
            </a:r>
          </a:p>
          <a:p>
            <a:r>
              <a:rPr lang="en-US" altLang="ko-KR" dirty="0" smtClean="0"/>
              <a:t>WHERE </a:t>
            </a:r>
            <a:r>
              <a:rPr lang="en-US" altLang="ko-KR" dirty="0" smtClean="0">
                <a:solidFill>
                  <a:srgbClr val="00B050"/>
                </a:solidFill>
              </a:rPr>
              <a:t>departures</a:t>
            </a:r>
            <a:r>
              <a:rPr lang="en-US" altLang="ko-KR" dirty="0" smtClean="0"/>
              <a:t> IN ('</a:t>
            </a:r>
            <a:r>
              <a:rPr lang="ko-KR" altLang="en-US" dirty="0" smtClean="0"/>
              <a:t>인천</a:t>
            </a:r>
            <a:r>
              <a:rPr lang="en-US" altLang="ko-KR" dirty="0" smtClean="0"/>
              <a:t>','</a:t>
            </a:r>
            <a:r>
              <a:rPr lang="ko-KR" altLang="en-US" dirty="0" smtClean="0"/>
              <a:t>부산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제주도</a:t>
            </a:r>
            <a:r>
              <a:rPr lang="en-US" altLang="ko-KR" dirty="0" smtClean="0"/>
              <a:t>','</a:t>
            </a:r>
            <a:r>
              <a:rPr lang="ko-KR" altLang="en-US" dirty="0" smtClean="0"/>
              <a:t>김포</a:t>
            </a:r>
            <a:r>
              <a:rPr lang="en-US" altLang="ko-KR" dirty="0" smtClean="0"/>
              <a:t>') </a:t>
            </a:r>
          </a:p>
          <a:p>
            <a:r>
              <a:rPr lang="en-US" altLang="ko-KR" dirty="0" smtClean="0"/>
              <a:t>AND </a:t>
            </a:r>
            <a:r>
              <a:rPr lang="en-US" altLang="ko-KR" dirty="0" smtClean="0">
                <a:solidFill>
                  <a:srgbClr val="00B050"/>
                </a:solidFill>
              </a:rPr>
              <a:t>arrivals</a:t>
            </a:r>
            <a:r>
              <a:rPr lang="en-US" altLang="ko-KR" dirty="0" smtClean="0"/>
              <a:t> IN ('</a:t>
            </a:r>
            <a:r>
              <a:rPr lang="ko-KR" altLang="en-US" dirty="0" smtClean="0"/>
              <a:t>인천</a:t>
            </a:r>
            <a:r>
              <a:rPr lang="en-US" altLang="ko-KR" dirty="0" smtClean="0"/>
              <a:t>','</a:t>
            </a:r>
            <a:r>
              <a:rPr lang="ko-KR" altLang="en-US" dirty="0" smtClean="0"/>
              <a:t>부산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제주도</a:t>
            </a:r>
            <a:r>
              <a:rPr lang="en-US" altLang="ko-KR" dirty="0" smtClean="0"/>
              <a:t>','</a:t>
            </a:r>
            <a:r>
              <a:rPr lang="ko-KR" altLang="en-US" dirty="0" smtClean="0"/>
              <a:t>김포</a:t>
            </a:r>
            <a:r>
              <a:rPr lang="en-US" altLang="ko-KR" dirty="0" smtClean="0"/>
              <a:t>');</a:t>
            </a:r>
          </a:p>
          <a:p>
            <a:r>
              <a:rPr lang="en-US" altLang="ko-KR" dirty="0" smtClean="0"/>
              <a:t>END;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870" y="213995"/>
            <a:ext cx="7072630" cy="646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국내선 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할인가 적용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(procedure) 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5250" y="428625"/>
            <a:ext cx="130048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빨간색</a:t>
            </a:r>
            <a:r>
              <a:rPr lang="en-US" altLang="ko-KR" sz="1000" dirty="0" smtClean="0"/>
              <a:t>=</a:t>
            </a:r>
            <a:r>
              <a:rPr lang="ko-KR" altLang="en-US" sz="1000" dirty="0" err="1" smtClean="0"/>
              <a:t>프로시저명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초록색</a:t>
            </a:r>
            <a:r>
              <a:rPr lang="en-US" altLang="ko-KR" sz="1000" dirty="0" smtClean="0"/>
              <a:t>=</a:t>
            </a:r>
            <a:r>
              <a:rPr lang="ko-KR" altLang="en-US" sz="1000" dirty="0" err="1" smtClean="0"/>
              <a:t>칼럼명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chemeClr val="accent1"/>
                </a:solidFill>
              </a:rPr>
              <a:t>파란색</a:t>
            </a:r>
            <a:r>
              <a:rPr lang="en-US" altLang="ko-KR" sz="1000" dirty="0" smtClean="0"/>
              <a:t>=</a:t>
            </a:r>
            <a:r>
              <a:rPr lang="ko-KR" altLang="en-US" sz="1000" dirty="0" err="1" smtClean="0"/>
              <a:t>테이블명</a:t>
            </a:r>
            <a:endParaRPr lang="en-US" altLang="ko-KR" sz="1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495" y="5215255"/>
            <a:ext cx="69151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5" y="3643630"/>
            <a:ext cx="7117080" cy="1457325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857250" y="3786505"/>
            <a:ext cx="1643380" cy="4286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7250" y="5358130"/>
            <a:ext cx="1643380" cy="4286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7250" y="4786630"/>
            <a:ext cx="1643380" cy="2146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57250" y="6143625"/>
            <a:ext cx="1643380" cy="2146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43750" y="3857625"/>
            <a:ext cx="500380" cy="35750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43750" y="4786630"/>
            <a:ext cx="500380" cy="2146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72630" y="5429250"/>
            <a:ext cx="571500" cy="35750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15505" y="6143625"/>
            <a:ext cx="428625" cy="2146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14370" y="3929380"/>
            <a:ext cx="2286000" cy="929005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실행 전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14370" y="5358130"/>
            <a:ext cx="2286000" cy="929005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실행 후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76540" y="0"/>
            <a:ext cx="13385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테이블기능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주요 전공용어 정리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요구사항 분석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전공용어 정리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요구사항 분석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620" y="1714500"/>
            <a:ext cx="3072130" cy="36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alpha val="5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개체와 개체 간의 관계 파악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928745" y="1571625"/>
            <a:ext cx="114300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58130" y="1714500"/>
            <a:ext cx="285750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작성 및 테이블 유추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6215380" y="2571750"/>
            <a:ext cx="1071880" cy="142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3625" y="4643755"/>
            <a:ext cx="1500505" cy="6464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테이블의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결정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 rot="5400000">
            <a:off x="4250690" y="4178935"/>
            <a:ext cx="821690" cy="1607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4714875"/>
            <a:ext cx="2428875" cy="6464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각 테이블의 제약조건 결정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전공용어 정리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-ERD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전공용어 정리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870" cy="114427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3200">
                <a:latin typeface="HY견고딕" charset="0"/>
                <a:ea typeface="HY견고딕" charset="0"/>
              </a:rPr>
              <a:t>요구사항 </a:t>
            </a:r>
            <a:r>
              <a:rPr lang="ko-KR" altLang="ko-KR" sz="3200">
                <a:latin typeface="HY견고딕" charset="0"/>
                <a:ea typeface="HY견고딕" charset="0"/>
              </a:rPr>
              <a:t>분석</a:t>
            </a:r>
            <a:endParaRPr lang="ko-KR" altLang="en-US" sz="3200">
              <a:latin typeface="HY견고딕" charset="0"/>
              <a:ea typeface="HY견고딕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>
              <a:buNone/>
            </a:pPr>
            <a:r>
              <a:rPr lang="ko-KR" altLang="en-US" sz="2800" dirty="0" smtClean="0"/>
              <a:t>현실세계 이슈 테이블 설계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=&gt;</a:t>
            </a:r>
            <a:r>
              <a:rPr lang="ko-KR" altLang="en-US" sz="2800" b="1" dirty="0" smtClean="0"/>
              <a:t>데이터 모델링</a:t>
            </a:r>
            <a:endParaRPr lang="en-US" altLang="ko-KR" sz="2800" b="1" dirty="0" smtClean="0"/>
          </a:p>
          <a:p>
            <a:pPr>
              <a:buNone/>
            </a:pPr>
            <a:endParaRPr lang="en-US" altLang="ko-KR" sz="2800" b="1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071245" y="3429000"/>
            <a:ext cx="1929130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개념적스키마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3642995" y="3429000"/>
            <a:ext cx="1929130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논리적스키마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358255" y="3429000"/>
            <a:ext cx="1929130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물리적스키마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4" idx="4"/>
          </p:cNvCxnSpPr>
          <p:nvPr/>
        </p:nvCxnSpPr>
        <p:spPr>
          <a:xfrm rot="0" flipH="1">
            <a:off x="2021840" y="4429125"/>
            <a:ext cx="14605" cy="640715"/>
          </a:xfrm>
          <a:prstGeom prst="straightConnector1"/>
          <a:ln w="19050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>
            <a:spLocks/>
          </p:cNvSpPr>
          <p:nvPr/>
        </p:nvSpPr>
        <p:spPr>
          <a:xfrm rot="0">
            <a:off x="1144270" y="5276850"/>
            <a:ext cx="1858010" cy="9296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 b="1">
                <a:solidFill>
                  <a:srgbClr val="FF0000"/>
                </a:solidFill>
              </a:rPr>
              <a:t>ERD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>
            <a:endCxn id="4" idx="0"/>
          </p:cNvCxnSpPr>
          <p:nvPr/>
        </p:nvCxnSpPr>
        <p:spPr>
          <a:xfrm rot="16200000" flipH="1">
            <a:off x="1661160" y="3053715"/>
            <a:ext cx="714375" cy="3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5" idx="0"/>
          </p:cNvCxnSpPr>
          <p:nvPr/>
        </p:nvCxnSpPr>
        <p:spPr>
          <a:xfrm>
            <a:off x="2000250" y="2714625"/>
            <a:ext cx="2607310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6" idx="0"/>
          </p:cNvCxnSpPr>
          <p:nvPr/>
        </p:nvCxnSpPr>
        <p:spPr>
          <a:xfrm>
            <a:off x="2000250" y="2714625"/>
            <a:ext cx="5321935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6870" y="1499870"/>
            <a:ext cx="4643755" cy="1143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19" name="도형 2"/>
          <p:cNvSpPr>
            <a:spLocks/>
          </p:cNvSpPr>
          <p:nvPr/>
        </p:nvSpPr>
        <p:spPr>
          <a:xfrm rot="0">
            <a:off x="3712845" y="5281930"/>
            <a:ext cx="1858010" cy="9296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400" b="1">
                <a:solidFill>
                  <a:srgbClr val="FF0000"/>
                </a:solidFill>
              </a:rPr>
              <a:t>테이블 </a:t>
            </a:r>
            <a:r>
              <a:rPr lang="ko-KR" altLang="ko-KR" sz="2400" b="1">
                <a:solidFill>
                  <a:srgbClr val="FF0000"/>
                </a:solidFill>
              </a:rPr>
              <a:t>정의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20" name="도형 3"/>
          <p:cNvSpPr>
            <a:spLocks/>
          </p:cNvSpPr>
          <p:nvPr/>
        </p:nvSpPr>
        <p:spPr>
          <a:xfrm rot="0">
            <a:off x="6484620" y="5281930"/>
            <a:ext cx="1858010" cy="9296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400" b="1">
                <a:solidFill>
                  <a:srgbClr val="FF0000"/>
                </a:solidFill>
              </a:rPr>
              <a:t>쿼리문 </a:t>
            </a:r>
            <a:r>
              <a:rPr lang="ko-KR" altLang="ko-KR" sz="2400" b="1">
                <a:solidFill>
                  <a:srgbClr val="FF0000"/>
                </a:solidFill>
              </a:rPr>
              <a:t>작성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cxnSp>
        <p:nvCxnSpPr>
          <p:cNvPr id="21" name="도형 4"/>
          <p:cNvCxnSpPr/>
          <p:nvPr/>
        </p:nvCxnSpPr>
        <p:spPr>
          <a:xfrm rot="0" flipH="1">
            <a:off x="4637405" y="4434205"/>
            <a:ext cx="14605" cy="640715"/>
          </a:xfrm>
          <a:prstGeom prst="straightConnector1"/>
          <a:ln w="19050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5"/>
          <p:cNvCxnSpPr/>
          <p:nvPr/>
        </p:nvCxnSpPr>
        <p:spPr>
          <a:xfrm rot="0" flipH="1">
            <a:off x="7362190" y="4443730"/>
            <a:ext cx="14605" cy="640715"/>
          </a:xfrm>
          <a:prstGeom prst="straightConnector1"/>
          <a:ln w="19050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00" y="1571625"/>
            <a:ext cx="307213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ko-KR" altLang="en-US" dirty="0" smtClean="0"/>
              <a:t>개체와 개체를 도식화하여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개체들의 관계성을 찾아내는 과정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642995" y="2428875"/>
            <a:ext cx="428625" cy="19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86630" y="1571625"/>
            <a:ext cx="2786380" cy="2929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주어진 요구사항을 바탕으로 개체와 개체의 관계성을 분석한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u="sng" dirty="0" smtClean="0">
                <a:solidFill>
                  <a:schemeClr val="tx1"/>
                </a:solidFill>
              </a:rPr>
              <a:t>테이블 형성 전 단계</a:t>
            </a:r>
            <a:endParaRPr lang="en-US" altLang="ko-KR" u="sng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50" y="5215255"/>
            <a:ext cx="3756025" cy="5232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400" b="1" dirty="0" smtClean="0"/>
              <a:t>※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속성과 제약조건 등을 고려하지 않고 오직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b="1" dirty="0" smtClean="0"/>
              <a:t>   </a:t>
            </a:r>
            <a:r>
              <a:rPr lang="ko-KR" altLang="en-US" sz="1400" b="1" u="sng" dirty="0" smtClean="0">
                <a:solidFill>
                  <a:srgbClr val="0070C0"/>
                </a:solidFill>
              </a:rPr>
              <a:t>개체간의 관계만 분석</a:t>
            </a:r>
            <a:endParaRPr lang="en-US" altLang="ko-KR" sz="1400" b="1" u="sng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714625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제약조건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5" y="2428875"/>
            <a:ext cx="200025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제약조건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3995" y="3000375"/>
            <a:ext cx="2571750" cy="1754505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테이블에 데이터를 </a:t>
            </a:r>
            <a:endParaRPr lang="en-US" altLang="ko-KR" dirty="0" smtClean="0"/>
          </a:p>
          <a:p>
            <a:r>
              <a:rPr lang="ko-KR" altLang="en-US" dirty="0" smtClean="0"/>
              <a:t>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갱신할 때 조건에 맞지 않는 </a:t>
            </a:r>
            <a:endParaRPr lang="en-US" altLang="ko-KR" dirty="0" smtClean="0"/>
          </a:p>
          <a:p>
            <a:r>
              <a:rPr lang="ko-KR" altLang="en-US" dirty="0" smtClean="0"/>
              <a:t>데이터를 입력시키지 않기 위한 구조</a:t>
            </a:r>
          </a:p>
          <a:p>
            <a:endParaRPr lang="ko-KR" altLang="en-US" dirty="0"/>
          </a:p>
        </p:txBody>
      </p:sp>
      <p:cxnSp>
        <p:nvCxnSpPr>
          <p:cNvPr id="8" name="꺾인 연결선 7"/>
          <p:cNvCxnSpPr/>
          <p:nvPr/>
        </p:nvCxnSpPr>
        <p:spPr>
          <a:xfrm flipV="1">
            <a:off x="1857375" y="785495"/>
            <a:ext cx="2286000" cy="1857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571500"/>
            <a:ext cx="2500630" cy="369570"/>
          </a:xfrm>
          <a:prstGeom prst="rect">
            <a:avLst/>
          </a:prstGeom>
          <a:solidFill>
            <a:srgbClr val="00B0F0">
              <a:alpha val="39000"/>
            </a:srgbClr>
          </a:solidFill>
          <a:ln>
            <a:solidFill>
              <a:srgbClr val="0070C0">
                <a:alpha val="45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Primary key (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00375" y="1714500"/>
            <a:ext cx="114300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1571625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Foreign key (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000375" y="4358005"/>
            <a:ext cx="114300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2928620"/>
            <a:ext cx="2428875" cy="36957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unique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000375" y="3071495"/>
            <a:ext cx="114300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4215130"/>
            <a:ext cx="250063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Not null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5572125"/>
            <a:ext cx="2500630" cy="369570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000375" y="5643880"/>
            <a:ext cx="114300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1499870" y="4143375"/>
            <a:ext cx="300037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설명선 2 42"/>
          <p:cNvSpPr/>
          <p:nvPr/>
        </p:nvSpPr>
        <p:spPr>
          <a:xfrm>
            <a:off x="5572125" y="2214245"/>
            <a:ext cx="3143250" cy="5715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500"/>
              <a:gd name="adj6" fmla="val -2783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릴레이션의</a:t>
            </a:r>
            <a:r>
              <a:rPr lang="ko-KR" altLang="en-US" dirty="0" smtClean="0">
                <a:solidFill>
                  <a:schemeClr val="tx1"/>
                </a:solidFill>
              </a:rPr>
              <a:t> 속성이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부모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r>
              <a:rPr lang="ko-KR" altLang="en-US" dirty="0" smtClean="0">
                <a:solidFill>
                  <a:schemeClr val="tx1"/>
                </a:solidFill>
              </a:rPr>
              <a:t> 속성을 참조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설명선 2 43"/>
          <p:cNvSpPr/>
          <p:nvPr/>
        </p:nvSpPr>
        <p:spPr>
          <a:xfrm>
            <a:off x="5501005" y="3500755"/>
            <a:ext cx="1857375" cy="357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500"/>
              <a:gd name="adj6" fmla="val -27834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중복 값 금지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설명선 2 45"/>
          <p:cNvSpPr/>
          <p:nvPr/>
        </p:nvSpPr>
        <p:spPr>
          <a:xfrm>
            <a:off x="5429250" y="4786630"/>
            <a:ext cx="2072005" cy="6432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634"/>
              <a:gd name="adj6" fmla="val -3008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r>
              <a:rPr lang="ko-KR" altLang="en-US" dirty="0" smtClean="0">
                <a:solidFill>
                  <a:schemeClr val="tx1"/>
                </a:solidFill>
              </a:rPr>
              <a:t> 값 금지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ko-KR" altLang="en-US" dirty="0" smtClean="0">
                <a:solidFill>
                  <a:schemeClr val="tx1"/>
                </a:solidFill>
              </a:rPr>
              <a:t>반드시 값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설명선 2 46"/>
          <p:cNvSpPr/>
          <p:nvPr/>
        </p:nvSpPr>
        <p:spPr>
          <a:xfrm>
            <a:off x="5286375" y="6072505"/>
            <a:ext cx="2786380" cy="6432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024"/>
              <a:gd name="adj6" fmla="val -19369"/>
            </a:avLst>
          </a:prstGeom>
          <a:solidFill>
            <a:srgbClr val="7030A0">
              <a:alpha val="48000"/>
            </a:srgbClr>
          </a:solidFill>
          <a:ln>
            <a:solidFill>
              <a:srgbClr val="7030A0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컬럼에</a:t>
            </a:r>
            <a:r>
              <a:rPr lang="ko-KR" altLang="en-US" dirty="0" smtClean="0">
                <a:solidFill>
                  <a:schemeClr val="tx1"/>
                </a:solidFill>
              </a:rPr>
              <a:t> 입력할 수 있는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값의 범위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조건 지정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주요 기능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6995" y="1499870"/>
            <a:ext cx="6715125" cy="369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alpha val="5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항공권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좌석정보 등록 기능 </a:t>
            </a:r>
            <a:r>
              <a:rPr lang="en-US" altLang="ko-KR" dirty="0" smtClean="0"/>
              <a:t>: Insert </a:t>
            </a:r>
            <a:r>
              <a:rPr lang="ko-KR" altLang="en-US" dirty="0" smtClean="0"/>
              <a:t>명령어 사용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6995" y="3286125"/>
            <a:ext cx="6286500" cy="36957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회원별</a:t>
            </a:r>
            <a:r>
              <a:rPr lang="ko-KR" altLang="en-US" dirty="0" smtClean="0"/>
              <a:t> 예약좌석 조회 기능 </a:t>
            </a:r>
            <a:r>
              <a:rPr lang="en-US" altLang="ko-KR" dirty="0" smtClean="0"/>
              <a:t>: select 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사용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56995" y="4143375"/>
            <a:ext cx="5857875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회원별</a:t>
            </a:r>
            <a:r>
              <a:rPr lang="ko-KR" altLang="en-US" dirty="0" smtClean="0"/>
              <a:t> 구매 항공권 및 예약좌석 조회 기능 </a:t>
            </a:r>
            <a:r>
              <a:rPr lang="en-US" altLang="ko-KR" dirty="0" smtClean="0"/>
              <a:t>: view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56995" y="5072380"/>
            <a:ext cx="5072380" cy="3695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탈퇴한 회원정보 조회 기능 </a:t>
            </a:r>
            <a:r>
              <a:rPr lang="en-US" altLang="ko-KR" dirty="0" smtClean="0"/>
              <a:t>: trigger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2375" y="0"/>
            <a:ext cx="17862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6995" y="6000750"/>
            <a:ext cx="5501005" cy="369570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국내선 할인가 적용 기능 </a:t>
            </a:r>
            <a:r>
              <a:rPr lang="en-US" altLang="ko-KR" dirty="0" smtClean="0"/>
              <a:t>: procedure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99745" y="1143000"/>
            <a:ext cx="766445" cy="9232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9745" y="2071370"/>
            <a:ext cx="766445" cy="9232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9745" y="3000375"/>
            <a:ext cx="766445" cy="9232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9745" y="3857625"/>
            <a:ext cx="766445" cy="9232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9745" y="4714875"/>
            <a:ext cx="766445" cy="9232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9745" y="5715000"/>
            <a:ext cx="766445" cy="9232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6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56995" y="2428875"/>
            <a:ext cx="7215505" cy="369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  <a:alpha val="5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항공권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좌석정보 현황보기 기능 </a:t>
            </a:r>
            <a:r>
              <a:rPr lang="en-US" altLang="ko-KR" dirty="0" smtClean="0"/>
              <a:t>: select </a:t>
            </a:r>
            <a:r>
              <a:rPr lang="ko-KR" altLang="en-US" dirty="0" smtClean="0"/>
              <a:t>명령어 사용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5" y="2428875"/>
            <a:ext cx="200025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제약조건</a:t>
            </a:r>
            <a:endParaRPr lang="ko-KR" altLang="en-US" sz="3200" dirty="0"/>
          </a:p>
        </p:txBody>
      </p:sp>
      <p:cxnSp>
        <p:nvCxnSpPr>
          <p:cNvPr id="8" name="꺾인 연결선 7"/>
          <p:cNvCxnSpPr/>
          <p:nvPr/>
        </p:nvCxnSpPr>
        <p:spPr>
          <a:xfrm flipV="1">
            <a:off x="1857375" y="785495"/>
            <a:ext cx="2286000" cy="1857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571500"/>
            <a:ext cx="2500630" cy="369570"/>
          </a:xfrm>
          <a:prstGeom prst="rect">
            <a:avLst/>
          </a:prstGeom>
          <a:solidFill>
            <a:srgbClr val="00B0F0">
              <a:alpha val="39000"/>
            </a:srgbClr>
          </a:solidFill>
          <a:ln>
            <a:solidFill>
              <a:srgbClr val="0070C0">
                <a:alpha val="49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Primary key (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00375" y="5072380"/>
            <a:ext cx="114300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0245" y="4286250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Foreign key (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000375" y="4358005"/>
            <a:ext cx="114300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4929505"/>
            <a:ext cx="2428875" cy="36957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unique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000375" y="6286500"/>
            <a:ext cx="114300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5501005"/>
            <a:ext cx="250063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Not null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6143625"/>
            <a:ext cx="2500630" cy="369570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000375" y="5643880"/>
            <a:ext cx="114300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1499870" y="4143375"/>
            <a:ext cx="300037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설명선 2 20"/>
          <p:cNvSpPr/>
          <p:nvPr/>
        </p:nvSpPr>
        <p:spPr>
          <a:xfrm>
            <a:off x="5143500" y="1285875"/>
            <a:ext cx="2500630" cy="7143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897"/>
              <a:gd name="adj6" fmla="val -20545"/>
            </a:avLst>
          </a:prstGeom>
          <a:solidFill>
            <a:srgbClr val="00B0F0">
              <a:alpha val="46000"/>
            </a:srgbClr>
          </a:solidFill>
          <a:ln>
            <a:solidFill>
              <a:srgbClr val="00B0F0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Unique &amp; not null &amp; index </a:t>
            </a:r>
            <a:r>
              <a:rPr lang="ko-KR" altLang="en-US" dirty="0" smtClean="0">
                <a:solidFill>
                  <a:schemeClr val="tx1"/>
                </a:solidFill>
              </a:rPr>
              <a:t>자동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설명선 2 21"/>
          <p:cNvSpPr/>
          <p:nvPr/>
        </p:nvSpPr>
        <p:spPr>
          <a:xfrm>
            <a:off x="5143500" y="2214245"/>
            <a:ext cx="3571875" cy="17145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974"/>
              <a:gd name="adj6" fmla="val -14014"/>
            </a:avLst>
          </a:prstGeom>
          <a:solidFill>
            <a:srgbClr val="00B0F0">
              <a:alpha val="46000"/>
            </a:srgbClr>
          </a:solidFill>
          <a:ln>
            <a:solidFill>
              <a:srgbClr val="00B0F0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설정 방법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유일성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튜플을</a:t>
            </a:r>
            <a:r>
              <a:rPr lang="ko-KR" altLang="en-US" dirty="0" smtClean="0">
                <a:solidFill>
                  <a:schemeClr val="tx1"/>
                </a:solidFill>
              </a:rPr>
              <a:t> 유일하게 식별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err="1" smtClean="0">
                <a:solidFill>
                  <a:schemeClr val="tx1"/>
                </a:solidFill>
              </a:rPr>
              <a:t>최소성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키를 구성하는 속성 중 불필요한 속성을 빼고 최소한의 속성들로만 키를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rot="5400000">
            <a:off x="2642870" y="6000750"/>
            <a:ext cx="71437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875" y="3071495"/>
            <a:ext cx="2571750" cy="1754505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테이블에 데이터를 </a:t>
            </a:r>
            <a:endParaRPr lang="en-US" altLang="ko-KR" dirty="0" smtClean="0"/>
          </a:p>
          <a:p>
            <a:r>
              <a:rPr lang="ko-KR" altLang="en-US" dirty="0" smtClean="0"/>
              <a:t>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갱신할 때 조건에 맞지 않는 </a:t>
            </a:r>
            <a:endParaRPr lang="en-US" altLang="ko-KR" dirty="0" smtClean="0"/>
          </a:p>
          <a:p>
            <a:r>
              <a:rPr lang="ko-KR" altLang="en-US" dirty="0" smtClean="0"/>
              <a:t>데이터를 입력시키지 않기 위한 구조</a:t>
            </a:r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-Index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500" y="1785620"/>
            <a:ext cx="2857500" cy="17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검색 시 </a:t>
            </a:r>
            <a:r>
              <a:rPr lang="ko-KR" altLang="en-US" u="sng" dirty="0" smtClean="0">
                <a:solidFill>
                  <a:schemeClr val="bg1"/>
                </a:solidFill>
              </a:rPr>
              <a:t>검색속도를</a:t>
            </a:r>
            <a:r>
              <a:rPr lang="ko-KR" altLang="en-US" u="sng" dirty="0" smtClean="0">
                <a:solidFill>
                  <a:srgbClr val="0070C0"/>
                </a:solidFill>
              </a:rPr>
              <a:t> </a:t>
            </a:r>
            <a:r>
              <a:rPr lang="ko-KR" altLang="en-US" u="sng" dirty="0" smtClean="0">
                <a:solidFill>
                  <a:schemeClr val="bg1"/>
                </a:solidFill>
              </a:rPr>
              <a:t>향상</a:t>
            </a:r>
            <a:r>
              <a:rPr lang="ko-KR" altLang="en-US" dirty="0" smtClean="0"/>
              <a:t>시키기 위해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table</a:t>
            </a:r>
            <a:r>
              <a:rPr lang="ko-KR" altLang="en-US" dirty="0" smtClean="0"/>
              <a:t>의 컬럼에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부여 하는 것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928495" y="928370"/>
            <a:ext cx="2857500" cy="19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15255" y="785495"/>
            <a:ext cx="3337560" cy="646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특징</a:t>
            </a:r>
            <a:r>
              <a:rPr lang="en-US" altLang="ko-KR" dirty="0" smtClean="0"/>
              <a:t>1:</a:t>
            </a:r>
          </a:p>
          <a:p>
            <a:r>
              <a:rPr lang="en-US" altLang="ko-KR" dirty="0" smtClean="0"/>
              <a:t>table</a:t>
            </a:r>
            <a:r>
              <a:rPr lang="ko-KR" altLang="en-US" dirty="0" smtClean="0"/>
              <a:t>의 검색과 정렬 속도 향상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3357245" y="1499870"/>
            <a:ext cx="1143000" cy="19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28745" y="2071370"/>
            <a:ext cx="857250" cy="19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5255" y="1857375"/>
            <a:ext cx="2794635" cy="646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특징</a:t>
            </a:r>
            <a:r>
              <a:rPr lang="en-US" altLang="ko-KR" dirty="0" smtClean="0"/>
              <a:t>2:</a:t>
            </a:r>
          </a:p>
          <a:p>
            <a:r>
              <a:rPr lang="en-US" altLang="ko-KR" dirty="0" smtClean="0"/>
              <a:t>table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고유성 강화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1245" y="5215255"/>
            <a:ext cx="7467600" cy="92329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※</a:t>
            </a:r>
            <a:r>
              <a:rPr lang="en-US" altLang="ko-KR" u="sng" dirty="0" smtClean="0"/>
              <a:t>primary key </a:t>
            </a:r>
            <a:r>
              <a:rPr lang="ko-KR" altLang="en-US" dirty="0" err="1" smtClean="0"/>
              <a:t>기본키에는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unique, not null</a:t>
            </a:r>
            <a:r>
              <a:rPr lang="ko-KR" altLang="en-US" dirty="0" smtClean="0"/>
              <a:t>과 더불어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가 자동생성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※index</a:t>
            </a:r>
            <a:r>
              <a:rPr lang="ko-KR" altLang="en-US" dirty="0" smtClean="0"/>
              <a:t>는 중요한 정보를 담고 있는 컬럼이 </a:t>
            </a:r>
            <a:r>
              <a:rPr lang="ko-KR" altLang="en-US" u="sng" dirty="0" smtClean="0"/>
              <a:t>아닌 곳에 부여</a:t>
            </a:r>
            <a:endParaRPr lang="en-US" altLang="ko-KR" u="sng" dirty="0" smtClean="0"/>
          </a:p>
          <a:p>
            <a:pPr>
              <a:buNone/>
            </a:pPr>
            <a:r>
              <a:rPr lang="en-US" altLang="ko-KR" dirty="0" smtClean="0"/>
              <a:t>※index</a:t>
            </a:r>
            <a:r>
              <a:rPr lang="ko-KR" altLang="en-US" dirty="0" smtClean="0"/>
              <a:t>가 여러 개 있을 경우 오히려 검색속도 저하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500" y="1785620"/>
            <a:ext cx="2857500" cy="17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검색 시 </a:t>
            </a:r>
            <a:r>
              <a:rPr lang="ko-KR" altLang="en-US" u="sng" dirty="0" smtClean="0">
                <a:solidFill>
                  <a:schemeClr val="bg1"/>
                </a:solidFill>
              </a:rPr>
              <a:t>검색속도를</a:t>
            </a:r>
            <a:r>
              <a:rPr lang="ko-KR" altLang="en-US" u="sng" dirty="0" smtClean="0">
                <a:solidFill>
                  <a:srgbClr val="0070C0"/>
                </a:solidFill>
              </a:rPr>
              <a:t> </a:t>
            </a:r>
            <a:r>
              <a:rPr lang="ko-KR" altLang="en-US" u="sng" dirty="0" smtClean="0">
                <a:solidFill>
                  <a:schemeClr val="bg1"/>
                </a:solidFill>
              </a:rPr>
              <a:t>향상</a:t>
            </a:r>
            <a:r>
              <a:rPr lang="ko-KR" altLang="en-US" dirty="0" smtClean="0"/>
              <a:t>시키기 위해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table</a:t>
            </a:r>
            <a:r>
              <a:rPr lang="ko-KR" altLang="en-US" dirty="0" smtClean="0"/>
              <a:t>의 컬럼에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부여 하는 것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928495" y="928370"/>
            <a:ext cx="2857500" cy="19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15255" y="785495"/>
            <a:ext cx="3337560" cy="646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특징</a:t>
            </a:r>
            <a:r>
              <a:rPr lang="en-US" altLang="ko-KR" dirty="0" smtClean="0"/>
              <a:t>1:</a:t>
            </a:r>
          </a:p>
          <a:p>
            <a:r>
              <a:rPr lang="en-US" altLang="ko-KR" dirty="0" smtClean="0"/>
              <a:t>table</a:t>
            </a:r>
            <a:r>
              <a:rPr lang="ko-KR" altLang="en-US" dirty="0" smtClean="0"/>
              <a:t>의 검색과 정렬 속도 향상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3357245" y="1499870"/>
            <a:ext cx="1143000" cy="19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28745" y="2071370"/>
            <a:ext cx="857250" cy="19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5255" y="1857375"/>
            <a:ext cx="2794635" cy="646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특징</a:t>
            </a:r>
            <a:r>
              <a:rPr lang="en-US" altLang="ko-KR" dirty="0" smtClean="0"/>
              <a:t>2:</a:t>
            </a:r>
          </a:p>
          <a:p>
            <a:r>
              <a:rPr lang="en-US" altLang="ko-KR" dirty="0" smtClean="0"/>
              <a:t>table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고유성 강화</a:t>
            </a:r>
            <a:endParaRPr lang="ko-KR" altLang="en-US" dirty="0"/>
          </a:p>
        </p:txBody>
      </p:sp>
      <p:cxnSp>
        <p:nvCxnSpPr>
          <p:cNvPr id="11" name="꺾인 연결선 10"/>
          <p:cNvCxnSpPr/>
          <p:nvPr/>
        </p:nvCxnSpPr>
        <p:spPr>
          <a:xfrm rot="5400000">
            <a:off x="642620" y="3857625"/>
            <a:ext cx="1143000" cy="57150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45" y="5000625"/>
            <a:ext cx="5201920" cy="12312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Index </a:t>
            </a:r>
            <a:r>
              <a:rPr lang="ko-KR" altLang="en-US" sz="2000" dirty="0" smtClean="0"/>
              <a:t>생성</a:t>
            </a:r>
            <a:r>
              <a:rPr lang="en-US" altLang="ko-KR" sz="2000" dirty="0" smtClean="0"/>
              <a:t>X</a:t>
            </a:r>
          </a:p>
          <a:p>
            <a:pPr>
              <a:buNone/>
            </a:pPr>
            <a:r>
              <a:rPr lang="en-US" altLang="ko-KR" dirty="0" smtClean="0"/>
              <a:t>  =&gt;table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 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table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전체데이터를 검색하여 </a:t>
            </a:r>
            <a:r>
              <a:rPr lang="ko-KR" altLang="en-US" dirty="0" smtClean="0">
                <a:solidFill>
                  <a:srgbClr val="0070C0"/>
                </a:solidFill>
              </a:rPr>
              <a:t>검색속도 ↓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cxnSp>
        <p:nvCxnSpPr>
          <p:cNvPr id="15" name="꺾인 연결선 14"/>
          <p:cNvCxnSpPr/>
          <p:nvPr/>
        </p:nvCxnSpPr>
        <p:spPr>
          <a:xfrm>
            <a:off x="2714625" y="3857625"/>
            <a:ext cx="1428750" cy="57150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 flipH="1" flipV="1">
            <a:off x="2571750" y="3714750"/>
            <a:ext cx="285750" cy="19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7370" y="3071495"/>
            <a:ext cx="4286250" cy="15081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Index </a:t>
            </a:r>
            <a:r>
              <a:rPr lang="ko-KR" altLang="en-US" sz="2000" dirty="0" smtClean="0"/>
              <a:t>생성</a:t>
            </a:r>
            <a:r>
              <a:rPr lang="en-US" altLang="ko-KR" sz="2000" dirty="0" smtClean="0"/>
              <a:t>O</a:t>
            </a:r>
          </a:p>
          <a:p>
            <a:pPr>
              <a:buNone/>
            </a:pPr>
            <a:r>
              <a:rPr lang="en-US" altLang="ko-KR" dirty="0" smtClean="0"/>
              <a:t>  =&gt;table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검색 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index</a:t>
            </a:r>
            <a:r>
              <a:rPr lang="ko-KR" altLang="en-US" dirty="0" smtClean="0"/>
              <a:t>가 부여된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만을 검색하여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검색속도 ↑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-DDL, DML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1543050" cy="1143000"/>
          </a:xfrm>
        </p:spPr>
        <p:txBody>
          <a:bodyPr/>
          <a:lstStyle/>
          <a:p>
            <a:pPr algn="just"/>
            <a:r>
              <a:rPr lang="en-US" altLang="ko-KR" dirty="0" smtClean="0"/>
              <a:t>DDL</a:t>
            </a:r>
            <a:endParaRPr lang="ko-KR" altLang="en-US" dirty="0"/>
          </a:p>
        </p:txBody>
      </p:sp>
      <p:sp>
        <p:nvSpPr>
          <p:cNvPr id="7" name="설명선 2 6"/>
          <p:cNvSpPr/>
          <p:nvPr/>
        </p:nvSpPr>
        <p:spPr>
          <a:xfrm>
            <a:off x="213995" y="1857375"/>
            <a:ext cx="2357755" cy="135763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3611"/>
              <a:gd name="adj6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</a:t>
            </a:r>
            <a:r>
              <a:rPr lang="ko-KR" altLang="en-US" dirty="0" smtClean="0"/>
              <a:t>테이블을 정의하는 명령어</a:t>
            </a:r>
            <a:endParaRPr lang="ko-KR" altLang="en-US" dirty="0"/>
          </a:p>
        </p:txBody>
      </p:sp>
      <p:cxnSp>
        <p:nvCxnSpPr>
          <p:cNvPr id="9" name="꺾인 연결선 8"/>
          <p:cNvCxnSpPr/>
          <p:nvPr/>
        </p:nvCxnSpPr>
        <p:spPr>
          <a:xfrm>
            <a:off x="2071370" y="857250"/>
            <a:ext cx="2428875" cy="857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86125" y="857250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86125" y="2642870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2822575" y="2178050"/>
            <a:ext cx="92900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3755" y="642620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Create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643755" y="1571625"/>
            <a:ext cx="2500630" cy="36957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Drop : </a:t>
            </a:r>
            <a:r>
              <a:rPr lang="ko-KR" altLang="en-US" dirty="0" smtClean="0"/>
              <a:t>테이블 삭제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3755" y="3714750"/>
            <a:ext cx="250063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Alter : </a:t>
            </a:r>
            <a:r>
              <a:rPr lang="ko-KR" altLang="en-US" dirty="0" smtClean="0"/>
              <a:t>테이블 수정</a:t>
            </a:r>
            <a:endParaRPr lang="ko-KR" altLang="en-US" dirty="0"/>
          </a:p>
        </p:txBody>
      </p:sp>
      <p:sp>
        <p:nvSpPr>
          <p:cNvPr id="20" name="설명선 2 19"/>
          <p:cNvSpPr/>
          <p:nvPr/>
        </p:nvSpPr>
        <p:spPr>
          <a:xfrm>
            <a:off x="5358130" y="4286250"/>
            <a:ext cx="2072005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872"/>
              <a:gd name="adj6" fmla="val -25582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 add : </a:t>
            </a:r>
            <a:r>
              <a:rPr lang="ko-KR" altLang="en-US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</a:rPr>
              <a:t>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설명선 2 20"/>
          <p:cNvSpPr/>
          <p:nvPr/>
        </p:nvSpPr>
        <p:spPr>
          <a:xfrm>
            <a:off x="5358130" y="4857750"/>
            <a:ext cx="2500630" cy="6432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9336"/>
              <a:gd name="adj6" fmla="val -2222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 modify : </a:t>
            </a:r>
            <a:r>
              <a:rPr lang="ko-KR" altLang="en-US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</a:rPr>
              <a:t> 속성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제약조건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설명선 2 21"/>
          <p:cNvSpPr/>
          <p:nvPr/>
        </p:nvSpPr>
        <p:spPr>
          <a:xfrm>
            <a:off x="5358130" y="5643880"/>
            <a:ext cx="2357755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61693"/>
              <a:gd name="adj6" fmla="val -2320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 drop : </a:t>
            </a:r>
            <a:r>
              <a:rPr lang="ko-KR" altLang="en-US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</a:rPr>
              <a:t> 삭</a:t>
            </a:r>
            <a:r>
              <a:rPr lang="ko-KR" altLang="en-US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3" name="설명선 2 22"/>
          <p:cNvSpPr/>
          <p:nvPr/>
        </p:nvSpPr>
        <p:spPr>
          <a:xfrm>
            <a:off x="5358130" y="6215380"/>
            <a:ext cx="2786380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87951"/>
              <a:gd name="adj6" fmla="val -19554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 rename : </a:t>
            </a:r>
            <a:r>
              <a:rPr lang="ko-KR" altLang="en-US" dirty="0" err="1" smtClean="0">
                <a:solidFill>
                  <a:schemeClr val="tx1"/>
                </a:solidFill>
              </a:rPr>
              <a:t>컬럼명</a:t>
            </a:r>
            <a:r>
              <a:rPr lang="ko-KR" altLang="en-US" dirty="0" smtClean="0">
                <a:solidFill>
                  <a:schemeClr val="tx1"/>
                </a:solidFill>
              </a:rPr>
              <a:t>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75" y="1143000"/>
            <a:ext cx="30003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(Data Definition Language)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3755" y="2499995"/>
            <a:ext cx="2786380" cy="369570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Rename :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286125" y="385762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2679700" y="3249295"/>
            <a:ext cx="121475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1543050" cy="1143000"/>
          </a:xfrm>
        </p:spPr>
        <p:txBody>
          <a:bodyPr/>
          <a:lstStyle/>
          <a:p>
            <a:pPr algn="just"/>
            <a:r>
              <a:rPr lang="en-US" altLang="ko-KR" dirty="0" smtClean="0"/>
              <a:t>DML</a:t>
            </a:r>
            <a:endParaRPr lang="ko-KR" altLang="en-US" dirty="0"/>
          </a:p>
        </p:txBody>
      </p:sp>
      <p:sp>
        <p:nvSpPr>
          <p:cNvPr id="7" name="설명선 2 6"/>
          <p:cNvSpPr/>
          <p:nvPr/>
        </p:nvSpPr>
        <p:spPr>
          <a:xfrm>
            <a:off x="213995" y="1857375"/>
            <a:ext cx="2214880" cy="135763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3611"/>
              <a:gd name="adj6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</a:t>
            </a:r>
            <a:r>
              <a:rPr lang="ko-KR" altLang="en-US" dirty="0" err="1" smtClean="0"/>
              <a:t>조</a:t>
            </a:r>
            <a:r>
              <a:rPr lang="ko-KR" altLang="en-US" dirty="0" err="1"/>
              <a:t>작</a:t>
            </a:r>
            <a:r>
              <a:rPr lang="ko-KR" altLang="en-US" dirty="0" err="1" smtClean="0"/>
              <a:t>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조작하는 명령어</a:t>
            </a:r>
            <a:endParaRPr lang="ko-KR" altLang="en-US" dirty="0"/>
          </a:p>
        </p:txBody>
      </p:sp>
      <p:cxnSp>
        <p:nvCxnSpPr>
          <p:cNvPr id="9" name="꺾인 연결선 8"/>
          <p:cNvCxnSpPr/>
          <p:nvPr/>
        </p:nvCxnSpPr>
        <p:spPr>
          <a:xfrm>
            <a:off x="2071370" y="857250"/>
            <a:ext cx="2428875" cy="857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86125" y="857250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86125" y="307149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2822575" y="2178050"/>
            <a:ext cx="92900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3755" y="1571625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insert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삽입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643755" y="714375"/>
            <a:ext cx="2500630" cy="36957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update :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3755" y="3714750"/>
            <a:ext cx="250063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: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20" name="설명선 2 19"/>
          <p:cNvSpPr/>
          <p:nvPr/>
        </p:nvSpPr>
        <p:spPr>
          <a:xfrm>
            <a:off x="5358130" y="4286250"/>
            <a:ext cx="1143000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872"/>
              <a:gd name="adj6" fmla="val -25582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21" name="설명선 2 20"/>
          <p:cNvSpPr/>
          <p:nvPr/>
        </p:nvSpPr>
        <p:spPr>
          <a:xfrm>
            <a:off x="5358130" y="4857750"/>
            <a:ext cx="1357630" cy="6432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9336"/>
              <a:gd name="adj6" fmla="val -2222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서브쿼리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설명선 2 21"/>
          <p:cNvSpPr/>
          <p:nvPr/>
        </p:nvSpPr>
        <p:spPr>
          <a:xfrm>
            <a:off x="5358130" y="5643880"/>
            <a:ext cx="1285875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61693"/>
              <a:gd name="adj6" fmla="val -2320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</a:t>
            </a:r>
            <a:r>
              <a:rPr lang="ko-KR" altLang="en-US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23" name="설명선 2 22"/>
          <p:cNvSpPr/>
          <p:nvPr/>
        </p:nvSpPr>
        <p:spPr>
          <a:xfrm>
            <a:off x="5358130" y="6215380"/>
            <a:ext cx="1357630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87951"/>
              <a:gd name="adj6" fmla="val -19554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별</a:t>
            </a:r>
            <a:r>
              <a:rPr lang="ko-KR" altLang="en-US" dirty="0">
                <a:solidFill>
                  <a:schemeClr val="tx1"/>
                </a:solidFill>
              </a:rPr>
              <a:t>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1143000"/>
            <a:ext cx="40005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(Data Manipulation Language)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3755" y="2857500"/>
            <a:ext cx="2500630" cy="369570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delete :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286125" y="385762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2679700" y="3249295"/>
            <a:ext cx="121475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설명선 2 27"/>
          <p:cNvSpPr/>
          <p:nvPr/>
        </p:nvSpPr>
        <p:spPr>
          <a:xfrm>
            <a:off x="5358130" y="2143125"/>
            <a:ext cx="1143000" cy="357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337"/>
              <a:gd name="adj6" fmla="val -4334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시퀀스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시퀀스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955"/>
            <a:ext cx="1899920" cy="796925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시퀀</a:t>
            </a:r>
            <a:r>
              <a:rPr kumimoji="0" lang="ko-KR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스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000125"/>
            <a:ext cx="12858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(sequence)</a:t>
            </a:r>
            <a:endParaRPr lang="ko-KR" altLang="en-US" dirty="0"/>
          </a:p>
        </p:txBody>
      </p:sp>
      <p:sp>
        <p:nvSpPr>
          <p:cNvPr id="4" name="설명선 2 3"/>
          <p:cNvSpPr/>
          <p:nvPr/>
        </p:nvSpPr>
        <p:spPr>
          <a:xfrm>
            <a:off x="213995" y="1714500"/>
            <a:ext cx="3143250" cy="164338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0772"/>
              <a:gd name="adj6" fmla="val 3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순차적으로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증가하는 순번을</a:t>
            </a:r>
            <a:r>
              <a:rPr lang="en-US" altLang="ko-KR" dirty="0"/>
              <a:t> </a:t>
            </a:r>
            <a:r>
              <a:rPr lang="ko-KR" altLang="en-US" dirty="0" smtClean="0"/>
              <a:t>자동으로 반환하는</a:t>
            </a:r>
            <a:endParaRPr lang="en-US" altLang="ko-KR" dirty="0"/>
          </a:p>
          <a:p>
            <a:pPr algn="just"/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6630" y="571500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Create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시퀀</a:t>
            </a:r>
            <a:r>
              <a:rPr lang="ko-KR" altLang="en-US" dirty="0"/>
              <a:t>스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cxnSp>
        <p:nvCxnSpPr>
          <p:cNvPr id="6" name="꺾인 연결선 5"/>
          <p:cNvCxnSpPr/>
          <p:nvPr/>
        </p:nvCxnSpPr>
        <p:spPr>
          <a:xfrm>
            <a:off x="2357120" y="714375"/>
            <a:ext cx="2286000" cy="857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29000" y="71437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6630" y="1428750"/>
            <a:ext cx="2500630" cy="36957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Drop : </a:t>
            </a:r>
            <a:r>
              <a:rPr lang="ko-KR" altLang="en-US" dirty="0" smtClean="0"/>
              <a:t>시퀀</a:t>
            </a:r>
            <a:r>
              <a:rPr lang="ko-KR" altLang="en-US" dirty="0"/>
              <a:t>스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00120" y="249999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2429510" y="2571115"/>
            <a:ext cx="214312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500120" y="3643630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6630" y="2357120"/>
            <a:ext cx="250063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: </a:t>
            </a:r>
            <a:r>
              <a:rPr lang="ko-KR" altLang="en-US" dirty="0" smtClean="0"/>
              <a:t>시퀀스 조회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86630" y="3500755"/>
            <a:ext cx="2571750" cy="369570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alter : </a:t>
            </a:r>
            <a:r>
              <a:rPr lang="ko-KR" altLang="en-US" dirty="0" smtClean="0"/>
              <a:t>시퀀스 수정</a:t>
            </a:r>
            <a:endParaRPr lang="ko-KR" altLang="en-US" dirty="0"/>
          </a:p>
        </p:txBody>
      </p:sp>
      <p:sp>
        <p:nvSpPr>
          <p:cNvPr id="22" name="설명선 2 21"/>
          <p:cNvSpPr/>
          <p:nvPr/>
        </p:nvSpPr>
        <p:spPr>
          <a:xfrm>
            <a:off x="5429250" y="4072255"/>
            <a:ext cx="3357880" cy="428625"/>
          </a:xfrm>
          <a:prstGeom prst="borderCallout2">
            <a:avLst>
              <a:gd name="adj1" fmla="val 18750"/>
              <a:gd name="adj2" fmla="val -8333"/>
              <a:gd name="adj3" fmla="val 1335"/>
              <a:gd name="adj4" fmla="val -13888"/>
              <a:gd name="adj5" fmla="val -43147"/>
              <a:gd name="adj6" fmla="val -16312"/>
            </a:avLst>
          </a:prstGeom>
          <a:solidFill>
            <a:srgbClr val="7030A0">
              <a:alpha val="48000"/>
            </a:srgbClr>
          </a:solidFill>
          <a:ln>
            <a:solidFill>
              <a:srgbClr val="7030A0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 increment by : </a:t>
            </a:r>
            <a:r>
              <a:rPr lang="ko-KR" altLang="en-US" dirty="0" err="1" smtClean="0">
                <a:solidFill>
                  <a:schemeClr val="tx1"/>
                </a:solidFill>
              </a:rPr>
              <a:t>증가값</a:t>
            </a:r>
            <a:r>
              <a:rPr lang="ko-KR" altLang="en-US" dirty="0" smtClean="0">
                <a:solidFill>
                  <a:schemeClr val="tx1"/>
                </a:solidFill>
              </a:rPr>
              <a:t> 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설명선 2 22"/>
          <p:cNvSpPr/>
          <p:nvPr/>
        </p:nvSpPr>
        <p:spPr>
          <a:xfrm>
            <a:off x="5429250" y="4786630"/>
            <a:ext cx="3357880" cy="428625"/>
          </a:xfrm>
          <a:prstGeom prst="borderCallout2">
            <a:avLst>
              <a:gd name="adj1" fmla="val 18750"/>
              <a:gd name="adj2" fmla="val -8333"/>
              <a:gd name="adj3" fmla="val 1335"/>
              <a:gd name="adj4" fmla="val -13888"/>
              <a:gd name="adj5" fmla="val -215119"/>
              <a:gd name="adj6" fmla="val -16312"/>
            </a:avLst>
          </a:prstGeom>
          <a:solidFill>
            <a:srgbClr val="7030A0">
              <a:alpha val="48000"/>
            </a:srgbClr>
          </a:solidFill>
          <a:ln>
            <a:solidFill>
              <a:srgbClr val="7030A0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minvalue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최소값 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설명선 2 23"/>
          <p:cNvSpPr/>
          <p:nvPr/>
        </p:nvSpPr>
        <p:spPr>
          <a:xfrm>
            <a:off x="5429250" y="5501005"/>
            <a:ext cx="3357880" cy="428625"/>
          </a:xfrm>
          <a:prstGeom prst="borderCallout2">
            <a:avLst>
              <a:gd name="adj1" fmla="val 18750"/>
              <a:gd name="adj2" fmla="val -8333"/>
              <a:gd name="adj3" fmla="val 1335"/>
              <a:gd name="adj4" fmla="val -13888"/>
              <a:gd name="adj5" fmla="val -369675"/>
              <a:gd name="adj6" fmla="val -16312"/>
            </a:avLst>
          </a:prstGeom>
          <a:solidFill>
            <a:srgbClr val="7030A0">
              <a:alpha val="48000"/>
            </a:srgbClr>
          </a:solidFill>
          <a:ln>
            <a:solidFill>
              <a:srgbClr val="7030A0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maxvalue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최대값 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7200" y="274955"/>
            <a:ext cx="1900555" cy="797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변수</a:t>
            </a:r>
            <a:endParaRPr lang="ko-KR" altLang="en-US" sz="44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906780" y="1000125"/>
            <a:ext cx="12865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(</a:t>
            </a:r>
            <a:r>
              <a:rPr lang="ko-KR" altLang="ko-KR"/>
              <a:t>Variable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13995" y="1714500"/>
            <a:ext cx="3143885" cy="1644015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0772"/>
              <a:gd name="adj6" fmla="val 3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/>
              <a:t>정의 :</a:t>
            </a:r>
            <a:endParaRPr lang="ko-KR" altLang="en-US"/>
          </a:p>
          <a:p>
            <a:pPr marL="0" indent="0" algn="just" latinLnBrk="0">
              <a:buFontTx/>
              <a:buNone/>
            </a:pPr>
            <a:r>
              <a:rPr lang="ko-KR" altLang="en-US"/>
              <a:t>1.값을 저장하는 공간</a:t>
            </a:r>
            <a:endParaRPr lang="ko-KR" altLang="en-US"/>
          </a:p>
          <a:p>
            <a:pPr marL="0" indent="0" algn="just" latinLnBrk="0">
              <a:buFontTx/>
              <a:buNone/>
            </a:pPr>
            <a:r>
              <a:rPr lang="ko-KR" altLang="en-US"/>
              <a:t>2.데이터의 저장과 참조를 위해 할당된 메모리 공간에 붙이는 이름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4786630" y="571500"/>
            <a:ext cx="3781425" cy="368935"/>
          </a:xfrm>
          <a:prstGeom prst="rect"/>
          <a:solidFill>
            <a:srgbClr val="FFC000"/>
          </a:solidFill>
          <a:ln w="0" cap="flat" cmpd="sng">
            <a:solidFill>
              <a:srgbClr val="FFC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/>
              <a:t>첫 번째 글자는 문자, $, _ 중 하나</a:t>
            </a:r>
            <a:endParaRPr lang="ko-KR" altLang="en-US"/>
          </a:p>
        </p:txBody>
      </p:sp>
      <p:cxnSp>
        <p:nvCxnSpPr>
          <p:cNvPr id="6" name="Rect 0"/>
          <p:cNvCxnSpPr/>
          <p:nvPr/>
        </p:nvCxnSpPr>
        <p:spPr>
          <a:xfrm rot="0">
            <a:off x="2357120" y="714375"/>
            <a:ext cx="2286635" cy="857885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3439795" y="714375"/>
            <a:ext cx="1215390" cy="2540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>
          <a:xfrm rot="0">
            <a:off x="4786630" y="1428750"/>
            <a:ext cx="2501265" cy="368935"/>
          </a:xfrm>
          <a:prstGeom prst="rect"/>
          <a:solidFill>
            <a:srgbClr val="FFFF00"/>
          </a:solidFill>
          <a:ln w="0" cap="flat" cmpd="sng">
            <a:solidFill>
              <a:srgbClr val="FFC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/>
              <a:t>영어 대소문자 구분</a:t>
            </a:r>
            <a:endParaRPr lang="ko-KR" altLang="en-US"/>
          </a:p>
        </p:txBody>
      </p:sp>
      <p:cxnSp>
        <p:nvCxnSpPr>
          <p:cNvPr id="16" name="Rect 0"/>
          <p:cNvCxnSpPr/>
          <p:nvPr/>
        </p:nvCxnSpPr>
        <p:spPr>
          <a:xfrm rot="0">
            <a:off x="3500120" y="2713355"/>
            <a:ext cx="1215390" cy="2540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/>
          <p:nvPr/>
        </p:nvCxnSpPr>
        <p:spPr>
          <a:xfrm rot="0">
            <a:off x="3491230" y="1511935"/>
            <a:ext cx="2540" cy="122364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 0"/>
          <p:cNvSpPr txBox="1">
            <a:spLocks/>
          </p:cNvSpPr>
          <p:nvPr/>
        </p:nvSpPr>
        <p:spPr>
          <a:xfrm rot="0">
            <a:off x="4839970" y="2603500"/>
            <a:ext cx="2572385" cy="368935"/>
          </a:xfrm>
          <a:prstGeom prst="rect"/>
          <a:solidFill>
            <a:schemeClr val="accent4">
              <a:alpha val="71827"/>
            </a:schemeClr>
          </a:solidFill>
          <a:ln w="0" cap="flat" cmpd="sng">
            <a:solidFill>
              <a:schemeClr val="accent4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/>
              <a:t>카멜 케이스</a:t>
            </a:r>
            <a:endParaRPr lang="ko-KR" altLang="en-US"/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5525135" y="1957070"/>
            <a:ext cx="3358515" cy="429260"/>
          </a:xfrm>
          <a:prstGeom prst="borderCallout2">
            <a:avLst>
              <a:gd name="adj1" fmla="val 18750"/>
              <a:gd name="adj2" fmla="val -8333"/>
              <a:gd name="adj3" fmla="val 1335"/>
              <a:gd name="adj4" fmla="val -13888"/>
              <a:gd name="adj5" fmla="val -43147"/>
              <a:gd name="adj6" fmla="val -16312"/>
            </a:avLst>
          </a:prstGeom>
          <a:solidFill>
            <a:srgbClr val="FFFF00"/>
          </a:solidFill>
          <a:ln w="25400" cap="flat" cmpd="sng">
            <a:solidFill>
              <a:srgbClr val="FFFF0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Name != name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슬라이드 번호 개체 틀 25"/>
          <p:cNvSpPr txBox="1">
            <a:spLocks/>
          </p:cNvSpPr>
          <p:nvPr>
            <p:ph type="sldNum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70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도형 1"/>
          <p:cNvSpPr>
            <a:spLocks/>
          </p:cNvSpPr>
          <p:nvPr/>
        </p:nvSpPr>
        <p:spPr>
          <a:xfrm rot="0">
            <a:off x="1225550" y="1710690"/>
            <a:ext cx="3635375" cy="1644015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0772"/>
              <a:gd name="adj6" fmla="val 3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/>
              <a:t>값 저장 :</a:t>
            </a:r>
            <a:endParaRPr lang="ko-KR" altLang="en-US"/>
          </a:p>
          <a:p>
            <a:pPr marL="0" indent="0" algn="just" latinLnBrk="0">
              <a:buFontTx/>
              <a:buNone/>
            </a:pPr>
            <a:r>
              <a:rPr lang="ko-KR" altLang="en-US"/>
              <a:t>1.변수에 값을 저장해야 변수가 생성된다</a:t>
            </a:r>
            <a:endParaRPr lang="ko-KR" altLang="en-US"/>
          </a:p>
          <a:p>
            <a:pPr marL="0" indent="0" algn="just" latinLnBrk="0">
              <a:buFontTx/>
              <a:buNone/>
            </a:pPr>
            <a:r>
              <a:rPr lang="ko-KR" altLang="en-US"/>
              <a:t>2.생성 시에 사용한 타입의 값만 저장된다</a:t>
            </a:r>
            <a:endParaRPr lang="ko-KR" altLang="en-US"/>
          </a:p>
        </p:txBody>
      </p:sp>
      <p:sp>
        <p:nvSpPr>
          <p:cNvPr id="28" name="텍스트 상자 4"/>
          <p:cNvSpPr txBox="1">
            <a:spLocks/>
          </p:cNvSpPr>
          <p:nvPr/>
        </p:nvSpPr>
        <p:spPr>
          <a:xfrm rot="0">
            <a:off x="2954655" y="281305"/>
            <a:ext cx="20669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solidFill>
                  <a:srgbClr val="FF0000"/>
                </a:solidFill>
              </a:rPr>
              <a:t>변수명 규칙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도형 7"/>
          <p:cNvSpPr>
            <a:spLocks/>
          </p:cNvSpPr>
          <p:nvPr/>
        </p:nvSpPr>
        <p:spPr>
          <a:xfrm rot="0">
            <a:off x="459740" y="2030095"/>
            <a:ext cx="1026160" cy="417195"/>
          </a:xfrm>
          <a:prstGeom prst="ellipse"/>
          <a:noFill/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11"/>
          <p:cNvCxnSpPr/>
          <p:nvPr/>
        </p:nvCxnSpPr>
        <p:spPr>
          <a:xfrm rot="0">
            <a:off x="945515" y="2470150"/>
            <a:ext cx="27305" cy="2914650"/>
          </a:xfrm>
          <a:prstGeom prst="line"/>
          <a:ln w="9525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13"/>
          <p:cNvCxnSpPr/>
          <p:nvPr/>
        </p:nvCxnSpPr>
        <p:spPr>
          <a:xfrm rot="0" flipV="1">
            <a:off x="986790" y="4411980"/>
            <a:ext cx="2912745" cy="18415"/>
          </a:xfrm>
          <a:prstGeom prst="straightConnector1"/>
          <a:ln w="9525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14"/>
          <p:cNvSpPr txBox="1">
            <a:spLocks/>
          </p:cNvSpPr>
          <p:nvPr/>
        </p:nvSpPr>
        <p:spPr>
          <a:xfrm rot="0">
            <a:off x="1156970" y="3942715"/>
            <a:ext cx="284988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solidFill>
                  <a:srgbClr val="FF0000"/>
                </a:solidFill>
              </a:rPr>
              <a:t>변수명o, 값 저장x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텍스트 상자 19"/>
          <p:cNvSpPr txBox="1">
            <a:spLocks/>
          </p:cNvSpPr>
          <p:nvPr/>
        </p:nvSpPr>
        <p:spPr>
          <a:xfrm rot="0">
            <a:off x="4142740" y="4243070"/>
            <a:ext cx="3781425" cy="368935"/>
          </a:xfrm>
          <a:prstGeom prst="rect"/>
          <a:solidFill>
            <a:srgbClr val="FFC000"/>
          </a:solidFill>
          <a:ln w="0" cap="flat" cmpd="sng">
            <a:solidFill>
              <a:srgbClr val="FFC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/>
              <a:t>변수 선언</a:t>
            </a:r>
            <a:endParaRPr lang="ko-KR" altLang="en-US"/>
          </a:p>
        </p:txBody>
      </p:sp>
      <p:sp>
        <p:nvSpPr>
          <p:cNvPr id="34" name="텍스트 상자 20"/>
          <p:cNvSpPr txBox="1">
            <a:spLocks/>
          </p:cNvSpPr>
          <p:nvPr/>
        </p:nvSpPr>
        <p:spPr>
          <a:xfrm rot="0">
            <a:off x="4175125" y="5196840"/>
            <a:ext cx="2501265" cy="368935"/>
          </a:xfrm>
          <a:prstGeom prst="rect"/>
          <a:solidFill>
            <a:srgbClr val="FFFF00"/>
          </a:solidFill>
          <a:ln w="0" cap="flat" cmpd="sng">
            <a:solidFill>
              <a:srgbClr val="FFC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/>
              <a:t>변수 생성</a:t>
            </a:r>
            <a:endParaRPr lang="ko-KR" altLang="en-US"/>
          </a:p>
        </p:txBody>
      </p:sp>
      <p:cxnSp>
        <p:nvCxnSpPr>
          <p:cNvPr id="35" name="도형 21"/>
          <p:cNvCxnSpPr/>
          <p:nvPr/>
        </p:nvCxnSpPr>
        <p:spPr>
          <a:xfrm rot="0" flipV="1">
            <a:off x="941070" y="5320030"/>
            <a:ext cx="2948305" cy="4445"/>
          </a:xfrm>
          <a:prstGeom prst="straightConnector1"/>
          <a:ln w="9525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22"/>
          <p:cNvSpPr txBox="1">
            <a:spLocks/>
          </p:cNvSpPr>
          <p:nvPr/>
        </p:nvSpPr>
        <p:spPr>
          <a:xfrm rot="0">
            <a:off x="1132840" y="4869180"/>
            <a:ext cx="284988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solidFill>
                  <a:srgbClr val="FF0000"/>
                </a:solidFill>
              </a:rPr>
              <a:t>변수명o, 값 저장o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도형 23"/>
          <p:cNvSpPr>
            <a:spLocks/>
          </p:cNvSpPr>
          <p:nvPr/>
        </p:nvSpPr>
        <p:spPr>
          <a:xfrm rot="0">
            <a:off x="4838700" y="5661025"/>
            <a:ext cx="3729990" cy="429260"/>
          </a:xfrm>
          <a:prstGeom prst="borderCallout2">
            <a:avLst>
              <a:gd name="adj1" fmla="val 18750"/>
              <a:gd name="adj2" fmla="val -8333"/>
              <a:gd name="adj3" fmla="val 1335"/>
              <a:gd name="adj4" fmla="val -13888"/>
              <a:gd name="adj5" fmla="val -43147"/>
              <a:gd name="adj6" fmla="val -16312"/>
            </a:avLst>
          </a:prstGeom>
          <a:solidFill>
            <a:srgbClr val="FFFF00"/>
          </a:solidFill>
          <a:ln w="25400" cap="flat" cmpd="sng">
            <a:solidFill>
              <a:srgbClr val="FFFF0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초기값 : 처음 변수에 저장한 값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도형 26"/>
          <p:cNvSpPr>
            <a:spLocks/>
          </p:cNvSpPr>
          <p:nvPr/>
        </p:nvSpPr>
        <p:spPr>
          <a:xfrm rot="0">
            <a:off x="4835525" y="6235065"/>
            <a:ext cx="3729990" cy="429260"/>
          </a:xfrm>
          <a:prstGeom prst="borderCallout2">
            <a:avLst>
              <a:gd name="adj1" fmla="val 18750"/>
              <a:gd name="adj2" fmla="val -8333"/>
              <a:gd name="adj3" fmla="val 1335"/>
              <a:gd name="adj4" fmla="val -13888"/>
              <a:gd name="adj5" fmla="val -43147"/>
              <a:gd name="adj6" fmla="val -16312"/>
            </a:avLst>
          </a:prstGeom>
          <a:solidFill>
            <a:srgbClr val="FFFF00"/>
          </a:solidFill>
          <a:ln w="25400" cap="flat" cmpd="sng">
            <a:solidFill>
              <a:srgbClr val="FFFF0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초기값 : 처음 변수에 저장한 값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요구사항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85875"/>
            <a:ext cx="8472805" cy="4840605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항공권을 구매 및 관리한다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항공권은 출발지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목적지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출발시간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도착시간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항공편명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가격을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고객은 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생년월일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여권번호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회원등급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포인트를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고객이 항공권을 구매하면 구매내역에 예약번호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항공편명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구매날짜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결제수단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여권번호가 저장된다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사람이 여러 개의 항공권을 구매할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동시에 고객이 좌석을 선택하면 </a:t>
            </a:r>
            <a:r>
              <a:rPr lang="ko-KR" altLang="en-US" sz="1600" dirty="0" err="1" smtClean="0"/>
              <a:t>항공편명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예약번호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좌석등급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좌석번호의 열과 번호가 저장된다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사람이 하나의 좌석을 선택할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신규 고객은 포인트 기본값이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신규 고객의 회원등급은 일반이다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항공권이 취소되면 구매내역과 좌석정보가 삭제된다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고객이 예약을 취소하면 좌석정보도 삭제된다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고객이 탈퇴해도 구매내역 및 좌석정보는 남아있다</a:t>
            </a:r>
            <a:r>
              <a:rPr lang="en-US" altLang="ko-KR" sz="16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2375" y="0"/>
            <a:ext cx="17862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함수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955"/>
            <a:ext cx="1899920" cy="7969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 smtClean="0">
                <a:latin typeface="+mj-lt"/>
                <a:ea typeface="+mj-ea"/>
                <a:cs typeface="+mj-cs"/>
              </a:rPr>
              <a:t>함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수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000125"/>
            <a:ext cx="12858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(function)</a:t>
            </a:r>
            <a:endParaRPr lang="ko-KR" altLang="en-US" dirty="0"/>
          </a:p>
        </p:txBody>
      </p:sp>
      <p:sp>
        <p:nvSpPr>
          <p:cNvPr id="4" name="설명선 2 3"/>
          <p:cNvSpPr/>
          <p:nvPr/>
        </p:nvSpPr>
        <p:spPr>
          <a:xfrm>
            <a:off x="213995" y="1714500"/>
            <a:ext cx="3143250" cy="164338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0772"/>
              <a:gd name="adj6" fmla="val 3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매개변수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입력값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어떠한 작용을 하여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원하는 리턴값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받기 위해 사용하는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6630" y="571500"/>
            <a:ext cx="3215005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집계함수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그룹화</a:t>
            </a:r>
            <a:endParaRPr lang="en-US" altLang="ko-KR" dirty="0" smtClean="0"/>
          </a:p>
        </p:txBody>
      </p:sp>
      <p:cxnSp>
        <p:nvCxnSpPr>
          <p:cNvPr id="6" name="꺾인 연결선 5"/>
          <p:cNvCxnSpPr/>
          <p:nvPr/>
        </p:nvCxnSpPr>
        <p:spPr>
          <a:xfrm>
            <a:off x="2214245" y="714375"/>
            <a:ext cx="2143125" cy="1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500120" y="3643630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7750" y="3429000"/>
            <a:ext cx="2500630" cy="36957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문자함</a:t>
            </a:r>
            <a:r>
              <a:rPr lang="ko-KR" altLang="en-US" dirty="0"/>
              <a:t>수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00120" y="442912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1179195" y="3035300"/>
            <a:ext cx="464375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500120" y="5358130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7750" y="4286250"/>
            <a:ext cx="250063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날짜함</a:t>
            </a:r>
            <a:r>
              <a:rPr lang="ko-KR" altLang="en-US" dirty="0"/>
              <a:t>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7750" y="5143500"/>
            <a:ext cx="2571750" cy="369570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숫자함</a:t>
            </a:r>
            <a:r>
              <a:rPr lang="ko-KR" altLang="en-US" dirty="0"/>
              <a:t>수</a:t>
            </a:r>
          </a:p>
        </p:txBody>
      </p:sp>
      <p:sp>
        <p:nvSpPr>
          <p:cNvPr id="18" name="설명선 2 17"/>
          <p:cNvSpPr/>
          <p:nvPr/>
        </p:nvSpPr>
        <p:spPr>
          <a:xfrm>
            <a:off x="5429250" y="1143000"/>
            <a:ext cx="2643505" cy="285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929"/>
              <a:gd name="adj6" fmla="val -1757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 : </a:t>
            </a:r>
            <a:r>
              <a:rPr lang="ko-KR" altLang="en-US" dirty="0" smtClean="0">
                <a:solidFill>
                  <a:schemeClr val="tx1"/>
                </a:solidFill>
              </a:rPr>
              <a:t>그룹의 총합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설명선 2 24"/>
          <p:cNvSpPr/>
          <p:nvPr/>
        </p:nvSpPr>
        <p:spPr>
          <a:xfrm>
            <a:off x="5429250" y="1571625"/>
            <a:ext cx="2643505" cy="285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1866"/>
              <a:gd name="adj6" fmla="val -1711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 : </a:t>
            </a:r>
            <a:r>
              <a:rPr lang="ko-KR" altLang="en-US" dirty="0" smtClean="0">
                <a:solidFill>
                  <a:schemeClr val="tx1"/>
                </a:solidFill>
              </a:rPr>
              <a:t>그룹의 최대값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설명선 2 25"/>
          <p:cNvSpPr/>
          <p:nvPr/>
        </p:nvSpPr>
        <p:spPr>
          <a:xfrm>
            <a:off x="5429250" y="2000250"/>
            <a:ext cx="2643505" cy="285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59008"/>
              <a:gd name="adj6" fmla="val -1722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Min : </a:t>
            </a:r>
            <a:r>
              <a:rPr lang="ko-KR" altLang="en-US" dirty="0" smtClean="0">
                <a:solidFill>
                  <a:schemeClr val="tx1"/>
                </a:solidFill>
              </a:rPr>
              <a:t>그룹의 최소값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설명선 2 26"/>
          <p:cNvSpPr/>
          <p:nvPr/>
        </p:nvSpPr>
        <p:spPr>
          <a:xfrm>
            <a:off x="5429250" y="2428875"/>
            <a:ext cx="2643505" cy="285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2272"/>
              <a:gd name="adj6" fmla="val -1662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Avg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그룹의 평균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설명선 2 27"/>
          <p:cNvSpPr/>
          <p:nvPr/>
        </p:nvSpPr>
        <p:spPr>
          <a:xfrm>
            <a:off x="5429250" y="2857500"/>
            <a:ext cx="2643505" cy="285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5945"/>
              <a:gd name="adj6" fmla="val -1768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Count : </a:t>
            </a:r>
            <a:r>
              <a:rPr lang="ko-KR" altLang="en-US" dirty="0" smtClean="0">
                <a:solidFill>
                  <a:schemeClr val="tx1"/>
                </a:solidFill>
              </a:rPr>
              <a:t>그룹의 총 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955"/>
            <a:ext cx="1899920" cy="7969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 smtClean="0">
                <a:latin typeface="+mj-lt"/>
                <a:ea typeface="+mj-ea"/>
                <a:cs typeface="+mj-cs"/>
              </a:rPr>
              <a:t>함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수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000125"/>
            <a:ext cx="12858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(function)</a:t>
            </a:r>
            <a:endParaRPr lang="ko-KR" altLang="en-US" dirty="0"/>
          </a:p>
        </p:txBody>
      </p:sp>
      <p:sp>
        <p:nvSpPr>
          <p:cNvPr id="4" name="설명선 2 3"/>
          <p:cNvSpPr/>
          <p:nvPr/>
        </p:nvSpPr>
        <p:spPr>
          <a:xfrm>
            <a:off x="213995" y="1714500"/>
            <a:ext cx="3143250" cy="164338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0772"/>
              <a:gd name="adj6" fmla="val 3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매개변수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입력값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어떠한 작용을 하여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원하는 리턴값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받기 위해 사용하는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6630" y="356870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집계함</a:t>
            </a:r>
            <a:r>
              <a:rPr lang="ko-KR" altLang="en-US" dirty="0"/>
              <a:t>수</a:t>
            </a:r>
            <a:endParaRPr lang="en-US" altLang="ko-KR" dirty="0" smtClean="0"/>
          </a:p>
        </p:txBody>
      </p:sp>
      <p:cxnSp>
        <p:nvCxnSpPr>
          <p:cNvPr id="6" name="꺾인 연결선 5"/>
          <p:cNvCxnSpPr/>
          <p:nvPr/>
        </p:nvCxnSpPr>
        <p:spPr>
          <a:xfrm>
            <a:off x="2357120" y="499745"/>
            <a:ext cx="228600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29000" y="49974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6630" y="857250"/>
            <a:ext cx="3571875" cy="36957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문자함수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문자형 데이터에 사용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00120" y="521525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1072515" y="3500755"/>
            <a:ext cx="48571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500120" y="5929630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29505" y="5000625"/>
            <a:ext cx="250063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날짜함</a:t>
            </a:r>
            <a:r>
              <a:rPr lang="ko-KR" altLang="en-US" dirty="0"/>
              <a:t>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29505" y="5786755"/>
            <a:ext cx="2500630" cy="369570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숫자함</a:t>
            </a:r>
            <a:r>
              <a:rPr lang="ko-KR" altLang="en-US" dirty="0"/>
              <a:t>수</a:t>
            </a:r>
          </a:p>
        </p:txBody>
      </p:sp>
      <p:sp>
        <p:nvSpPr>
          <p:cNvPr id="18" name="설명선 2 17"/>
          <p:cNvSpPr/>
          <p:nvPr/>
        </p:nvSpPr>
        <p:spPr>
          <a:xfrm>
            <a:off x="5000625" y="1356995"/>
            <a:ext cx="3857625" cy="285750"/>
          </a:xfrm>
          <a:prstGeom prst="borderCallout2">
            <a:avLst>
              <a:gd name="adj1" fmla="val 48138"/>
              <a:gd name="adj2" fmla="val -1319"/>
              <a:gd name="adj3" fmla="val 44872"/>
              <a:gd name="adj4" fmla="val -5299"/>
              <a:gd name="adj5" fmla="val -27908"/>
              <a:gd name="adj6" fmla="val -534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Upper : </a:t>
            </a:r>
            <a:r>
              <a:rPr lang="ko-KR" altLang="en-US" sz="1400" dirty="0" smtClean="0">
                <a:solidFill>
                  <a:schemeClr val="tx1"/>
                </a:solidFill>
              </a:rPr>
              <a:t>문자를 모두 대문자로 변환해 반환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설명선 2 21"/>
          <p:cNvSpPr/>
          <p:nvPr/>
        </p:nvSpPr>
        <p:spPr>
          <a:xfrm>
            <a:off x="5000625" y="1714500"/>
            <a:ext cx="3857625" cy="285750"/>
          </a:xfrm>
          <a:prstGeom prst="borderCallout2">
            <a:avLst>
              <a:gd name="adj1" fmla="val 44872"/>
              <a:gd name="adj2" fmla="val -1561"/>
              <a:gd name="adj3" fmla="val 44872"/>
              <a:gd name="adj4" fmla="val -5057"/>
              <a:gd name="adj5" fmla="val -76888"/>
              <a:gd name="adj6" fmla="val -4372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Lower : </a:t>
            </a:r>
            <a:r>
              <a:rPr lang="ko-KR" altLang="en-US" sz="1400" dirty="0" smtClean="0">
                <a:solidFill>
                  <a:schemeClr val="tx1"/>
                </a:solidFill>
              </a:rPr>
              <a:t>문자를 모두 소문자로 변환해 반환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설명선 2 22"/>
          <p:cNvSpPr/>
          <p:nvPr/>
        </p:nvSpPr>
        <p:spPr>
          <a:xfrm>
            <a:off x="5000625" y="2071370"/>
            <a:ext cx="3857625" cy="285750"/>
          </a:xfrm>
          <a:prstGeom prst="borderCallout2">
            <a:avLst>
              <a:gd name="adj1" fmla="val 46738"/>
              <a:gd name="adj2" fmla="val -1319"/>
              <a:gd name="adj3" fmla="val 48604"/>
              <a:gd name="adj4" fmla="val -4331"/>
              <a:gd name="adj5" fmla="val -116537"/>
              <a:gd name="adj6" fmla="val -534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Trim : </a:t>
            </a:r>
            <a:r>
              <a:rPr lang="ko-KR" altLang="en-US" sz="1400" dirty="0" smtClean="0">
                <a:solidFill>
                  <a:schemeClr val="tx1"/>
                </a:solidFill>
              </a:rPr>
              <a:t>특정 문자 삭제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설명선 2 23"/>
          <p:cNvSpPr/>
          <p:nvPr/>
        </p:nvSpPr>
        <p:spPr>
          <a:xfrm>
            <a:off x="5000625" y="2428875"/>
            <a:ext cx="3857625" cy="285750"/>
          </a:xfrm>
          <a:prstGeom prst="borderCallout2">
            <a:avLst>
              <a:gd name="adj1" fmla="val 61199"/>
              <a:gd name="adj2" fmla="val -1077"/>
              <a:gd name="adj3" fmla="val 41607"/>
              <a:gd name="adj4" fmla="val -4090"/>
              <a:gd name="adj5" fmla="val -125867"/>
              <a:gd name="adj6" fmla="val -413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Length : </a:t>
            </a:r>
            <a:r>
              <a:rPr lang="ko-KR" altLang="en-US" sz="1400" dirty="0" err="1">
                <a:solidFill>
                  <a:schemeClr val="tx1"/>
                </a:solidFill>
              </a:rPr>
              <a:t>문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자수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설명선 2 24"/>
          <p:cNvSpPr/>
          <p:nvPr/>
        </p:nvSpPr>
        <p:spPr>
          <a:xfrm>
            <a:off x="5000625" y="2785745"/>
            <a:ext cx="3857625" cy="285750"/>
          </a:xfrm>
          <a:prstGeom prst="borderCallout2">
            <a:avLst>
              <a:gd name="adj1" fmla="val 51403"/>
              <a:gd name="adj2" fmla="val -1802"/>
              <a:gd name="adj3" fmla="val 48138"/>
              <a:gd name="adj4" fmla="val -3606"/>
              <a:gd name="adj5" fmla="val -103010"/>
              <a:gd name="adj6" fmla="val -364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err="1" smtClean="0">
                <a:solidFill>
                  <a:schemeClr val="tx1"/>
                </a:solidFill>
              </a:rPr>
              <a:t>Lengthb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바이트수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설명선 2 25"/>
          <p:cNvSpPr/>
          <p:nvPr/>
        </p:nvSpPr>
        <p:spPr>
          <a:xfrm>
            <a:off x="5000625" y="3143250"/>
            <a:ext cx="3857625" cy="285750"/>
          </a:xfrm>
          <a:prstGeom prst="borderCallout2">
            <a:avLst>
              <a:gd name="adj1" fmla="val 57934"/>
              <a:gd name="adj2" fmla="val -1077"/>
              <a:gd name="adj3" fmla="val 51403"/>
              <a:gd name="adj4" fmla="val -3364"/>
              <a:gd name="adj5" fmla="val -80153"/>
              <a:gd name="adj6" fmla="val -388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err="1" smtClean="0">
                <a:solidFill>
                  <a:schemeClr val="tx1"/>
                </a:solidFill>
              </a:rPr>
              <a:t>Substr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문</a:t>
            </a:r>
            <a:r>
              <a:rPr lang="ko-KR" altLang="en-US" sz="1400" dirty="0" smtClean="0">
                <a:solidFill>
                  <a:schemeClr val="tx1"/>
                </a:solidFill>
              </a:rPr>
              <a:t>자 일부 추출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설명선 2 26"/>
          <p:cNvSpPr/>
          <p:nvPr/>
        </p:nvSpPr>
        <p:spPr>
          <a:xfrm>
            <a:off x="5000625" y="3500755"/>
            <a:ext cx="3857625" cy="285750"/>
          </a:xfrm>
          <a:prstGeom prst="borderCallout2">
            <a:avLst>
              <a:gd name="adj1" fmla="val 51403"/>
              <a:gd name="adj2" fmla="val -835"/>
              <a:gd name="adj3" fmla="val 57933"/>
              <a:gd name="adj4" fmla="val -3364"/>
              <a:gd name="adj5" fmla="val -60561"/>
              <a:gd name="adj6" fmla="val -388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err="1" smtClean="0">
                <a:solidFill>
                  <a:schemeClr val="tx1"/>
                </a:solidFill>
              </a:rPr>
              <a:t>Instr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특정 문자의 위치 반환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설명선 2 27"/>
          <p:cNvSpPr/>
          <p:nvPr/>
        </p:nvSpPr>
        <p:spPr>
          <a:xfrm>
            <a:off x="5000625" y="3857625"/>
            <a:ext cx="3857625" cy="285750"/>
          </a:xfrm>
          <a:prstGeom prst="borderCallout2">
            <a:avLst>
              <a:gd name="adj1" fmla="val 48138"/>
              <a:gd name="adj2" fmla="val -1803"/>
              <a:gd name="adj3" fmla="val 35077"/>
              <a:gd name="adj4" fmla="val -3122"/>
              <a:gd name="adj5" fmla="val -63826"/>
              <a:gd name="adj6" fmla="val -267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Replace : </a:t>
            </a:r>
            <a:r>
              <a:rPr lang="ko-KR" altLang="en-US" sz="1400" dirty="0" smtClean="0">
                <a:solidFill>
                  <a:schemeClr val="tx1"/>
                </a:solidFill>
              </a:rPr>
              <a:t>특정 문자를 다른 문자로 대체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설명선 2 28"/>
          <p:cNvSpPr/>
          <p:nvPr/>
        </p:nvSpPr>
        <p:spPr>
          <a:xfrm>
            <a:off x="5000625" y="4215130"/>
            <a:ext cx="3857625" cy="285750"/>
          </a:xfrm>
          <a:prstGeom prst="borderCallout2">
            <a:avLst>
              <a:gd name="adj1" fmla="val 54668"/>
              <a:gd name="adj2" fmla="val -2044"/>
              <a:gd name="adj3" fmla="val 44872"/>
              <a:gd name="adj4" fmla="val -3364"/>
              <a:gd name="adj5" fmla="val -93214"/>
              <a:gd name="adj6" fmla="val -340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L(R)Pad : </a:t>
            </a:r>
            <a:r>
              <a:rPr lang="ko-KR" altLang="en-US" sz="1400" dirty="0" smtClean="0">
                <a:solidFill>
                  <a:schemeClr val="tx1"/>
                </a:solidFill>
              </a:rPr>
              <a:t>문자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맨앞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맨뒤에</a:t>
            </a:r>
            <a:r>
              <a:rPr lang="ko-KR" altLang="en-US" sz="1400" dirty="0" smtClean="0">
                <a:solidFill>
                  <a:schemeClr val="tx1"/>
                </a:solidFill>
              </a:rPr>
              <a:t> 특정 문자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설명선 2 30"/>
          <p:cNvSpPr/>
          <p:nvPr/>
        </p:nvSpPr>
        <p:spPr>
          <a:xfrm>
            <a:off x="5000625" y="4572000"/>
            <a:ext cx="3857625" cy="285750"/>
          </a:xfrm>
          <a:prstGeom prst="borderCallout2">
            <a:avLst>
              <a:gd name="adj1" fmla="val 51403"/>
              <a:gd name="adj2" fmla="val -3012"/>
              <a:gd name="adj3" fmla="val 54668"/>
              <a:gd name="adj4" fmla="val -3122"/>
              <a:gd name="adj5" fmla="val -89949"/>
              <a:gd name="adj6" fmla="val -243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err="1" smtClean="0">
                <a:solidFill>
                  <a:schemeClr val="tx1"/>
                </a:solidFill>
              </a:rPr>
              <a:t>Concat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문자끼리 합침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955"/>
            <a:ext cx="1899920" cy="7969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 smtClean="0">
                <a:latin typeface="+mj-lt"/>
                <a:ea typeface="+mj-ea"/>
                <a:cs typeface="+mj-cs"/>
              </a:rPr>
              <a:t>함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수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000125"/>
            <a:ext cx="12858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(function)</a:t>
            </a:r>
            <a:endParaRPr lang="ko-KR" altLang="en-US" dirty="0"/>
          </a:p>
        </p:txBody>
      </p:sp>
      <p:sp>
        <p:nvSpPr>
          <p:cNvPr id="4" name="설명선 2 3"/>
          <p:cNvSpPr/>
          <p:nvPr/>
        </p:nvSpPr>
        <p:spPr>
          <a:xfrm>
            <a:off x="213995" y="1714500"/>
            <a:ext cx="3143250" cy="164338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0772"/>
              <a:gd name="adj6" fmla="val 3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매개변수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입력값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어떠한 작용을 하여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원하는 리턴값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받기 위해 사용하는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6630" y="571500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집계함</a:t>
            </a:r>
            <a:r>
              <a:rPr lang="ko-KR" altLang="en-US" dirty="0"/>
              <a:t>수</a:t>
            </a:r>
            <a:endParaRPr lang="en-US" altLang="ko-KR" dirty="0" smtClean="0"/>
          </a:p>
        </p:txBody>
      </p:sp>
      <p:cxnSp>
        <p:nvCxnSpPr>
          <p:cNvPr id="6" name="꺾인 연결선 5"/>
          <p:cNvCxnSpPr/>
          <p:nvPr/>
        </p:nvCxnSpPr>
        <p:spPr>
          <a:xfrm>
            <a:off x="2357120" y="714375"/>
            <a:ext cx="2286000" cy="857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29000" y="71437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6630" y="1428750"/>
            <a:ext cx="2500630" cy="36957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문자함</a:t>
            </a:r>
            <a:r>
              <a:rPr lang="ko-KR" altLang="en-US" dirty="0"/>
              <a:t>수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00120" y="249999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1679575" y="3321050"/>
            <a:ext cx="364363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500120" y="5143500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6630" y="2357120"/>
            <a:ext cx="371475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날짜함수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날짜형</a:t>
            </a:r>
            <a:r>
              <a:rPr lang="ko-KR" altLang="en-US" dirty="0" smtClean="0"/>
              <a:t> 데이터에 사용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57750" y="4929505"/>
            <a:ext cx="2571750" cy="369570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숫자함</a:t>
            </a:r>
            <a:r>
              <a:rPr lang="ko-KR" altLang="en-US" dirty="0"/>
              <a:t>수</a:t>
            </a:r>
          </a:p>
        </p:txBody>
      </p:sp>
      <p:sp>
        <p:nvSpPr>
          <p:cNvPr id="15" name="설명선 2 14"/>
          <p:cNvSpPr/>
          <p:nvPr/>
        </p:nvSpPr>
        <p:spPr>
          <a:xfrm>
            <a:off x="5286375" y="3000375"/>
            <a:ext cx="3286125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7818"/>
              <a:gd name="adj6" fmla="val -14792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Add_months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몇 개월 이후 날짜 반환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설명선 2 17"/>
          <p:cNvSpPr/>
          <p:nvPr/>
        </p:nvSpPr>
        <p:spPr>
          <a:xfrm>
            <a:off x="5286375" y="3571875"/>
            <a:ext cx="3286125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001"/>
              <a:gd name="adj6" fmla="val -1649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Moths_between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두 날짜 간 개월 수 차이 반환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설명선 2 22"/>
          <p:cNvSpPr/>
          <p:nvPr/>
        </p:nvSpPr>
        <p:spPr>
          <a:xfrm>
            <a:off x="5286375" y="4215130"/>
            <a:ext cx="3286125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6593"/>
              <a:gd name="adj6" fmla="val -15928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Round/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Trunc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날짜의 반올림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버림 값 반환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955"/>
            <a:ext cx="1899920" cy="7969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 smtClean="0">
                <a:latin typeface="+mj-lt"/>
                <a:ea typeface="+mj-ea"/>
                <a:cs typeface="+mj-cs"/>
              </a:rPr>
              <a:t>함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수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000125"/>
            <a:ext cx="12858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(function)</a:t>
            </a:r>
            <a:endParaRPr lang="ko-KR" altLang="en-US" dirty="0"/>
          </a:p>
        </p:txBody>
      </p:sp>
      <p:sp>
        <p:nvSpPr>
          <p:cNvPr id="4" name="설명선 2 3"/>
          <p:cNvSpPr/>
          <p:nvPr/>
        </p:nvSpPr>
        <p:spPr>
          <a:xfrm>
            <a:off x="213995" y="1714500"/>
            <a:ext cx="3143250" cy="164338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0772"/>
              <a:gd name="adj6" fmla="val 3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매개변수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입력값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어떠한 작용을 하여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원하는 리턴값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받기 위해 사용하는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6630" y="571500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집계함</a:t>
            </a:r>
            <a:r>
              <a:rPr lang="ko-KR" altLang="en-US" dirty="0"/>
              <a:t>수</a:t>
            </a:r>
            <a:endParaRPr lang="en-US" altLang="ko-KR" dirty="0" smtClean="0"/>
          </a:p>
        </p:txBody>
      </p:sp>
      <p:cxnSp>
        <p:nvCxnSpPr>
          <p:cNvPr id="6" name="꺾인 연결선 5"/>
          <p:cNvCxnSpPr/>
          <p:nvPr/>
        </p:nvCxnSpPr>
        <p:spPr>
          <a:xfrm>
            <a:off x="2357120" y="714375"/>
            <a:ext cx="2286000" cy="857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29000" y="71437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6630" y="1428750"/>
            <a:ext cx="2500630" cy="36957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문자함</a:t>
            </a:r>
            <a:r>
              <a:rPr lang="ko-KR" altLang="en-US" dirty="0"/>
              <a:t>수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00120" y="249999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2429510" y="2571115"/>
            <a:ext cx="214312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500120" y="3643630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6630" y="2357120"/>
            <a:ext cx="250063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날짜함</a:t>
            </a:r>
            <a:r>
              <a:rPr lang="ko-KR" altLang="en-US" dirty="0"/>
              <a:t>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6630" y="3500755"/>
            <a:ext cx="3643630" cy="369570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숫자함수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데이터에 사용</a:t>
            </a:r>
            <a:endParaRPr lang="ko-KR" altLang="en-US" dirty="0"/>
          </a:p>
        </p:txBody>
      </p:sp>
      <p:sp>
        <p:nvSpPr>
          <p:cNvPr id="22" name="설명선 2 21"/>
          <p:cNvSpPr/>
          <p:nvPr/>
        </p:nvSpPr>
        <p:spPr>
          <a:xfrm>
            <a:off x="5429250" y="4072255"/>
            <a:ext cx="3357880" cy="428625"/>
          </a:xfrm>
          <a:prstGeom prst="borderCallout2">
            <a:avLst>
              <a:gd name="adj1" fmla="val 18750"/>
              <a:gd name="adj2" fmla="val -8333"/>
              <a:gd name="adj3" fmla="val 1335"/>
              <a:gd name="adj4" fmla="val -13888"/>
              <a:gd name="adj5" fmla="val -43147"/>
              <a:gd name="adj6" fmla="val -16312"/>
            </a:avLst>
          </a:prstGeom>
          <a:solidFill>
            <a:srgbClr val="7030A0">
              <a:alpha val="48000"/>
            </a:srgbClr>
          </a:solidFill>
          <a:ln>
            <a:solidFill>
              <a:srgbClr val="7030A0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round : </a:t>
            </a:r>
            <a:r>
              <a:rPr lang="ko-KR" altLang="en-US" dirty="0" smtClean="0">
                <a:solidFill>
                  <a:schemeClr val="tx1"/>
                </a:solidFill>
              </a:rPr>
              <a:t>특정 위치에서 반올림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설명선 2 22"/>
          <p:cNvSpPr/>
          <p:nvPr/>
        </p:nvSpPr>
        <p:spPr>
          <a:xfrm>
            <a:off x="5429250" y="4786630"/>
            <a:ext cx="3357880" cy="428625"/>
          </a:xfrm>
          <a:prstGeom prst="borderCallout2">
            <a:avLst>
              <a:gd name="adj1" fmla="val 18750"/>
              <a:gd name="adj2" fmla="val -8333"/>
              <a:gd name="adj3" fmla="val 1335"/>
              <a:gd name="adj4" fmla="val -13888"/>
              <a:gd name="adj5" fmla="val -215119"/>
              <a:gd name="adj6" fmla="val -16312"/>
            </a:avLst>
          </a:prstGeom>
          <a:solidFill>
            <a:srgbClr val="7030A0">
              <a:alpha val="48000"/>
            </a:srgbClr>
          </a:solidFill>
          <a:ln>
            <a:solidFill>
              <a:srgbClr val="7030A0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Trunc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특정 위치에서 버림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설명선 2 23"/>
          <p:cNvSpPr/>
          <p:nvPr/>
        </p:nvSpPr>
        <p:spPr>
          <a:xfrm>
            <a:off x="5429250" y="5501005"/>
            <a:ext cx="3357880" cy="428625"/>
          </a:xfrm>
          <a:prstGeom prst="borderCallout2">
            <a:avLst>
              <a:gd name="adj1" fmla="val 18750"/>
              <a:gd name="adj2" fmla="val -8333"/>
              <a:gd name="adj3" fmla="val 1335"/>
              <a:gd name="adj4" fmla="val -13888"/>
              <a:gd name="adj5" fmla="val -369675"/>
              <a:gd name="adj6" fmla="val -16312"/>
            </a:avLst>
          </a:prstGeom>
          <a:solidFill>
            <a:srgbClr val="7030A0">
              <a:alpha val="48000"/>
            </a:srgbClr>
          </a:solidFill>
          <a:ln>
            <a:solidFill>
              <a:srgbClr val="7030A0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 : </a:t>
            </a:r>
            <a:r>
              <a:rPr lang="ko-KR" altLang="en-US" dirty="0" smtClean="0">
                <a:solidFill>
                  <a:schemeClr val="tx1"/>
                </a:solidFill>
              </a:rPr>
              <a:t>숫자를 나눈 나머지 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955"/>
            <a:ext cx="1899920" cy="7969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 smtClean="0">
                <a:latin typeface="+mj-lt"/>
                <a:ea typeface="+mj-ea"/>
                <a:cs typeface="+mj-cs"/>
              </a:rPr>
              <a:t>함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수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000125"/>
            <a:ext cx="12858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(function)</a:t>
            </a:r>
            <a:endParaRPr lang="ko-KR" altLang="en-US" dirty="0"/>
          </a:p>
        </p:txBody>
      </p:sp>
      <p:sp>
        <p:nvSpPr>
          <p:cNvPr id="4" name="설명선 2 3"/>
          <p:cNvSpPr/>
          <p:nvPr/>
        </p:nvSpPr>
        <p:spPr>
          <a:xfrm>
            <a:off x="213995" y="1714500"/>
            <a:ext cx="3143250" cy="164338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0772"/>
              <a:gd name="adj6" fmla="val 3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매개변수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입력값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어떠한 작용을 하여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원하는 리턴값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받기 위해 사용하는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6630" y="571500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집계함</a:t>
            </a:r>
            <a:r>
              <a:rPr lang="ko-KR" altLang="en-US" dirty="0"/>
              <a:t>수</a:t>
            </a:r>
            <a:endParaRPr lang="en-US" altLang="ko-KR" dirty="0" smtClean="0"/>
          </a:p>
        </p:txBody>
      </p:sp>
      <p:cxnSp>
        <p:nvCxnSpPr>
          <p:cNvPr id="6" name="꺾인 연결선 5"/>
          <p:cNvCxnSpPr/>
          <p:nvPr/>
        </p:nvCxnSpPr>
        <p:spPr>
          <a:xfrm>
            <a:off x="2357120" y="714375"/>
            <a:ext cx="2286000" cy="857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29000" y="71437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6630" y="1428750"/>
            <a:ext cx="2500630" cy="36957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문자함</a:t>
            </a:r>
            <a:r>
              <a:rPr lang="ko-KR" altLang="en-US" dirty="0"/>
              <a:t>수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00120" y="249999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2429510" y="2571115"/>
            <a:ext cx="214312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500120" y="3643630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6630" y="2357120"/>
            <a:ext cx="250063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날짜함</a:t>
            </a:r>
            <a:r>
              <a:rPr lang="ko-KR" altLang="en-US" dirty="0"/>
              <a:t>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6630" y="3500755"/>
            <a:ext cx="3643630" cy="369570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숫자함수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데이터에 사용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2745" y="4358005"/>
            <a:ext cx="5224780" cy="1754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rownum</a:t>
            </a:r>
            <a:r>
              <a:rPr lang="en-US" altLang="ko-KR" dirty="0" smtClean="0"/>
              <a:t>: select </a:t>
            </a:r>
            <a:r>
              <a:rPr lang="ko-KR" altLang="en-US" dirty="0" smtClean="0"/>
              <a:t>문에 자동으로 번호 부여</a:t>
            </a:r>
            <a:endParaRPr lang="en-US" altLang="ko-KR" dirty="0" smtClean="0"/>
          </a:p>
          <a:p>
            <a:r>
              <a:rPr lang="en-US" altLang="ko-KR" dirty="0" smtClean="0"/>
              <a:t>            1</a:t>
            </a:r>
            <a:r>
              <a:rPr lang="ko-KR" altLang="en-US" dirty="0" smtClean="0"/>
              <a:t>번부터 가져오는 명령어</a:t>
            </a:r>
            <a:endParaRPr lang="en-US" altLang="ko-KR" dirty="0" smtClean="0"/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중간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출력시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을 생성한 쿼리 결과를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가상의 테이블로 지정하여 </a:t>
            </a:r>
            <a:r>
              <a:rPr lang="ko-KR" altLang="en-US" dirty="0" err="1" smtClean="0"/>
              <a:t>인라인쿼리로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5" name="덧셈 기호 24"/>
          <p:cNvSpPr/>
          <p:nvPr/>
        </p:nvSpPr>
        <p:spPr>
          <a:xfrm>
            <a:off x="928370" y="4857750"/>
            <a:ext cx="467995" cy="46799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서브쿼리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42875" y="285750"/>
            <a:ext cx="2686050" cy="7969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서브쿼</a:t>
            </a:r>
            <a:r>
              <a:rPr kumimoji="0" lang="ko-KR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리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000125"/>
            <a:ext cx="12858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설명선 2 3"/>
          <p:cNvSpPr/>
          <p:nvPr/>
        </p:nvSpPr>
        <p:spPr>
          <a:xfrm>
            <a:off x="142875" y="1714500"/>
            <a:ext cx="2500630" cy="114300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3611"/>
              <a:gd name="adj6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본쿼리</a:t>
            </a:r>
            <a:r>
              <a:rPr lang="ko-KR" altLang="en-US" dirty="0" smtClean="0"/>
              <a:t> 안에 소괄호로 묶인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</a:t>
            </a:r>
            <a:endParaRPr lang="ko-KR" altLang="en-US" dirty="0"/>
          </a:p>
        </p:txBody>
      </p:sp>
      <p:sp>
        <p:nvSpPr>
          <p:cNvPr id="5" name="설명선 2 4"/>
          <p:cNvSpPr/>
          <p:nvPr/>
        </p:nvSpPr>
        <p:spPr>
          <a:xfrm>
            <a:off x="142875" y="3143250"/>
            <a:ext cx="2500630" cy="114300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3611"/>
              <a:gd name="adj6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특징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algn="ctr"/>
            <a:r>
              <a:rPr lang="ko-KR" altLang="en-US" dirty="0" smtClean="0"/>
              <a:t>서브쿼리 결과값을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본쿼리에서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2714625" y="714375"/>
            <a:ext cx="1786255" cy="1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2072640" y="2070735"/>
            <a:ext cx="271462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29000" y="2071370"/>
            <a:ext cx="107188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429000" y="3429000"/>
            <a:ext cx="114300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3755" y="571500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스칼라 서브쿼리</a:t>
            </a:r>
            <a:endParaRPr lang="en-US" altLang="ko-KR" dirty="0" smtClean="0"/>
          </a:p>
        </p:txBody>
      </p:sp>
      <p:sp>
        <p:nvSpPr>
          <p:cNvPr id="15" name="설명선 2 14"/>
          <p:cNvSpPr/>
          <p:nvPr/>
        </p:nvSpPr>
        <p:spPr>
          <a:xfrm>
            <a:off x="142875" y="4643755"/>
            <a:ext cx="2428875" cy="135763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3611"/>
              <a:gd name="adj6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특징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algn="ctr"/>
            <a:r>
              <a:rPr lang="ko-KR" altLang="en-US" dirty="0" smtClean="0"/>
              <a:t>서브쿼리 결과값의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단일행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여부 판단하여 연산자 선택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85750" y="5286375"/>
            <a:ext cx="1571625" cy="35750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714500" y="5286375"/>
            <a:ext cx="1714500" cy="717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714744" y="4857760"/>
          <a:ext cx="31432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7"/>
                <a:gridCol w="1047757"/>
                <a:gridCol w="10477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단일행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다중행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튜플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하나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여러개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=, &lt;, 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14875" y="1928495"/>
            <a:ext cx="2500630" cy="36957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인라인뷰</a:t>
            </a:r>
            <a:r>
              <a:rPr lang="ko-KR" altLang="en-US" dirty="0" smtClean="0"/>
              <a:t> 서브쿼리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14875" y="3286125"/>
            <a:ext cx="250063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중첩 서브쿼리</a:t>
            </a:r>
            <a:endParaRPr lang="ko-KR" altLang="en-US" dirty="0"/>
          </a:p>
        </p:txBody>
      </p:sp>
      <p:sp>
        <p:nvSpPr>
          <p:cNvPr id="28" name="설명선 2 27"/>
          <p:cNvSpPr/>
          <p:nvPr/>
        </p:nvSpPr>
        <p:spPr>
          <a:xfrm>
            <a:off x="5286375" y="1143000"/>
            <a:ext cx="2286000" cy="285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929"/>
              <a:gd name="adj6" fmla="val -1757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</a:t>
            </a:r>
            <a:r>
              <a:rPr lang="ko-KR" altLang="en-US" dirty="0">
                <a:solidFill>
                  <a:schemeClr val="tx1"/>
                </a:solidFill>
              </a:rPr>
              <a:t>치</a:t>
            </a:r>
            <a:r>
              <a:rPr lang="en-US" altLang="ko-KR" dirty="0" smtClean="0">
                <a:solidFill>
                  <a:schemeClr val="tx1"/>
                </a:solidFill>
              </a:rPr>
              <a:t> : select </a:t>
            </a:r>
            <a:r>
              <a:rPr lang="ko-KR" altLang="en-US" dirty="0" smtClean="0">
                <a:solidFill>
                  <a:schemeClr val="tx1"/>
                </a:solidFill>
              </a:rPr>
              <a:t>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설명선 2 28"/>
          <p:cNvSpPr/>
          <p:nvPr/>
        </p:nvSpPr>
        <p:spPr>
          <a:xfrm>
            <a:off x="5358130" y="2499995"/>
            <a:ext cx="2286000" cy="285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929"/>
              <a:gd name="adj6" fmla="val -1757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</a:t>
            </a:r>
            <a:r>
              <a:rPr lang="ko-KR" altLang="en-US" dirty="0">
                <a:solidFill>
                  <a:schemeClr val="tx1"/>
                </a:solidFill>
              </a:rPr>
              <a:t>치</a:t>
            </a:r>
            <a:r>
              <a:rPr lang="en-US" altLang="ko-KR" dirty="0" smtClean="0">
                <a:solidFill>
                  <a:schemeClr val="tx1"/>
                </a:solidFill>
              </a:rPr>
              <a:t> : from </a:t>
            </a:r>
            <a:r>
              <a:rPr lang="ko-KR" altLang="en-US" dirty="0" smtClean="0">
                <a:solidFill>
                  <a:schemeClr val="tx1"/>
                </a:solidFill>
              </a:rPr>
              <a:t>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설명선 2 30"/>
          <p:cNvSpPr/>
          <p:nvPr/>
        </p:nvSpPr>
        <p:spPr>
          <a:xfrm>
            <a:off x="5358130" y="3929380"/>
            <a:ext cx="2643505" cy="285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1051"/>
              <a:gd name="adj6" fmla="val -1969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</a:t>
            </a:r>
            <a:r>
              <a:rPr lang="ko-KR" altLang="en-US" dirty="0">
                <a:solidFill>
                  <a:schemeClr val="tx1"/>
                </a:solidFill>
              </a:rPr>
              <a:t>치</a:t>
            </a:r>
            <a:r>
              <a:rPr lang="en-US" altLang="ko-KR" dirty="0" smtClean="0">
                <a:solidFill>
                  <a:schemeClr val="tx1"/>
                </a:solidFill>
              </a:rPr>
              <a:t> : where/having </a:t>
            </a:r>
            <a:r>
              <a:rPr lang="ko-KR" altLang="en-US" dirty="0" smtClean="0">
                <a:solidFill>
                  <a:schemeClr val="tx1"/>
                </a:solidFill>
              </a:rPr>
              <a:t>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-Join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285750"/>
            <a:ext cx="2686050" cy="7969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620" y="1000125"/>
            <a:ext cx="12858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설명선 2 3"/>
          <p:cNvSpPr/>
          <p:nvPr/>
        </p:nvSpPr>
        <p:spPr>
          <a:xfrm>
            <a:off x="213995" y="1714500"/>
            <a:ext cx="2500630" cy="142875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3611"/>
              <a:gd name="adj6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개 이상의 테이블을 하나의 논리적인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테이블로 합치는 것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(=</a:t>
            </a:r>
            <a:r>
              <a:rPr lang="ko-KR" altLang="en-US" dirty="0" smtClean="0"/>
              <a:t>역정규화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설명선 2 4"/>
          <p:cNvSpPr/>
          <p:nvPr/>
        </p:nvSpPr>
        <p:spPr>
          <a:xfrm>
            <a:off x="213995" y="3500755"/>
            <a:ext cx="2500630" cy="114300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3611"/>
              <a:gd name="adj6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효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algn="ctr"/>
            <a:r>
              <a:rPr lang="ko-KR" altLang="en-US" dirty="0" smtClean="0"/>
              <a:t>원하는 데이터를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편리하게 볼 수 있음</a:t>
            </a:r>
            <a:endParaRPr lang="ko-KR" altLang="en-US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2714625" y="714375"/>
            <a:ext cx="1786255" cy="1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2393950" y="1749425"/>
            <a:ext cx="207200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29000" y="2785745"/>
            <a:ext cx="107188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5394325" y="4250055"/>
            <a:ext cx="9277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3755" y="571500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Inner join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3755" y="2642870"/>
            <a:ext cx="2643505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Outer join</a:t>
            </a:r>
            <a:endParaRPr lang="ko-KR" altLang="en-US" dirty="0"/>
          </a:p>
        </p:txBody>
      </p:sp>
      <p:sp>
        <p:nvSpPr>
          <p:cNvPr id="18" name="설명선 2 17"/>
          <p:cNvSpPr/>
          <p:nvPr/>
        </p:nvSpPr>
        <p:spPr>
          <a:xfrm>
            <a:off x="5215255" y="3357245"/>
            <a:ext cx="3286125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001"/>
              <a:gd name="adj6" fmla="val -1649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테이블간 매칭되지 않는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튜플까지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모두 반영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설명선 2 18"/>
          <p:cNvSpPr/>
          <p:nvPr/>
        </p:nvSpPr>
        <p:spPr>
          <a:xfrm>
            <a:off x="5215255" y="1071245"/>
            <a:ext cx="2786380" cy="357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929"/>
              <a:gd name="adj6" fmla="val -1757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테이블간 매칭되는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튜플만</a:t>
            </a:r>
            <a:r>
              <a:rPr lang="ko-KR" altLang="en-US" sz="1400" dirty="0" smtClean="0">
                <a:solidFill>
                  <a:schemeClr val="tx1"/>
                </a:solidFill>
              </a:rPr>
              <a:t> 반영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/>
          <p:nvPr/>
        </p:nvCxnSpPr>
        <p:spPr>
          <a:xfrm rot="16200000" flipH="1">
            <a:off x="5786755" y="3071495"/>
            <a:ext cx="1714500" cy="1571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>
            <a:off x="4178935" y="3035935"/>
            <a:ext cx="1714500" cy="1643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3143240" y="4857760"/>
          <a:ext cx="5786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1928826"/>
                <a:gridCol w="19288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Left outer join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Full outer join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Right outer join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5234940"/>
            <a:ext cx="1913255" cy="133731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380" y="5215255"/>
            <a:ext cx="1929130" cy="1428750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495" y="5215255"/>
            <a:ext cx="2024380" cy="1414145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0" y="1432560"/>
            <a:ext cx="1643380" cy="1105535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79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-View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View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1500" y="1571625"/>
            <a:ext cx="2929255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Join</a:t>
            </a:r>
            <a:r>
              <a:rPr lang="ko-KR" altLang="en-US" dirty="0" smtClean="0"/>
              <a:t>이 필요한 기능을 실행할 때 물리적인 테이블 여러 개를 검색하지 않고</a:t>
            </a:r>
            <a:endParaRPr lang="en-US" altLang="ko-KR" dirty="0" smtClean="0"/>
          </a:p>
          <a:p>
            <a:r>
              <a:rPr lang="ko-KR" altLang="en-US" dirty="0" smtClean="0"/>
              <a:t>논리적인 테이블 하나만 검색하도록 하는 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995" y="6215380"/>
            <a:ext cx="2197735" cy="4311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물리적인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실제로 존재하는 것</a:t>
            </a:r>
            <a:endParaRPr lang="en-US" altLang="ko-KR" sz="1100" dirty="0" smtClean="0"/>
          </a:p>
          <a:p>
            <a:r>
              <a:rPr lang="ko-KR" altLang="en-US" sz="1100" dirty="0" smtClean="0"/>
              <a:t>논리적인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가상으로 존재하는 것</a:t>
            </a:r>
            <a:endParaRPr lang="ko-KR" altLang="en-US" sz="1100" dirty="0"/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928370" y="1428750"/>
            <a:ext cx="285750" cy="19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071370" y="857250"/>
            <a:ext cx="2286000" cy="19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785495"/>
            <a:ext cx="4416425" cy="1754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특징</a:t>
            </a:r>
            <a:r>
              <a:rPr lang="en-US" altLang="ko-KR" dirty="0" smtClean="0"/>
              <a:t>1:</a:t>
            </a:r>
          </a:p>
          <a:p>
            <a:r>
              <a:rPr lang="en-US" altLang="ko-KR" dirty="0" smtClean="0"/>
              <a:t>Create view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_view as(</a:t>
            </a:r>
          </a:p>
          <a:p>
            <a:r>
              <a:rPr lang="ko-KR" altLang="en-US" dirty="0" smtClean="0"/>
              <a:t>생성하고 싶은 정보를 담은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r>
              <a:rPr lang="en-US" altLang="ko-KR" dirty="0" smtClean="0"/>
              <a:t>=</a:t>
            </a:r>
            <a:r>
              <a:rPr lang="ko-KR" altLang="en-US" dirty="0" smtClean="0"/>
              <a:t>가상의 테이블</a:t>
            </a:r>
            <a:endParaRPr lang="en-US" altLang="ko-KR" dirty="0" smtClean="0"/>
          </a:p>
          <a:p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Select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* from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_view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rot="16200000" flipH="1">
            <a:off x="1750060" y="2821940"/>
            <a:ext cx="4000500" cy="717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785870" y="3355975"/>
            <a:ext cx="643255" cy="19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0" y="2714625"/>
            <a:ext cx="4406265" cy="1200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특징</a:t>
            </a:r>
            <a:r>
              <a:rPr lang="en-US" altLang="ko-KR" dirty="0" smtClean="0"/>
              <a:t>2:</a:t>
            </a:r>
          </a:p>
          <a:p>
            <a:r>
              <a:rPr lang="ko-KR" altLang="en-US" dirty="0" smtClean="0"/>
              <a:t>물리적인 테이블에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로 정보를 추가 </a:t>
            </a:r>
            <a:endParaRPr lang="en-US" altLang="ko-KR" dirty="0" smtClean="0"/>
          </a:p>
          <a:p>
            <a:r>
              <a:rPr lang="ko-KR" altLang="en-US" dirty="0" smtClean="0"/>
              <a:t>저장하여도</a:t>
            </a:r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테이블에도 추가 데이터 반영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4429125"/>
            <a:ext cx="3719830" cy="1200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특징</a:t>
            </a:r>
            <a:r>
              <a:rPr lang="en-US" altLang="ko-KR" dirty="0" smtClean="0"/>
              <a:t>3:</a:t>
            </a:r>
          </a:p>
          <a:p>
            <a:r>
              <a:rPr lang="en-US" altLang="ko-KR" dirty="0" smtClean="0"/>
              <a:t>Insert view </a:t>
            </a:r>
            <a:r>
              <a:rPr lang="ko-KR" altLang="en-US" dirty="0" smtClean="0"/>
              <a:t>정보 추가 가능하지만 </a:t>
            </a:r>
            <a:endParaRPr lang="en-US" altLang="ko-KR" dirty="0" smtClean="0"/>
          </a:p>
          <a:p>
            <a:r>
              <a:rPr lang="ko-KR" altLang="en-US" dirty="0" smtClean="0"/>
              <a:t>무결성의 위배 확인 필요</a:t>
            </a:r>
            <a:endParaRPr lang="en-US" altLang="ko-KR" dirty="0" smtClean="0"/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검색의 용도로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다용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785870" y="4857750"/>
            <a:ext cx="643255" cy="19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별칭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주요 전공용어 정리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1543050" cy="1143000"/>
          </a:xfrm>
        </p:spPr>
        <p:txBody>
          <a:bodyPr/>
          <a:lstStyle/>
          <a:p>
            <a:pPr algn="just"/>
            <a:r>
              <a:rPr lang="ko-KR" altLang="en-US" dirty="0" smtClean="0"/>
              <a:t>별칭</a:t>
            </a:r>
            <a:endParaRPr lang="ko-KR" altLang="en-US" dirty="0"/>
          </a:p>
        </p:txBody>
      </p:sp>
      <p:sp>
        <p:nvSpPr>
          <p:cNvPr id="7" name="설명선 2 6"/>
          <p:cNvSpPr/>
          <p:nvPr/>
        </p:nvSpPr>
        <p:spPr>
          <a:xfrm>
            <a:off x="213995" y="1857375"/>
            <a:ext cx="2357755" cy="135763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3611"/>
              <a:gd name="adj6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 </a:t>
            </a:r>
            <a:r>
              <a:rPr lang="ko-KR" altLang="en-US" dirty="0" smtClean="0"/>
              <a:t>문에서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특정 </a:t>
            </a:r>
            <a:r>
              <a:rPr lang="ko-KR" altLang="en-US" dirty="0" err="1" smtClean="0"/>
              <a:t>컬럼에</a:t>
            </a:r>
            <a:endParaRPr lang="en-US" altLang="ko-KR" dirty="0"/>
          </a:p>
          <a:p>
            <a:pPr algn="ctr"/>
            <a:r>
              <a:rPr lang="ko-KR" altLang="en-US" dirty="0" smtClean="0"/>
              <a:t>붙이는 이름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57375" y="857250"/>
            <a:ext cx="264350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86125" y="3071495"/>
            <a:ext cx="12147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2393315" y="1750060"/>
            <a:ext cx="178625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3755" y="642620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테이블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643755" y="2928620"/>
            <a:ext cx="250063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컬</a:t>
            </a:r>
            <a:r>
              <a:rPr lang="ko-KR" altLang="en-US" dirty="0" err="1"/>
              <a:t>럼</a:t>
            </a:r>
            <a:endParaRPr lang="ko-KR" altLang="en-US" dirty="0"/>
          </a:p>
        </p:txBody>
      </p:sp>
      <p:sp>
        <p:nvSpPr>
          <p:cNvPr id="20" name="설명선 2 19"/>
          <p:cNvSpPr/>
          <p:nvPr/>
        </p:nvSpPr>
        <p:spPr>
          <a:xfrm>
            <a:off x="5215255" y="3429000"/>
            <a:ext cx="2072005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872"/>
              <a:gd name="adj6" fmla="val -17925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선언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생략 가능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75" y="1143000"/>
            <a:ext cx="1214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(Alias)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3072765" y="2856865"/>
            <a:ext cx="42862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설명선 2 27"/>
          <p:cNvSpPr/>
          <p:nvPr/>
        </p:nvSpPr>
        <p:spPr>
          <a:xfrm>
            <a:off x="213995" y="3643630"/>
            <a:ext cx="2500630" cy="1500505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3611"/>
              <a:gd name="adj6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</a:t>
            </a:r>
            <a:r>
              <a:rPr lang="ko-KR" altLang="en-US" dirty="0"/>
              <a:t>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algn="ctr"/>
            <a:r>
              <a:rPr lang="en-US" altLang="ko-KR" dirty="0" smtClean="0"/>
              <a:t>1)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테이블명이</a:t>
            </a:r>
            <a:endParaRPr lang="en-US" altLang="ko-KR" dirty="0"/>
          </a:p>
          <a:p>
            <a:pPr algn="ctr"/>
            <a:r>
              <a:rPr lang="ko-KR" altLang="en-US" dirty="0" smtClean="0"/>
              <a:t>너무 길 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2)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사용해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컬럼명이</a:t>
            </a:r>
            <a:r>
              <a:rPr lang="ko-KR" altLang="en-US" dirty="0" smtClean="0"/>
              <a:t> 없을 때</a:t>
            </a:r>
            <a:endParaRPr lang="ko-KR" altLang="en-US" dirty="0"/>
          </a:p>
        </p:txBody>
      </p:sp>
      <p:sp>
        <p:nvSpPr>
          <p:cNvPr id="29" name="설명선 2 28"/>
          <p:cNvSpPr/>
          <p:nvPr/>
        </p:nvSpPr>
        <p:spPr>
          <a:xfrm>
            <a:off x="213995" y="5501005"/>
            <a:ext cx="2357755" cy="114300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3611"/>
              <a:gd name="adj6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특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징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1)30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자까지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맨 앞 특수문자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공백은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묶어줌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설명선 2 33"/>
          <p:cNvSpPr/>
          <p:nvPr/>
        </p:nvSpPr>
        <p:spPr>
          <a:xfrm>
            <a:off x="5286375" y="1143000"/>
            <a:ext cx="2000250" cy="357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929"/>
              <a:gd name="adj6" fmla="val -1757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선언 </a:t>
            </a:r>
            <a:r>
              <a:rPr lang="en-US" altLang="ko-KR" dirty="0" smtClean="0">
                <a:solidFill>
                  <a:schemeClr val="tx1"/>
                </a:solidFill>
              </a:rPr>
              <a:t>X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전공용어 정리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-Trigger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전공용어 정리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trigger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1500" y="1714500"/>
            <a:ext cx="2786380" cy="192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테이블에 대한 이벤트에 반응해 자동으로 </a:t>
            </a:r>
            <a:endParaRPr lang="en-US" altLang="ko-KR" dirty="0" smtClean="0"/>
          </a:p>
          <a:p>
            <a:r>
              <a:rPr lang="ko-KR" altLang="en-US" dirty="0" smtClean="0"/>
              <a:t>실행되는 작업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00500" y="857250"/>
            <a:ext cx="1857375" cy="4286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71620" y="2571750"/>
            <a:ext cx="1857375" cy="4286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43375" y="4500880"/>
            <a:ext cx="1857375" cy="4286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 </a:t>
            </a:r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00500" y="1428750"/>
            <a:ext cx="503110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기준 테이블이 되는 곳에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 삽입 시</a:t>
            </a:r>
            <a:endParaRPr lang="en-US" altLang="ko-KR" dirty="0" smtClean="0"/>
          </a:p>
          <a:p>
            <a:r>
              <a:rPr lang="ko-KR" altLang="en-US" dirty="0" err="1" smtClean="0"/>
              <a:t>트리거</a:t>
            </a:r>
            <a:r>
              <a:rPr lang="ko-KR" altLang="en-US" dirty="0" smtClean="0"/>
              <a:t> 테이블에도 자동 정보 저장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71620" y="3143250"/>
            <a:ext cx="518223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기준 테이블이 되는 곳에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로 정보 수정 시</a:t>
            </a:r>
            <a:endParaRPr lang="en-US" altLang="ko-KR" dirty="0" smtClean="0"/>
          </a:p>
          <a:p>
            <a:r>
              <a:rPr lang="ko-KR" altLang="en-US" dirty="0" err="1" smtClean="0"/>
              <a:t>트리거</a:t>
            </a:r>
            <a:r>
              <a:rPr lang="ko-KR" altLang="en-US" dirty="0" smtClean="0"/>
              <a:t> 테이블에도 수정 정보 저장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43375" y="5072380"/>
            <a:ext cx="509460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기준 테이블이 되는 곳에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로 정보 삭제 시</a:t>
            </a:r>
            <a:endParaRPr lang="en-US" altLang="ko-KR" dirty="0" smtClean="0"/>
          </a:p>
          <a:p>
            <a:r>
              <a:rPr lang="ko-KR" altLang="en-US" dirty="0" err="1" smtClean="0"/>
              <a:t>트리거</a:t>
            </a:r>
            <a:r>
              <a:rPr lang="ko-KR" altLang="en-US" dirty="0" smtClean="0"/>
              <a:t> 테이블에 삭제 된 정보 저장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857500" y="1000125"/>
            <a:ext cx="857250" cy="19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 flipH="1">
            <a:off x="1678940" y="2821940"/>
            <a:ext cx="3714750" cy="717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500120" y="2785745"/>
            <a:ext cx="428625" cy="19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571875" y="4714875"/>
            <a:ext cx="428625" cy="19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전공용어 정리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프로시저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전공용어 정리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0"/>
            <a:ext cx="2971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 smtClean="0">
                <a:latin typeface="+mj-lt"/>
                <a:ea typeface="+mj-ea"/>
                <a:cs typeface="+mj-cs"/>
              </a:rPr>
              <a:t>프로시저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9755" y="0"/>
            <a:ext cx="235775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전공용어 정리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870" y="642620"/>
            <a:ext cx="15716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(procedure)</a:t>
            </a:r>
            <a:endParaRPr lang="ko-KR" altLang="en-US" dirty="0"/>
          </a:p>
        </p:txBody>
      </p:sp>
      <p:sp>
        <p:nvSpPr>
          <p:cNvPr id="5" name="설명선 2 4"/>
          <p:cNvSpPr/>
          <p:nvPr/>
        </p:nvSpPr>
        <p:spPr>
          <a:xfrm>
            <a:off x="142875" y="1356995"/>
            <a:ext cx="2357755" cy="1714500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3611"/>
              <a:gd name="adj6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정의 </a:t>
            </a:r>
            <a:r>
              <a:rPr lang="en-US" altLang="ko-KR" sz="1600" dirty="0" smtClean="0"/>
              <a:t>:</a:t>
            </a:r>
          </a:p>
          <a:p>
            <a:pPr algn="ctr"/>
            <a:r>
              <a:rPr lang="ko-KR" altLang="en-US" sz="1600" dirty="0" smtClean="0"/>
              <a:t>데이터베이스에 대한 일련의 작업을 정리한 절차를 저장하여</a:t>
            </a:r>
          </a:p>
          <a:p>
            <a:pPr algn="ctr"/>
            <a:r>
              <a:rPr lang="ko-KR" altLang="en-US" sz="1600" dirty="0" smtClean="0"/>
              <a:t>쿼리 블록을 하나의 함수처럼 실행하는 것</a:t>
            </a:r>
            <a:endParaRPr lang="ko-KR" altLang="en-US" sz="1600" dirty="0"/>
          </a:p>
        </p:txBody>
      </p:sp>
      <p:sp>
        <p:nvSpPr>
          <p:cNvPr id="7" name="설명선 2 6"/>
          <p:cNvSpPr/>
          <p:nvPr/>
        </p:nvSpPr>
        <p:spPr>
          <a:xfrm>
            <a:off x="213995" y="3643630"/>
            <a:ext cx="2357755" cy="1786255"/>
          </a:xfrm>
          <a:prstGeom prst="borderCallout2">
            <a:avLst>
              <a:gd name="adj1" fmla="val -3249"/>
              <a:gd name="adj2" fmla="val 39161"/>
              <a:gd name="adj3" fmla="val -14247"/>
              <a:gd name="adj4" fmla="val 38348"/>
              <a:gd name="adj5" fmla="val -23611"/>
              <a:gd name="adj6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함수와의 차이점 </a:t>
            </a:r>
            <a:r>
              <a:rPr lang="en-US" altLang="ko-KR" sz="1600" dirty="0" smtClean="0"/>
              <a:t>:</a:t>
            </a:r>
          </a:p>
          <a:p>
            <a:pPr algn="ctr"/>
            <a:r>
              <a:rPr lang="ko-KR" altLang="en-US" sz="1600" dirty="0" smtClean="0"/>
              <a:t>함수는 특정 연산 수행 뒤 결과값 보여주지만 프로시저는 처리만 하고 결과값을 보여주지 않음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99995" y="428625"/>
            <a:ext cx="1714500" cy="14287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57370" y="428625"/>
            <a:ext cx="2500630" cy="3695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</a:t>
            </a:r>
            <a:r>
              <a:rPr lang="en-US" altLang="ko-KR" dirty="0" smtClean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7370" y="1499870"/>
            <a:ext cx="2500630" cy="3695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99995" y="571500"/>
            <a:ext cx="15716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변수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7370" y="2714625"/>
            <a:ext cx="2500630" cy="36957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57370" y="4072255"/>
            <a:ext cx="2500630" cy="4286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 &amp; 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16200000" flipH="1">
            <a:off x="1786890" y="2358390"/>
            <a:ext cx="3786505" cy="6985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42995" y="1714500"/>
            <a:ext cx="428625" cy="19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714750" y="2857500"/>
            <a:ext cx="428625" cy="19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714750" y="4286250"/>
            <a:ext cx="428625" cy="19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설명선 2 20"/>
          <p:cNvSpPr/>
          <p:nvPr/>
        </p:nvSpPr>
        <p:spPr>
          <a:xfrm>
            <a:off x="5072380" y="2000250"/>
            <a:ext cx="3357880" cy="357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872"/>
              <a:gd name="adj6" fmla="val -17925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실행에 필요한 데이터 값 입력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설명선 2 21"/>
          <p:cNvSpPr/>
          <p:nvPr/>
        </p:nvSpPr>
        <p:spPr>
          <a:xfrm>
            <a:off x="5072380" y="3357245"/>
            <a:ext cx="3357880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929"/>
              <a:gd name="adj6" fmla="val -1757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후 </a:t>
            </a:r>
            <a:r>
              <a:rPr lang="ko-KR" altLang="en-US" smtClean="0">
                <a:solidFill>
                  <a:schemeClr val="tx1"/>
                </a:solidFill>
              </a:rPr>
              <a:t>호출하면 결과값 반환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87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670" cy="147129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감사합니다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테이블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찾기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85875"/>
            <a:ext cx="8472805" cy="4840605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항공권을 구매 및 관리한다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u="sng" dirty="0" smtClean="0">
                <a:solidFill>
                  <a:srgbClr val="FF0000"/>
                </a:solidFill>
              </a:rPr>
              <a:t>항공권</a:t>
            </a:r>
            <a:r>
              <a:rPr lang="ko-KR" altLang="en-US" sz="1600" dirty="0" smtClean="0"/>
              <a:t>은 출발지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목적지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출발시간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도착시간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항공편명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가격을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u="sng" dirty="0" smtClean="0">
                <a:solidFill>
                  <a:srgbClr val="FF0000"/>
                </a:solidFill>
              </a:rPr>
              <a:t>고객</a:t>
            </a:r>
            <a:r>
              <a:rPr lang="ko-KR" altLang="en-US" sz="1600" dirty="0" smtClean="0"/>
              <a:t>은 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생년월일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여권번호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회원등급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포인트를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고객이 항공권을 구매하면 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구매내역</a:t>
            </a:r>
            <a:r>
              <a:rPr lang="ko-KR" altLang="en-US" sz="1600" dirty="0" smtClean="0"/>
              <a:t>에 예약번호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항공편명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구매날짜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결제수단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여권번호가 저장된다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사람이 여러 개의 항공권을 구매할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동시에 고객이 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좌석</a:t>
            </a:r>
            <a:r>
              <a:rPr lang="ko-KR" altLang="en-US" sz="1600" dirty="0" smtClean="0"/>
              <a:t>을 선택하면 </a:t>
            </a:r>
            <a:r>
              <a:rPr lang="ko-KR" altLang="en-US" sz="1600" dirty="0" err="1" smtClean="0"/>
              <a:t>항공편명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예약번호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좌석등급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좌석번호의 열과 번호가 저장된다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사람이 하나의 좌석을 선택할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신규 고객은 포인트 기본값이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신규 고객의 회원등급은 일반이다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항공권이 취소되면 구매내역과 좌석정보가 삭제된다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고객이 예약을 취소하면 좌석정보도 삭제된다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고객이 탈퇴해도 구매내역 및 좌석정보는 남아있다</a:t>
            </a:r>
            <a:r>
              <a:rPr lang="en-US" altLang="ko-KR" sz="16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1380" y="0"/>
            <a:ext cx="85725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D0CCE7-43AB-46C9-84FA-01D9803D5F1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88</Pages>
  <Paragraphs>986</Paragraphs>
  <Words>4368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human-05</dc:creator>
  <cp:lastModifiedBy>sweet0melon</cp:lastModifiedBy>
  <dc:title>항공권</dc:title>
  <cp:version>9.104.207.51917</cp:version>
  <dcterms:modified xsi:type="dcterms:W3CDTF">2023-09-14T04:45:57Z</dcterms:modified>
</cp:coreProperties>
</file>