
<file path=[Content_Types].xml><?xml version="1.0" encoding="utf-8"?>
<Types xmlns="http://schemas.openxmlformats.org/package/2006/content-types"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6" r:id="rId5"/>
    <p:sldId id="296" r:id="rId6"/>
    <p:sldId id="262" r:id="rId7"/>
    <p:sldId id="295" r:id="rId8"/>
    <p:sldId id="266" r:id="rId9"/>
    <p:sldId id="294" r:id="rId10"/>
    <p:sldId id="264" r:id="rId11"/>
    <p:sldId id="319" r:id="rId12"/>
    <p:sldId id="320" r:id="rId13"/>
    <p:sldId id="290" r:id="rId14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7AFE"/>
    <a:srgbClr val="1B549E"/>
    <a:srgbClr val="47F5EE"/>
    <a:srgbClr val="51A5F3"/>
    <a:srgbClr val="3082EC"/>
    <a:srgbClr val="4FA4F3"/>
    <a:srgbClr val="C3E1FA"/>
    <a:srgbClr val="5E45D6"/>
    <a:srgbClr val="91C7F6"/>
    <a:srgbClr val="3A8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9" autoAdjust="0"/>
    <p:restoredTop sz="94660"/>
  </p:normalViewPr>
  <p:slideViewPr>
    <p:cSldViewPr snapToGrid="0">
      <p:cViewPr>
        <p:scale>
          <a:sx n="50" d="100"/>
          <a:sy n="50" d="100"/>
        </p:scale>
        <p:origin x="-606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A6688-B80B-4734-84D2-2C0F1835F4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一、狗币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狗币的投资用户较多，诞生至今已经有接近5年的时间，目前在国际上的整体用户数量较多，和比特币的用户不相上下。对于投资小白来讲，狗币是适合选择投资的虚拟货币，狗币较为便宜，现今被广泛应用于慈善捐助事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二、无限币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无限币的价格较低，和其他的数字货币相比用户并不是太多，不过，无限币的价格非常低，常被用作小额交易方面。另外，无限币非常实用，未来也是有很大的发展前景的。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三、以太币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以太币自2013年诞生至今，价格已经翻了好几番，以太币的买进卖出方式较为简单，只需要在指定平台上进行交易即可，目前，以太币的交易渠道也融合了区块链技术，确保以太币交易过程的安全性和高效性。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四、比特币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比特币已经有了10年的发展时间，十年间，暴涨幅度较大，比特币的获得方式较多，常见的有：挖矿货币，前期挖矿货币较为简单，不过，随着挖矿的用户人数越来越多，现在挖矿货币也越来越难。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五、莱特币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莱特币的诞生时间也较早，于2011年诞生，暴涨的幅度也是巨大的，莱特币在一些方面和比特币还是很相像的，不过，也存在着明显的区别，莱特币的交易时间更快，获得方式更多，也更容易获得。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4692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0" y="1329395"/>
            <a:ext cx="7747350" cy="5528605"/>
          </a:xfrm>
          <a:custGeom>
            <a:avLst/>
            <a:gdLst>
              <a:gd name="connsiteX0" fmla="*/ 2304401 w 7747350"/>
              <a:gd name="connsiteY0" fmla="*/ 1451 h 5528605"/>
              <a:gd name="connsiteX1" fmla="*/ 7724126 w 7747350"/>
              <a:gd name="connsiteY1" fmla="*/ 3639256 h 5528605"/>
              <a:gd name="connsiteX2" fmla="*/ 6950771 w 7747350"/>
              <a:gd name="connsiteY2" fmla="*/ 5465476 h 5528605"/>
              <a:gd name="connsiteX3" fmla="*/ 6852610 w 7747350"/>
              <a:gd name="connsiteY3" fmla="*/ 5528605 h 5528605"/>
              <a:gd name="connsiteX4" fmla="*/ 1883338 w 7747350"/>
              <a:gd name="connsiteY4" fmla="*/ 5528605 h 5528605"/>
              <a:gd name="connsiteX5" fmla="*/ 1873049 w 7747350"/>
              <a:gd name="connsiteY5" fmla="*/ 5521238 h 5528605"/>
              <a:gd name="connsiteX6" fmla="*/ 46976 w 7747350"/>
              <a:gd name="connsiteY6" fmla="*/ 3239206 h 5528605"/>
              <a:gd name="connsiteX7" fmla="*/ 2304401 w 7747350"/>
              <a:gd name="connsiteY7" fmla="*/ 1451 h 552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7350" h="5528605">
                <a:moveTo>
                  <a:pt x="2304401" y="1451"/>
                </a:moveTo>
                <a:cubicBezTo>
                  <a:pt x="3583926" y="68126"/>
                  <a:pt x="7305026" y="543180"/>
                  <a:pt x="7724126" y="3639256"/>
                </a:cubicBezTo>
                <a:cubicBezTo>
                  <a:pt x="7840807" y="4485393"/>
                  <a:pt x="7507780" y="5063212"/>
                  <a:pt x="6950771" y="5465476"/>
                </a:cubicBezTo>
                <a:lnTo>
                  <a:pt x="6852610" y="5528605"/>
                </a:lnTo>
                <a:lnTo>
                  <a:pt x="1883338" y="5528605"/>
                </a:lnTo>
                <a:lnTo>
                  <a:pt x="1873049" y="5521238"/>
                </a:lnTo>
                <a:cubicBezTo>
                  <a:pt x="955572" y="4817059"/>
                  <a:pt x="221998" y="3833784"/>
                  <a:pt x="46976" y="3239206"/>
                </a:cubicBezTo>
                <a:cubicBezTo>
                  <a:pt x="-264174" y="2182179"/>
                  <a:pt x="1024876" y="-65224"/>
                  <a:pt x="2304401" y="1451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958958"/>
            <a:ext cx="6765101" cy="5892185"/>
          </a:xfrm>
          <a:custGeom>
            <a:avLst/>
            <a:gdLst>
              <a:gd name="connsiteX0" fmla="*/ 0 w 7874000"/>
              <a:gd name="connsiteY0" fmla="*/ 0 h 6858000"/>
              <a:gd name="connsiteX1" fmla="*/ 7874000 w 7874000"/>
              <a:gd name="connsiteY1" fmla="*/ 0 h 6858000"/>
              <a:gd name="connsiteX2" fmla="*/ 7874000 w 7874000"/>
              <a:gd name="connsiteY2" fmla="*/ 6858000 h 6858000"/>
              <a:gd name="connsiteX3" fmla="*/ 0 w 787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0" h="6858000">
                <a:moveTo>
                  <a:pt x="0" y="0"/>
                </a:moveTo>
                <a:lnTo>
                  <a:pt x="7874000" y="0"/>
                </a:lnTo>
                <a:lnTo>
                  <a:pt x="787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文本框 28"/>
          <p:cNvSpPr txBox="1"/>
          <p:nvPr/>
        </p:nvSpPr>
        <p:spPr>
          <a:xfrm>
            <a:off x="4370893" y="536560"/>
            <a:ext cx="75133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5000" b="1" dirty="0" smtClean="0">
              <a:solidFill>
                <a:srgbClr val="A67AFE"/>
              </a:solidFill>
              <a:cs typeface="+mn-ea"/>
              <a:sym typeface="+mn-lt"/>
            </a:endParaRPr>
          </a:p>
          <a:p>
            <a:pPr algn="r"/>
            <a:r>
              <a:rPr lang="zh-CN" altLang="en-US" sz="5000" b="1" dirty="0">
                <a:solidFill>
                  <a:srgbClr val="1B549E"/>
                </a:solidFill>
                <a:cs typeface="+mn-ea"/>
                <a:sym typeface="+mn-lt"/>
              </a:rPr>
              <a:t>区块</a:t>
            </a:r>
            <a:r>
              <a:rPr lang="zh-CN" altLang="en-US" sz="5000" b="1" dirty="0" smtClean="0">
                <a:solidFill>
                  <a:srgbClr val="1B549E"/>
                </a:solidFill>
                <a:cs typeface="+mn-ea"/>
                <a:sym typeface="+mn-lt"/>
              </a:rPr>
              <a:t>链数字货币</a:t>
            </a:r>
            <a:endParaRPr lang="zh-CN" altLang="en-US" sz="5000" b="1" dirty="0">
              <a:solidFill>
                <a:srgbClr val="1B549E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70813" y="2199872"/>
            <a:ext cx="5613400" cy="984516"/>
            <a:chOff x="5962650" y="1952222"/>
            <a:chExt cx="5613400" cy="984516"/>
          </a:xfrm>
        </p:grpSpPr>
        <p:sp>
          <p:nvSpPr>
            <p:cNvPr id="30" name="矩形 29"/>
            <p:cNvSpPr/>
            <p:nvPr/>
          </p:nvSpPr>
          <p:spPr>
            <a:xfrm>
              <a:off x="10471150" y="1952222"/>
              <a:ext cx="965200" cy="127000"/>
            </a:xfrm>
            <a:prstGeom prst="rect">
              <a:avLst/>
            </a:prstGeom>
            <a:solidFill>
              <a:srgbClr val="36E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62650" y="2382740"/>
              <a:ext cx="561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000" dirty="0">
                  <a:cs typeface="+mn-ea"/>
                  <a:sym typeface="+mn-lt"/>
                </a:rPr>
                <a:t>BLOCKCHAIN</a:t>
              </a:r>
              <a:endParaRPr lang="zh-CN" altLang="en-US" sz="3000" dirty="0">
                <a:cs typeface="+mn-ea"/>
                <a:sym typeface="+mn-lt"/>
              </a:endParaRPr>
            </a:p>
          </p:txBody>
        </p:sp>
      </p:grpSp>
      <p:grpSp>
        <p:nvGrpSpPr>
          <p:cNvPr id="13" name="PA_库_组合 "/>
          <p:cNvGrpSpPr/>
          <p:nvPr>
            <p:custDataLst>
              <p:tags r:id="rId2"/>
            </p:custDataLst>
          </p:nvPr>
        </p:nvGrpSpPr>
        <p:grpSpPr>
          <a:xfrm>
            <a:off x="7675318" y="3271260"/>
            <a:ext cx="4208895" cy="929331"/>
            <a:chOff x="-26833" y="0"/>
            <a:chExt cx="3692910" cy="929329"/>
          </a:xfrm>
        </p:grpSpPr>
        <p:sp>
          <p:nvSpPr>
            <p:cNvPr id="14" name="Globally administrate client-focused meta…"/>
            <p:cNvSpPr txBox="1"/>
            <p:nvPr/>
          </p:nvSpPr>
          <p:spPr>
            <a:xfrm>
              <a:off x="-26833" y="130971"/>
              <a:ext cx="3692910" cy="798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ea"/>
                  <a:sym typeface="+mn-lt"/>
                </a:rPr>
                <a:t>Globally administrate client-focused </a:t>
              </a: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ea"/>
                  <a:sym typeface="+mn-lt"/>
                </a:rPr>
                <a:t>metaservices</a:t>
              </a: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ea"/>
                  <a:sym typeface="+mn-lt"/>
                </a:rPr>
                <a:t> with B2C processes. Distinctively synergize excellent communities and global manufactured products.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  <p:sp>
          <p:nvSpPr>
            <p:cNvPr id="15" name="Line"/>
            <p:cNvSpPr/>
            <p:nvPr/>
          </p:nvSpPr>
          <p:spPr>
            <a:xfrm>
              <a:off x="0" y="0"/>
              <a:ext cx="630767" cy="0"/>
            </a:xfrm>
            <a:prstGeom prst="line">
              <a:avLst/>
            </a:prstGeom>
            <a:noFill/>
            <a:ln w="12700" cap="flat">
              <a:solidFill>
                <a:sysClr val="window" lastClr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444213" y="3205670"/>
            <a:ext cx="1440000" cy="36000"/>
          </a:xfrm>
          <a:prstGeom prst="rect">
            <a:avLst/>
          </a:prstGeom>
          <a:solidFill>
            <a:srgbClr val="1B5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70205" y="692785"/>
            <a:ext cx="65595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cs typeface="+mn-ea"/>
                <a:sym typeface="+mn-lt"/>
              </a:rPr>
              <a:t>数字货币去中心化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0204" y="1727526"/>
            <a:ext cx="6902450" cy="4707890"/>
            <a:chOff x="370204" y="2711141"/>
            <a:chExt cx="6902450" cy="4707890"/>
          </a:xfrm>
        </p:grpSpPr>
        <p:sp>
          <p:nvSpPr>
            <p:cNvPr id="11" name="文本框 10"/>
            <p:cNvSpPr txBox="1"/>
            <p:nvPr/>
          </p:nvSpPr>
          <p:spPr>
            <a:xfrm>
              <a:off x="370204" y="2711141"/>
              <a:ext cx="6902450" cy="470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去中心化能解决什么问题？一、解决容错性问题。去中心化系统不太可能因为某一个局部的意外故障而停止工作，因为它依赖于许多独立工作的组件，它的容错能力更强。二、抗攻击性。对去中心化系统进行攻击破坏的成本相比中心化系统更高。攻击中心会使整个系统瘫痪，而去中心化的系统，攻击任何一个节点都不会影响整个系统。三 、抗勾结性。去中心化系统的参与者们，很难相互勾结。每一个节点都是平行的，不存在上下级、主从的关系，都是平等的。而中心化的传统企业和政府的领导层，往往会为了自身的利益，以损害客户、员工和公众利益的方式，相互勾结。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7680" y="4658893"/>
              <a:ext cx="49987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965" y="2284095"/>
            <a:ext cx="4598035" cy="359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0" y="1329395"/>
            <a:ext cx="7747350" cy="5528605"/>
          </a:xfrm>
          <a:custGeom>
            <a:avLst/>
            <a:gdLst>
              <a:gd name="connsiteX0" fmla="*/ 2304401 w 7747350"/>
              <a:gd name="connsiteY0" fmla="*/ 1451 h 5528605"/>
              <a:gd name="connsiteX1" fmla="*/ 7724126 w 7747350"/>
              <a:gd name="connsiteY1" fmla="*/ 3639256 h 5528605"/>
              <a:gd name="connsiteX2" fmla="*/ 6950771 w 7747350"/>
              <a:gd name="connsiteY2" fmla="*/ 5465476 h 5528605"/>
              <a:gd name="connsiteX3" fmla="*/ 6852610 w 7747350"/>
              <a:gd name="connsiteY3" fmla="*/ 5528605 h 5528605"/>
              <a:gd name="connsiteX4" fmla="*/ 1883338 w 7747350"/>
              <a:gd name="connsiteY4" fmla="*/ 5528605 h 5528605"/>
              <a:gd name="connsiteX5" fmla="*/ 1873049 w 7747350"/>
              <a:gd name="connsiteY5" fmla="*/ 5521238 h 5528605"/>
              <a:gd name="connsiteX6" fmla="*/ 46976 w 7747350"/>
              <a:gd name="connsiteY6" fmla="*/ 3239206 h 5528605"/>
              <a:gd name="connsiteX7" fmla="*/ 2304401 w 7747350"/>
              <a:gd name="connsiteY7" fmla="*/ 1451 h 552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7350" h="5528605">
                <a:moveTo>
                  <a:pt x="2304401" y="1451"/>
                </a:moveTo>
                <a:cubicBezTo>
                  <a:pt x="3583926" y="68126"/>
                  <a:pt x="7305026" y="543180"/>
                  <a:pt x="7724126" y="3639256"/>
                </a:cubicBezTo>
                <a:cubicBezTo>
                  <a:pt x="7840807" y="4485393"/>
                  <a:pt x="7507780" y="5063212"/>
                  <a:pt x="6950771" y="5465476"/>
                </a:cubicBezTo>
                <a:lnTo>
                  <a:pt x="6852610" y="5528605"/>
                </a:lnTo>
                <a:lnTo>
                  <a:pt x="1883338" y="5528605"/>
                </a:lnTo>
                <a:lnTo>
                  <a:pt x="1873049" y="5521238"/>
                </a:lnTo>
                <a:cubicBezTo>
                  <a:pt x="955572" y="4817059"/>
                  <a:pt x="221998" y="3833784"/>
                  <a:pt x="46976" y="3239206"/>
                </a:cubicBezTo>
                <a:cubicBezTo>
                  <a:pt x="-264174" y="2182179"/>
                  <a:pt x="1024876" y="-65224"/>
                  <a:pt x="2304401" y="1451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958958"/>
            <a:ext cx="6765101" cy="5892185"/>
          </a:xfrm>
          <a:custGeom>
            <a:avLst/>
            <a:gdLst>
              <a:gd name="connsiteX0" fmla="*/ 0 w 7874000"/>
              <a:gd name="connsiteY0" fmla="*/ 0 h 6858000"/>
              <a:gd name="connsiteX1" fmla="*/ 7874000 w 7874000"/>
              <a:gd name="connsiteY1" fmla="*/ 0 h 6858000"/>
              <a:gd name="connsiteX2" fmla="*/ 7874000 w 7874000"/>
              <a:gd name="connsiteY2" fmla="*/ 6858000 h 6858000"/>
              <a:gd name="connsiteX3" fmla="*/ 0 w 787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0" h="6858000">
                <a:moveTo>
                  <a:pt x="0" y="0"/>
                </a:moveTo>
                <a:lnTo>
                  <a:pt x="7874000" y="0"/>
                </a:lnTo>
                <a:lnTo>
                  <a:pt x="787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5016500" y="898508"/>
            <a:ext cx="6559550" cy="2038230"/>
            <a:chOff x="5016500" y="898508"/>
            <a:chExt cx="6559550" cy="2038230"/>
          </a:xfrm>
        </p:grpSpPr>
        <p:sp>
          <p:nvSpPr>
            <p:cNvPr id="29" name="文本框 28"/>
            <p:cNvSpPr txBox="1"/>
            <p:nvPr/>
          </p:nvSpPr>
          <p:spPr>
            <a:xfrm>
              <a:off x="5016500" y="898508"/>
              <a:ext cx="65595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000" b="1" spc="600" dirty="0">
                  <a:cs typeface="+mn-ea"/>
                  <a:sym typeface="+mn-lt"/>
                </a:rPr>
                <a:t>谢谢欣赏</a:t>
              </a:r>
              <a:endParaRPr lang="zh-CN" altLang="en-US" sz="5000" b="1" spc="600"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71150" y="1952222"/>
              <a:ext cx="965200" cy="127000"/>
            </a:xfrm>
            <a:prstGeom prst="rect">
              <a:avLst/>
            </a:prstGeom>
            <a:solidFill>
              <a:srgbClr val="36E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62650" y="2382740"/>
              <a:ext cx="561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000" dirty="0">
                  <a:solidFill>
                    <a:srgbClr val="36E3FE"/>
                  </a:solidFill>
                  <a:cs typeface="+mn-ea"/>
                  <a:sym typeface="+mn-lt"/>
                </a:rPr>
                <a:t>THANK YOU</a:t>
              </a:r>
              <a:endParaRPr lang="zh-CN" altLang="en-US" sz="3000" dirty="0">
                <a:solidFill>
                  <a:srgbClr val="36E3F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1867553"/>
            <a:ext cx="7734300" cy="4835042"/>
          </a:xfrm>
          <a:custGeom>
            <a:avLst/>
            <a:gdLst>
              <a:gd name="connsiteX0" fmla="*/ 2824163 w 7734300"/>
              <a:gd name="connsiteY0" fmla="*/ 586 h 4835042"/>
              <a:gd name="connsiteX1" fmla="*/ 4076700 w 7734300"/>
              <a:gd name="connsiteY1" fmla="*/ 218519 h 4835042"/>
              <a:gd name="connsiteX2" fmla="*/ 7734300 w 7734300"/>
              <a:gd name="connsiteY2" fmla="*/ 2166333 h 4835042"/>
              <a:gd name="connsiteX3" fmla="*/ 3543300 w 7734300"/>
              <a:gd name="connsiteY3" fmla="*/ 4704697 h 4835042"/>
              <a:gd name="connsiteX4" fmla="*/ 23924 w 7734300"/>
              <a:gd name="connsiteY4" fmla="*/ 2117429 h 4835042"/>
              <a:gd name="connsiteX5" fmla="*/ 0 w 7734300"/>
              <a:gd name="connsiteY5" fmla="*/ 2048518 h 4835042"/>
              <a:gd name="connsiteX6" fmla="*/ 0 w 7734300"/>
              <a:gd name="connsiteY6" fmla="*/ 1024863 h 4835042"/>
              <a:gd name="connsiteX7" fmla="*/ 28147 w 7734300"/>
              <a:gd name="connsiteY7" fmla="*/ 993173 h 4835042"/>
              <a:gd name="connsiteX8" fmla="*/ 1790700 w 7734300"/>
              <a:gd name="connsiteY8" fmla="*/ 189846 h 4835042"/>
              <a:gd name="connsiteX9" fmla="*/ 2824163 w 7734300"/>
              <a:gd name="connsiteY9" fmla="*/ 586 h 483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34300" h="4835042">
                <a:moveTo>
                  <a:pt x="2824163" y="586"/>
                </a:moveTo>
                <a:cubicBezTo>
                  <a:pt x="3184525" y="-6734"/>
                  <a:pt x="3581400" y="53812"/>
                  <a:pt x="4076700" y="218519"/>
                </a:cubicBezTo>
                <a:cubicBezTo>
                  <a:pt x="5067300" y="547933"/>
                  <a:pt x="7715250" y="691347"/>
                  <a:pt x="7734300" y="2166333"/>
                </a:cubicBezTo>
                <a:cubicBezTo>
                  <a:pt x="7620000" y="4441419"/>
                  <a:pt x="6191250" y="3901422"/>
                  <a:pt x="3543300" y="4704697"/>
                </a:cubicBezTo>
                <a:cubicBezTo>
                  <a:pt x="1309092" y="5382461"/>
                  <a:pt x="422040" y="3251802"/>
                  <a:pt x="23924" y="2117429"/>
                </a:cubicBezTo>
                <a:lnTo>
                  <a:pt x="0" y="2048518"/>
                </a:lnTo>
                <a:lnTo>
                  <a:pt x="0" y="1024863"/>
                </a:lnTo>
                <a:lnTo>
                  <a:pt x="28147" y="993173"/>
                </a:lnTo>
                <a:cubicBezTo>
                  <a:pt x="434082" y="599007"/>
                  <a:pt x="1310481" y="336635"/>
                  <a:pt x="1790700" y="189846"/>
                </a:cubicBezTo>
                <a:cubicBezTo>
                  <a:pt x="2139950" y="83091"/>
                  <a:pt x="2463800" y="7905"/>
                  <a:pt x="2824163" y="586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6211"/>
            <a:ext cx="7181850" cy="55317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2850" y="650469"/>
            <a:ext cx="5613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5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39100" y="1867553"/>
            <a:ext cx="3943350" cy="2839719"/>
            <a:chOff x="8472096" y="1867553"/>
            <a:chExt cx="2235199" cy="2839719"/>
          </a:xfrm>
        </p:grpSpPr>
        <p:sp>
          <p:nvSpPr>
            <p:cNvPr id="14" name="文本框 13"/>
            <p:cNvSpPr txBox="1"/>
            <p:nvPr/>
          </p:nvSpPr>
          <p:spPr>
            <a:xfrm>
              <a:off x="8472096" y="1867553"/>
              <a:ext cx="2235199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00" dirty="0">
                  <a:cs typeface="+mn-ea"/>
                  <a:sym typeface="+mn-lt"/>
                </a:rPr>
                <a:t>什么是数字货币</a:t>
              </a:r>
              <a:endParaRPr lang="zh-CN" altLang="en-US" sz="35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72096" y="2972453"/>
              <a:ext cx="2235199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00" dirty="0">
                  <a:cs typeface="+mn-ea"/>
                  <a:sym typeface="+mn-lt"/>
                </a:rPr>
                <a:t>常见数字货币</a:t>
              </a:r>
              <a:endParaRPr lang="zh-CN" altLang="en-US" sz="35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72096" y="4077352"/>
              <a:ext cx="2235199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00" dirty="0">
                  <a:cs typeface="+mn-ea"/>
                  <a:sym typeface="+mn-lt"/>
                </a:rPr>
                <a:t>数字货币去中心化</a:t>
              </a:r>
              <a:endParaRPr lang="zh-CN" altLang="en-US" sz="35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65994" y="0"/>
            <a:ext cx="4888338" cy="4888338"/>
            <a:chOff x="2287766" y="-130809"/>
            <a:chExt cx="4888338" cy="488833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01120" y="2308635"/>
              <a:ext cx="2296720" cy="2282415"/>
            </a:xfrm>
            <a:custGeom>
              <a:avLst/>
              <a:gdLst>
                <a:gd name="connsiteX0" fmla="*/ 0 w 2296720"/>
                <a:gd name="connsiteY0" fmla="*/ 0 h 2282415"/>
                <a:gd name="connsiteX1" fmla="*/ 2296720 w 2296720"/>
                <a:gd name="connsiteY1" fmla="*/ 0 h 2282415"/>
                <a:gd name="connsiteX2" fmla="*/ 0 w 2296720"/>
                <a:gd name="connsiteY2" fmla="*/ 2282415 h 228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720" h="2282415">
                  <a:moveTo>
                    <a:pt x="0" y="0"/>
                  </a:moveTo>
                  <a:lnTo>
                    <a:pt x="2296720" y="0"/>
                  </a:lnTo>
                  <a:lnTo>
                    <a:pt x="0" y="2282415"/>
                  </a:ln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87766" y="-130809"/>
              <a:ext cx="4888338" cy="4888338"/>
            </a:xfrm>
            <a:custGeom>
              <a:avLst/>
              <a:gdLst>
                <a:gd name="connsiteX0" fmla="*/ 3873614 w 4888338"/>
                <a:gd name="connsiteY0" fmla="*/ 0 h 4888338"/>
                <a:gd name="connsiteX1" fmla="*/ 4888338 w 4888338"/>
                <a:gd name="connsiteY1" fmla="*/ 0 h 4888338"/>
                <a:gd name="connsiteX2" fmla="*/ 4888338 w 4888338"/>
                <a:gd name="connsiteY2" fmla="*/ 4888338 h 4888338"/>
                <a:gd name="connsiteX3" fmla="*/ 0 w 4888338"/>
                <a:gd name="connsiteY3" fmla="*/ 4888338 h 4888338"/>
                <a:gd name="connsiteX4" fmla="*/ 0 w 4888338"/>
                <a:gd name="connsiteY4" fmla="*/ 3746669 h 4888338"/>
                <a:gd name="connsiteX5" fmla="*/ 690879 w 4888338"/>
                <a:gd name="connsiteY5" fmla="*/ 4441878 h 4888338"/>
                <a:gd name="connsiteX6" fmla="*/ 4513084 w 4888338"/>
                <a:gd name="connsiteY6" fmla="*/ 643478 h 4888338"/>
                <a:gd name="connsiteX7" fmla="*/ 0 w 4888338"/>
                <a:gd name="connsiteY7" fmla="*/ 0 h 4888338"/>
                <a:gd name="connsiteX8" fmla="*/ 101213 w 4888338"/>
                <a:gd name="connsiteY8" fmla="*/ 0 h 4888338"/>
                <a:gd name="connsiteX9" fmla="*/ 0 w 4888338"/>
                <a:gd name="connsiteY9" fmla="*/ 100583 h 488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8338" h="4888338">
                  <a:moveTo>
                    <a:pt x="3873614" y="0"/>
                  </a:moveTo>
                  <a:lnTo>
                    <a:pt x="4888338" y="0"/>
                  </a:lnTo>
                  <a:lnTo>
                    <a:pt x="4888338" y="4888338"/>
                  </a:lnTo>
                  <a:lnTo>
                    <a:pt x="0" y="4888338"/>
                  </a:lnTo>
                  <a:lnTo>
                    <a:pt x="0" y="3746669"/>
                  </a:lnTo>
                  <a:lnTo>
                    <a:pt x="690879" y="4441878"/>
                  </a:lnTo>
                  <a:lnTo>
                    <a:pt x="4513084" y="643478"/>
                  </a:lnTo>
                  <a:close/>
                  <a:moveTo>
                    <a:pt x="0" y="0"/>
                  </a:moveTo>
                  <a:lnTo>
                    <a:pt x="101213" y="0"/>
                  </a:lnTo>
                  <a:lnTo>
                    <a:pt x="0" y="100583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5411194" y="2696487"/>
            <a:ext cx="5448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cs typeface="+mn-ea"/>
                <a:sym typeface="+mn-lt"/>
              </a:rPr>
              <a:t>什么是数字货币</a:t>
            </a:r>
            <a:endParaRPr lang="zh-CN" altLang="en-US" sz="4500" b="1" i="1" spc="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7485" y="3865880"/>
            <a:ext cx="2753360" cy="2354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48416" y="556921"/>
            <a:ext cx="717711" cy="7841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13460" y="829945"/>
            <a:ext cx="8841740" cy="4800225"/>
            <a:chOff x="1013309" y="830175"/>
            <a:chExt cx="4536440" cy="4800382"/>
          </a:xfrm>
        </p:grpSpPr>
        <p:sp>
          <p:nvSpPr>
            <p:cNvPr id="13" name="文本框 12"/>
            <p:cNvSpPr txBox="1"/>
            <p:nvPr/>
          </p:nvSpPr>
          <p:spPr>
            <a:xfrm>
              <a:off x="1972794" y="830175"/>
              <a:ext cx="3576955" cy="55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cs typeface="+mn-ea"/>
                  <a:sym typeface="+mn-lt"/>
                </a:rPr>
                <a:t>数字货币</a:t>
              </a:r>
              <a:endParaRPr lang="zh-CN" altLang="en-US" sz="3000" spc="300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13309" y="1384173"/>
              <a:ext cx="3779702" cy="424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000" spc="300" dirty="0">
                  <a:cs typeface="+mn-ea"/>
                  <a:sym typeface="+mn-lt"/>
                </a:rPr>
                <a:t>     </a:t>
              </a:r>
              <a:r>
                <a:rPr lang="zh-CN" altLang="en-US" sz="2000" spc="300" dirty="0">
                  <a:cs typeface="+mn-ea"/>
                  <a:sym typeface="+mn-lt"/>
                </a:rPr>
                <a:t>数字货币简称为DC ，是英文“Digital Currency”（数字货币）的缩写，是电子货币形式的替代货币。数字金币和密码货币都属于数字货币  。</a:t>
              </a:r>
              <a:endParaRPr lang="zh-CN" altLang="en-US" sz="2000" spc="3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000" spc="300" dirty="0">
                  <a:cs typeface="+mn-ea"/>
                  <a:sym typeface="+mn-lt"/>
                </a:rPr>
                <a:t>     </a:t>
              </a:r>
              <a:r>
                <a:rPr lang="zh-CN" altLang="en-US" sz="2000" spc="300" dirty="0">
                  <a:cs typeface="+mn-ea"/>
                  <a:sym typeface="+mn-lt"/>
                </a:rPr>
                <a:t>数字货币是一种不受管制的、数字化的货币，通常由开发者发行和管理，被特定虚拟社区的成员所接受和使用。欧洲银行业管理局将虚拟货币定义为：价值的数字化表示，不由央行或当局发行，也不与法币挂钩，但由于被公众所接受，所以可作为支付手段，也可以电子形式转移、存储或交易 。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65994" y="0"/>
            <a:ext cx="4888338" cy="4888338"/>
            <a:chOff x="2287766" y="-130809"/>
            <a:chExt cx="4888338" cy="488833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01120" y="2308635"/>
              <a:ext cx="2296720" cy="2282415"/>
            </a:xfrm>
            <a:custGeom>
              <a:avLst/>
              <a:gdLst>
                <a:gd name="connsiteX0" fmla="*/ 0 w 2296720"/>
                <a:gd name="connsiteY0" fmla="*/ 0 h 2282415"/>
                <a:gd name="connsiteX1" fmla="*/ 2296720 w 2296720"/>
                <a:gd name="connsiteY1" fmla="*/ 0 h 2282415"/>
                <a:gd name="connsiteX2" fmla="*/ 0 w 2296720"/>
                <a:gd name="connsiteY2" fmla="*/ 2282415 h 228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720" h="2282415">
                  <a:moveTo>
                    <a:pt x="0" y="0"/>
                  </a:moveTo>
                  <a:lnTo>
                    <a:pt x="2296720" y="0"/>
                  </a:lnTo>
                  <a:lnTo>
                    <a:pt x="0" y="2282415"/>
                  </a:ln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87766" y="-130809"/>
              <a:ext cx="4888338" cy="4888338"/>
            </a:xfrm>
            <a:custGeom>
              <a:avLst/>
              <a:gdLst>
                <a:gd name="connsiteX0" fmla="*/ 3873614 w 4888338"/>
                <a:gd name="connsiteY0" fmla="*/ 0 h 4888338"/>
                <a:gd name="connsiteX1" fmla="*/ 4888338 w 4888338"/>
                <a:gd name="connsiteY1" fmla="*/ 0 h 4888338"/>
                <a:gd name="connsiteX2" fmla="*/ 4888338 w 4888338"/>
                <a:gd name="connsiteY2" fmla="*/ 4888338 h 4888338"/>
                <a:gd name="connsiteX3" fmla="*/ 0 w 4888338"/>
                <a:gd name="connsiteY3" fmla="*/ 4888338 h 4888338"/>
                <a:gd name="connsiteX4" fmla="*/ 0 w 4888338"/>
                <a:gd name="connsiteY4" fmla="*/ 3746669 h 4888338"/>
                <a:gd name="connsiteX5" fmla="*/ 690879 w 4888338"/>
                <a:gd name="connsiteY5" fmla="*/ 4441878 h 4888338"/>
                <a:gd name="connsiteX6" fmla="*/ 4513084 w 4888338"/>
                <a:gd name="connsiteY6" fmla="*/ 643478 h 4888338"/>
                <a:gd name="connsiteX7" fmla="*/ 0 w 4888338"/>
                <a:gd name="connsiteY7" fmla="*/ 0 h 4888338"/>
                <a:gd name="connsiteX8" fmla="*/ 101213 w 4888338"/>
                <a:gd name="connsiteY8" fmla="*/ 0 h 4888338"/>
                <a:gd name="connsiteX9" fmla="*/ 0 w 4888338"/>
                <a:gd name="connsiteY9" fmla="*/ 100583 h 488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8338" h="4888338">
                  <a:moveTo>
                    <a:pt x="3873614" y="0"/>
                  </a:moveTo>
                  <a:lnTo>
                    <a:pt x="4888338" y="0"/>
                  </a:lnTo>
                  <a:lnTo>
                    <a:pt x="4888338" y="4888338"/>
                  </a:lnTo>
                  <a:lnTo>
                    <a:pt x="0" y="4888338"/>
                  </a:lnTo>
                  <a:lnTo>
                    <a:pt x="0" y="3746669"/>
                  </a:lnTo>
                  <a:lnTo>
                    <a:pt x="690879" y="4441878"/>
                  </a:lnTo>
                  <a:lnTo>
                    <a:pt x="4513084" y="643478"/>
                  </a:lnTo>
                  <a:close/>
                  <a:moveTo>
                    <a:pt x="0" y="0"/>
                  </a:moveTo>
                  <a:lnTo>
                    <a:pt x="101213" y="0"/>
                  </a:lnTo>
                  <a:lnTo>
                    <a:pt x="0" y="100583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5411194" y="2696487"/>
            <a:ext cx="5448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cs typeface="+mn-ea"/>
                <a:sym typeface="+mn-lt"/>
              </a:rPr>
              <a:t>常见数字货币</a:t>
            </a:r>
            <a:endParaRPr lang="zh-CN" altLang="en-US" sz="4500" spc="300" dirty="0">
              <a:cs typeface="+mn-ea"/>
              <a:sym typeface="+mn-lt"/>
            </a:endParaRPr>
          </a:p>
          <a:p>
            <a:endParaRPr lang="zh-CN" altLang="en-US" sz="4500" b="1" i="1" spc="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0"/>
            <a:ext cx="8445373" cy="6532414"/>
          </a:xfrm>
          <a:custGeom>
            <a:avLst/>
            <a:gdLst>
              <a:gd name="connsiteX0" fmla="*/ 1251307 w 8445373"/>
              <a:gd name="connsiteY0" fmla="*/ 0 h 6532414"/>
              <a:gd name="connsiteX1" fmla="*/ 8441547 w 8445373"/>
              <a:gd name="connsiteY1" fmla="*/ 0 h 6532414"/>
              <a:gd name="connsiteX2" fmla="*/ 8445261 w 8445373"/>
              <a:gd name="connsiteY2" fmla="*/ 24706 h 6532414"/>
              <a:gd name="connsiteX3" fmla="*/ 4724399 w 8445373"/>
              <a:gd name="connsiteY3" fmla="*/ 3596639 h 6532414"/>
              <a:gd name="connsiteX4" fmla="*/ 3581399 w 8445373"/>
              <a:gd name="connsiteY4" fmla="*/ 5547360 h 6532414"/>
              <a:gd name="connsiteX5" fmla="*/ 1539237 w 8445373"/>
              <a:gd name="connsiteY5" fmla="*/ 6416040 h 6532414"/>
              <a:gd name="connsiteX6" fmla="*/ 60719 w 8445373"/>
              <a:gd name="connsiteY6" fmla="*/ 3918853 h 6532414"/>
              <a:gd name="connsiteX7" fmla="*/ 0 w 8445373"/>
              <a:gd name="connsiteY7" fmla="*/ 3751607 h 6532414"/>
              <a:gd name="connsiteX8" fmla="*/ 0 w 8445373"/>
              <a:gd name="connsiteY8" fmla="*/ 1396640 h 6532414"/>
              <a:gd name="connsiteX9" fmla="*/ 36441 w 8445373"/>
              <a:gd name="connsiteY9" fmla="*/ 1300858 h 6532414"/>
              <a:gd name="connsiteX10" fmla="*/ 1059315 w 8445373"/>
              <a:gd name="connsiteY10" fmla="*/ 98632 h 653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45373" h="6532414">
                <a:moveTo>
                  <a:pt x="1251307" y="0"/>
                </a:moveTo>
                <a:lnTo>
                  <a:pt x="8441547" y="0"/>
                </a:lnTo>
                <a:lnTo>
                  <a:pt x="8445261" y="24706"/>
                </a:lnTo>
                <a:cubicBezTo>
                  <a:pt x="8466527" y="906611"/>
                  <a:pt x="5479414" y="2823209"/>
                  <a:pt x="4724399" y="3596639"/>
                </a:cubicBezTo>
                <a:cubicBezTo>
                  <a:pt x="3891279" y="4450079"/>
                  <a:pt x="3868419" y="4726940"/>
                  <a:pt x="3581399" y="5547360"/>
                </a:cubicBezTo>
                <a:cubicBezTo>
                  <a:pt x="3233419" y="6306820"/>
                  <a:pt x="2151377" y="6758940"/>
                  <a:pt x="1539237" y="6416040"/>
                </a:cubicBezTo>
                <a:cubicBezTo>
                  <a:pt x="1003615" y="6116003"/>
                  <a:pt x="442711" y="4946690"/>
                  <a:pt x="60719" y="3918853"/>
                </a:cubicBezTo>
                <a:lnTo>
                  <a:pt x="0" y="3751607"/>
                </a:lnTo>
                <a:lnTo>
                  <a:pt x="0" y="1396640"/>
                </a:lnTo>
                <a:lnTo>
                  <a:pt x="36441" y="1300858"/>
                </a:lnTo>
                <a:cubicBezTo>
                  <a:pt x="244749" y="816401"/>
                  <a:pt x="580617" y="382708"/>
                  <a:pt x="1059315" y="98632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86055"/>
            <a:ext cx="5930472" cy="48709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285967" y="1605602"/>
            <a:ext cx="4790717" cy="4531717"/>
            <a:chOff x="7285967" y="1605602"/>
            <a:chExt cx="4790717" cy="4531717"/>
          </a:xfrm>
        </p:grpSpPr>
        <p:sp>
          <p:nvSpPr>
            <p:cNvPr id="9" name="文本框 8"/>
            <p:cNvSpPr txBox="1"/>
            <p:nvPr/>
          </p:nvSpPr>
          <p:spPr>
            <a:xfrm>
              <a:off x="7285967" y="1605602"/>
              <a:ext cx="479071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0" spc="-15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50%</a:t>
              </a:r>
              <a:endParaRPr lang="zh-CN" altLang="en-US" sz="15000" spc="-15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03848" y="1690943"/>
              <a:ext cx="357695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cs typeface="+mn-ea"/>
                  <a:sym typeface="+mn-lt"/>
                </a:rPr>
                <a:t>常见数字货币</a:t>
              </a:r>
              <a:endParaRPr lang="zh-CN" altLang="en-US" sz="3000" spc="300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2248" y="3276009"/>
              <a:ext cx="3779702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cs typeface="+mn-ea"/>
                  <a:sym typeface="+mn-lt"/>
                </a:rPr>
                <a:t>一、狗币</a:t>
              </a:r>
              <a:endParaRPr lang="zh-CN" altLang="en-US" sz="2000" spc="3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cs typeface="+mn-ea"/>
                  <a:sym typeface="+mn-lt"/>
                </a:rPr>
                <a:t>二、无限币</a:t>
              </a:r>
              <a:endParaRPr lang="zh-CN" altLang="en-US" sz="2000" spc="3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cs typeface="+mn-ea"/>
                  <a:sym typeface="+mn-lt"/>
                </a:rPr>
                <a:t>三、以太币</a:t>
              </a:r>
              <a:endParaRPr lang="zh-CN" altLang="en-US" sz="2000" spc="3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cs typeface="+mn-ea"/>
                  <a:sym typeface="+mn-lt"/>
                </a:rPr>
                <a:t>四、比特币</a:t>
              </a:r>
              <a:endParaRPr lang="zh-CN" altLang="en-US" sz="2000" spc="3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cs typeface="+mn-ea"/>
                  <a:sym typeface="+mn-lt"/>
                </a:rPr>
                <a:t>五、莱特币</a:t>
              </a:r>
              <a:endParaRPr lang="zh-CN" altLang="en-US" sz="2000" spc="3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65994" y="0"/>
            <a:ext cx="4888338" cy="4888338"/>
            <a:chOff x="2287766" y="-130809"/>
            <a:chExt cx="4888338" cy="488833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01120" y="2308635"/>
              <a:ext cx="2296720" cy="2282415"/>
            </a:xfrm>
            <a:custGeom>
              <a:avLst/>
              <a:gdLst>
                <a:gd name="connsiteX0" fmla="*/ 0 w 2296720"/>
                <a:gd name="connsiteY0" fmla="*/ 0 h 2282415"/>
                <a:gd name="connsiteX1" fmla="*/ 2296720 w 2296720"/>
                <a:gd name="connsiteY1" fmla="*/ 0 h 2282415"/>
                <a:gd name="connsiteX2" fmla="*/ 0 w 2296720"/>
                <a:gd name="connsiteY2" fmla="*/ 2282415 h 228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720" h="2282415">
                  <a:moveTo>
                    <a:pt x="0" y="0"/>
                  </a:moveTo>
                  <a:lnTo>
                    <a:pt x="2296720" y="0"/>
                  </a:lnTo>
                  <a:lnTo>
                    <a:pt x="0" y="2282415"/>
                  </a:ln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87766" y="-130809"/>
              <a:ext cx="4888338" cy="4888338"/>
            </a:xfrm>
            <a:custGeom>
              <a:avLst/>
              <a:gdLst>
                <a:gd name="connsiteX0" fmla="*/ 3873614 w 4888338"/>
                <a:gd name="connsiteY0" fmla="*/ 0 h 4888338"/>
                <a:gd name="connsiteX1" fmla="*/ 4888338 w 4888338"/>
                <a:gd name="connsiteY1" fmla="*/ 0 h 4888338"/>
                <a:gd name="connsiteX2" fmla="*/ 4888338 w 4888338"/>
                <a:gd name="connsiteY2" fmla="*/ 4888338 h 4888338"/>
                <a:gd name="connsiteX3" fmla="*/ 0 w 4888338"/>
                <a:gd name="connsiteY3" fmla="*/ 4888338 h 4888338"/>
                <a:gd name="connsiteX4" fmla="*/ 0 w 4888338"/>
                <a:gd name="connsiteY4" fmla="*/ 3746669 h 4888338"/>
                <a:gd name="connsiteX5" fmla="*/ 690879 w 4888338"/>
                <a:gd name="connsiteY5" fmla="*/ 4441878 h 4888338"/>
                <a:gd name="connsiteX6" fmla="*/ 4513084 w 4888338"/>
                <a:gd name="connsiteY6" fmla="*/ 643478 h 4888338"/>
                <a:gd name="connsiteX7" fmla="*/ 0 w 4888338"/>
                <a:gd name="connsiteY7" fmla="*/ 0 h 4888338"/>
                <a:gd name="connsiteX8" fmla="*/ 101213 w 4888338"/>
                <a:gd name="connsiteY8" fmla="*/ 0 h 4888338"/>
                <a:gd name="connsiteX9" fmla="*/ 0 w 4888338"/>
                <a:gd name="connsiteY9" fmla="*/ 100583 h 488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8338" h="4888338">
                  <a:moveTo>
                    <a:pt x="3873614" y="0"/>
                  </a:moveTo>
                  <a:lnTo>
                    <a:pt x="4888338" y="0"/>
                  </a:lnTo>
                  <a:lnTo>
                    <a:pt x="4888338" y="4888338"/>
                  </a:lnTo>
                  <a:lnTo>
                    <a:pt x="0" y="4888338"/>
                  </a:lnTo>
                  <a:lnTo>
                    <a:pt x="0" y="3746669"/>
                  </a:lnTo>
                  <a:lnTo>
                    <a:pt x="690879" y="4441878"/>
                  </a:lnTo>
                  <a:lnTo>
                    <a:pt x="4513084" y="643478"/>
                  </a:lnTo>
                  <a:close/>
                  <a:moveTo>
                    <a:pt x="0" y="0"/>
                  </a:moveTo>
                  <a:lnTo>
                    <a:pt x="101213" y="0"/>
                  </a:lnTo>
                  <a:lnTo>
                    <a:pt x="0" y="100583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5411194" y="2696487"/>
            <a:ext cx="5448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cs typeface="+mn-ea"/>
                <a:sym typeface="+mn-lt"/>
              </a:rPr>
              <a:t>数字货币去中心化</a:t>
            </a:r>
            <a:endParaRPr lang="zh-CN" altLang="en-US" sz="4500" b="1" i="1" spc="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70205" y="692785"/>
            <a:ext cx="65595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cs typeface="+mn-ea"/>
                <a:sym typeface="+mn-lt"/>
              </a:rPr>
              <a:t>数字货币去中心化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0204" y="1727526"/>
            <a:ext cx="5756275" cy="4707890"/>
            <a:chOff x="370204" y="2711141"/>
            <a:chExt cx="5756275" cy="4707890"/>
          </a:xfrm>
        </p:grpSpPr>
        <p:sp>
          <p:nvSpPr>
            <p:cNvPr id="11" name="文本框 10"/>
            <p:cNvSpPr txBox="1"/>
            <p:nvPr/>
          </p:nvSpPr>
          <p:spPr>
            <a:xfrm>
              <a:off x="370204" y="2711141"/>
              <a:ext cx="5756275" cy="4707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在说“货币”时，我们讨论的是数字世界中的价值表示。在互联网上的数字世界中，人们曾设计出各种各样的电子现金或数字现金方案，在为《区块链：技术驱动金融》一书撰写前言时，杰里米·克拉克收集了约 100 种支付系统。他写道：“在通往比特币的道路上，布满了无数失败的尝试。”在所列的各种系统中，他认为大众所知道的只有 PayPal。当然，在移动支付超前发展的中国，我们都很熟悉支付宝与微信支付。</a:t>
              </a:r>
              <a:endParaRPr lang="zh-CN" altLang="en-US" sz="20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7680" y="4658893"/>
              <a:ext cx="49987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680" y="2362200"/>
            <a:ext cx="4598035" cy="359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70205" y="692785"/>
            <a:ext cx="65595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cs typeface="+mn-ea"/>
                <a:sym typeface="+mn-lt"/>
              </a:rPr>
              <a:t>数字货币去中心化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0204" y="1727526"/>
            <a:ext cx="5756275" cy="3322955"/>
            <a:chOff x="370204" y="2711141"/>
            <a:chExt cx="5756275" cy="3322955"/>
          </a:xfrm>
        </p:grpSpPr>
        <p:sp>
          <p:nvSpPr>
            <p:cNvPr id="11" name="文本框 10"/>
            <p:cNvSpPr txBox="1"/>
            <p:nvPr/>
          </p:nvSpPr>
          <p:spPr>
            <a:xfrm>
              <a:off x="370204" y="2711141"/>
              <a:ext cx="5756275" cy="3322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一直以来，数字世界中的“货币”有三种形式（见右图）：</a:t>
              </a:r>
              <a:endParaRPr lang="zh-CN" altLang="en-US" sz="20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cs typeface="+mn-ea"/>
                  <a:sym typeface="+mn-lt"/>
                </a:rPr>
                <a:t>、中心化的在线支付；</a:t>
              </a:r>
              <a:endParaRPr lang="zh-CN" altLang="en-US" sz="20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cs typeface="+mn-ea"/>
                  <a:sym typeface="+mn-lt"/>
                </a:rPr>
                <a:t>、中心化的计算机点数或互联网积分；</a:t>
              </a:r>
              <a:endParaRPr lang="zh-CN" altLang="en-US" sz="20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cs typeface="+mn-ea"/>
                  <a:sym typeface="+mn-lt"/>
                </a:rPr>
                <a:t>3</a:t>
              </a:r>
              <a:r>
                <a:rPr lang="zh-CN" altLang="en-US" sz="2000" dirty="0">
                  <a:cs typeface="+mn-ea"/>
                  <a:sym typeface="+mn-lt"/>
                </a:rPr>
                <a:t>、去中心化的电子现金。</a:t>
              </a:r>
              <a:endParaRPr lang="zh-CN" altLang="en-US" sz="20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7680" y="4658893"/>
              <a:ext cx="49987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461760" y="1179513"/>
            <a:ext cx="5238750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160578" y="5296535"/>
            <a:ext cx="38404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图：数字世界中“货币”的三种形式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wf2epayf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PresentationFormat>自定义</PresentationFormat>
  <Paragraphs>61</Paragraphs>
  <Slides>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Aileron Light</vt:lpstr>
      <vt:lpstr>微软雅黑</vt:lpstr>
      <vt:lpstr>Helvetica Neue Medium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dc:description>www.1ppt.com</dc:description>
  <cp:lastModifiedBy>袁靖涵的 iPhone</cp:lastModifiedBy>
  <cp:revision>67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2052-11.14.0</vt:lpwstr>
  </property>
  <property fmtid="{D5CDD505-2E9C-101B-9397-08002B2CF9AE}" pid="3" name="ICV">
    <vt:lpwstr>0196D2A44FB668BE56006C61FD889E8A</vt:lpwstr>
  </property>
</Properties>
</file>