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08" r:id="rId2"/>
    <p:sldId id="3836" r:id="rId3"/>
    <p:sldId id="3856" r:id="rId4"/>
    <p:sldId id="384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2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80757-83CD-43D5-B466-7BE413018FA2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68250-216B-42B4-AA1F-74D4DF8BEA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1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12BD4-E37A-481F-A112-C0A86B1F4E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B0772-6FB9-4D1A-9BC2-6D9667937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68AA3-3283-4908-9598-213A7D6C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C3D5D-793E-4680-956D-DE246C5B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A4D07-66A6-452F-9623-9D80AFA0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2F008-7356-43A3-B46A-1F9FD356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3B312-29A4-4E0B-BB7C-36DE63CA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92326F-FB92-4D0A-AFFB-DBE3EF7A4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952EE-35D0-467B-B997-CAF927D9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FB5BA-351F-499C-8866-E811681D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5E67D-D744-484D-A9B3-CFA17D98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5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DFA796-27D4-4463-B3B5-B9AE02254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8FE71-01AD-40E6-9267-9E6A47C65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4C8DE-7E36-4020-B96A-5BEEC693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214BB-8141-4AD3-9C9A-F028866B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F811F-87DF-4B0F-B8E4-57F7D742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2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1790328"/>
            <a:ext cx="12192000" cy="1980062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椭圆 6"/>
          <p:cNvSpPr/>
          <p:nvPr userDrawn="1"/>
        </p:nvSpPr>
        <p:spPr>
          <a:xfrm>
            <a:off x="1043706" y="970992"/>
            <a:ext cx="3652672" cy="3652873"/>
          </a:xfrm>
          <a:prstGeom prst="ellipse">
            <a:avLst/>
          </a:prstGeom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692311" y="1585494"/>
            <a:ext cx="2389599" cy="238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1878743" y="2029301"/>
            <a:ext cx="2016735" cy="1502116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3084">
                <a:solidFill>
                  <a:srgbClr val="0070C0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5041676" y="1926884"/>
            <a:ext cx="6963378" cy="1502116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5689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dirty="0"/>
              <a:t>点击输入章节标题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5774220" y="3798310"/>
            <a:ext cx="2526147" cy="665710"/>
          </a:xfrm>
          <a:effectLst/>
        </p:spPr>
        <p:txBody>
          <a:bodyPr anchor="t">
            <a:noAutofit/>
          </a:bodyPr>
          <a:lstStyle>
            <a:lvl1pPr marL="325103" indent="-325103" algn="ctr">
              <a:buFont typeface="Wingdings" panose="05000000000000000000" pitchFamily="2" charset="2"/>
              <a:buChar char="ü"/>
              <a:defRPr sz="2275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dirty="0"/>
              <a:t>输入副标题</a:t>
            </a:r>
          </a:p>
        </p:txBody>
      </p:sp>
      <p:sp>
        <p:nvSpPr>
          <p:cNvPr id="14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8729605" y="3798310"/>
            <a:ext cx="2526147" cy="665710"/>
          </a:xfrm>
          <a:effectLst/>
        </p:spPr>
        <p:txBody>
          <a:bodyPr anchor="t">
            <a:noAutofit/>
          </a:bodyPr>
          <a:lstStyle>
            <a:lvl1pPr marL="325103" indent="-325103" algn="ctr">
              <a:buFont typeface="Wingdings" panose="05000000000000000000" pitchFamily="2" charset="2"/>
              <a:buChar char="ü"/>
              <a:defRPr sz="2275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 dirty="0"/>
              <a:t>输入副标题</a:t>
            </a:r>
          </a:p>
        </p:txBody>
      </p:sp>
    </p:spTree>
    <p:extLst>
      <p:ext uri="{BB962C8B-B14F-4D97-AF65-F5344CB8AC3E}">
        <p14:creationId xmlns:p14="http://schemas.microsoft.com/office/powerpoint/2010/main" val="31388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99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build="p">
        <p:tmplLst>
          <p:tmpl lvl="1">
            <p:tnLst>
              <p:par>
                <p:cTn presetID="56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by="(-#ppt_w*2)" calcmode="lin" valueType="num">
                      <p:cBhvr rctx="PPT">
                        <p:cTn dur="500" autoRev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</p:anim>
                    <p:anim by="(#ppt_w*0.50)" calcmode="lin" valueType="num">
                      <p:cBhvr>
                        <p:cTn dur="500" decel="50000" autoRev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</p:anim>
                    <p:anim from="(-#ppt_h/2)" to="(#ppt_y)" calcmode="lin" valueType="num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</p:anim>
                    <p:animRot by="21600000">
                      <p:cBhvr>
                        <p:cTn dur="1000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r</p:attrName>
                        </p:attrNameLst>
                      </p:cBhvr>
                    </p:animRo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1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50000">
                          <p:val>
                            <p:strVal val="#ppt_x+.1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/10"/>
                          </p:val>
                        </p:tav>
                        <p:tav tm="50000">
                          <p:val>
                            <p:strVal val="#ppt_h+.01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/10"/>
                          </p:val>
                        </p:tav>
                        <p:tav tm="50000">
                          <p:val>
                            <p:strVal val="#ppt_w+.01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Effect transition="in" filter="fade">
                      <p:cBhvr>
                        <p:cTn dur="500" tmFilter="0,0; .5, 1; 1, 1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>
            <a:off x="0" y="356490"/>
            <a:ext cx="12192000" cy="6620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7" name="椭圆 6"/>
          <p:cNvSpPr/>
          <p:nvPr userDrawn="1"/>
        </p:nvSpPr>
        <p:spPr>
          <a:xfrm>
            <a:off x="138577" y="52396"/>
            <a:ext cx="1194667" cy="1194732"/>
          </a:xfrm>
          <a:prstGeom prst="ellipse">
            <a:avLst/>
          </a:prstGeom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309244" y="223072"/>
            <a:ext cx="853333" cy="8533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13" dirty="0">
              <a:solidFill>
                <a:srgbClr val="0070C0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6777" y="431120"/>
            <a:ext cx="3004608" cy="477476"/>
          </a:xfrm>
        </p:spPr>
        <p:txBody>
          <a:bodyPr anchor="ctr">
            <a:normAutofit/>
          </a:bodyPr>
          <a:lstStyle>
            <a:lvl1pPr marL="0" indent="0">
              <a:buNone/>
              <a:defRPr sz="227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</a:p>
        </p:txBody>
      </p:sp>
      <p:pic>
        <p:nvPicPr>
          <p:cNvPr id="3" name="图片 2" descr="校徽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9051" y="-394380"/>
            <a:ext cx="1849572" cy="25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3450-219E-4572-9F2D-5DF4CF83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C24CD-C808-4B5B-8002-112CD04F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11317-5394-40EE-82F5-92DC6936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96889-D742-4774-9C29-6D9C3FFE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279BB-D156-48A0-B111-3702519C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0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28319-E350-42A1-AB45-051B9742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D9A19-8943-4E1B-92CA-31CD29C4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1EB0F-D013-46B9-8D1F-DFDB2443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E811A-E24C-47D4-8454-E0DF9759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CBF19-24BC-4A55-B334-6BE905DA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4D91B-7F68-443F-A222-A965011C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2543D-D5AC-4B73-8365-4827BEF51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A148E5-D56D-4617-8F56-31FD38AF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923EC-2DAC-424E-8EAC-43CDDA4F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EC3E8-530B-4FD5-AF3C-70BE3D3A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D05CC-91AA-41E1-8311-0AA9FFD2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61BEC-2FA2-45EC-B088-10CE55C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1375AB-2A48-45CA-AD0D-83120E8E1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FB7FF-3452-4E9D-94B9-F5B603FB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32D699-30AC-4976-8A61-84DCB5187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7A5398-8696-4201-B826-462D3CBA4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6A5A2C-E8CC-42BC-90DE-B56D4EDF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75135-9E8E-46D9-A881-D7CB00C8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62355F-C862-4CAB-910C-594B7FBF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1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E3BAE-4ABF-4ED5-A49C-AC09586B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8516B6-C4A4-4279-9380-DC0D862F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47FB1B-34B7-4AD2-A66F-B5ADCA28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A262E7-5CEC-416B-8BCE-8B6377B9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3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9DF4BD-77CB-4D57-A939-4882BE9D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05C2BE-1018-4E5A-8C35-6293F302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6B0187-CE06-42A1-BD69-2EDEE776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3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C93F0-081E-432C-BCFE-2ADCD2BE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3B94C-BE59-4550-9C17-E706B7EF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57966-698D-492B-A048-32B111963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AF4FA-5E4C-4B70-9CAF-E6A54BE8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54141-6B15-4709-AD5C-8FAA9A75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FF39D-8EFA-47C2-8788-3E88020C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3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9057A-FE22-434F-843C-31D436EF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CA0665-83F8-4793-88A8-DACC6F3B2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ED1F4-9DBC-4389-9039-FFD49F02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71115-333E-4524-BC58-85F80D19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B6C79-92E3-4908-9038-38F38A38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72E57-A84C-4393-B0F2-41625D50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6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E178FE-C172-467C-B25F-65063E0B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73FFA-638E-40F1-B113-55BC4BF6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014A6-AB21-4E31-B7D1-24C48AB2B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52A7-9094-4B90-8E4B-618E2EF2C268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AA9B7-1D09-478E-89B3-FA204342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8F1BA-0797-4B63-BA98-A6DEBB7A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41F6-CD7A-4F6D-A095-A85C49D0D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8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latin typeface="+mn-lt"/>
                <a:cs typeface="+mn-ea"/>
                <a:sym typeface="+mn-lt"/>
              </a:rPr>
              <a:t>04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区块链技术相关应用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505646" y="4453114"/>
            <a:ext cx="3550261" cy="665674"/>
          </a:xfrm>
        </p:spPr>
        <p:txBody>
          <a:bodyPr/>
          <a:lstStyle/>
          <a:p>
            <a:pPr algn="just"/>
            <a:r>
              <a:rPr lang="zh-CN" altLang="en-US" dirty="0"/>
              <a:t>核心应用场景</a:t>
            </a:r>
            <a:endParaRPr lang="en-US" altLang="zh-CN" dirty="0"/>
          </a:p>
          <a:p>
            <a:pPr algn="just"/>
            <a:r>
              <a:rPr lang="zh-CN" altLang="en-US" dirty="0">
                <a:latin typeface="+mn-ea"/>
                <a:cs typeface="+mn-ea"/>
                <a:sym typeface="+mn-lt"/>
              </a:rPr>
              <a:t>核心应用场景实体案例</a:t>
            </a:r>
          </a:p>
          <a:p>
            <a:pPr algn="just"/>
            <a:endParaRPr lang="en-US" altLang="zh-CN" dirty="0">
              <a:cs typeface="+mn-ea"/>
              <a:sym typeface="+mn-lt"/>
            </a:endParaRPr>
          </a:p>
          <a:p>
            <a:pPr algn="just"/>
            <a:endParaRPr lang="zh-CN" altLang="en-US" dirty="0">
              <a:latin typeface="+mn-lt"/>
              <a:cs typeface="+mn-ea"/>
              <a:sym typeface="+mn-lt"/>
            </a:endParaRPr>
          </a:p>
          <a:p>
            <a:pPr algn="just"/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067E8A-8B2D-4783-BDF2-3C31C68C9A2F}"/>
              </a:ext>
            </a:extLst>
          </p:cNvPr>
          <p:cNvSpPr txBox="1"/>
          <p:nvPr/>
        </p:nvSpPr>
        <p:spPr>
          <a:xfrm>
            <a:off x="6505645" y="5272405"/>
            <a:ext cx="3413713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103" indent="-325103">
              <a:buFont typeface="Wingdings" panose="05000000000000000000" pitchFamily="2" charset="2"/>
              <a:buChar char="ü"/>
            </a:pPr>
            <a:r>
              <a:rPr lang="zh-CN" altLang="en-US" sz="2275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其他应用场景</a:t>
            </a:r>
            <a:endParaRPr lang="zh-CN" altLang="en-US" sz="2275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84430" y="4943338"/>
            <a:ext cx="838154" cy="838154"/>
            <a:chOff x="8799095" y="1876644"/>
            <a:chExt cx="838200" cy="838200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2" name="Rounded Rectangle 13"/>
            <p:cNvSpPr/>
            <p:nvPr/>
          </p:nvSpPr>
          <p:spPr>
            <a:xfrm>
              <a:off x="8799095" y="1876644"/>
              <a:ext cx="838200" cy="8382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cs typeface="+mn-ea"/>
              </a:endParaRPr>
            </a:p>
          </p:txBody>
        </p:sp>
        <p:sp>
          <p:nvSpPr>
            <p:cNvPr id="56" name="Freeform 44"/>
            <p:cNvSpPr>
              <a:spLocks noEditPoints="1"/>
            </p:cNvSpPr>
            <p:nvPr/>
          </p:nvSpPr>
          <p:spPr bwMode="auto">
            <a:xfrm>
              <a:off x="9017284" y="2097329"/>
              <a:ext cx="401822" cy="396830"/>
            </a:xfrm>
            <a:custGeom>
              <a:avLst/>
              <a:gdLst>
                <a:gd name="T0" fmla="*/ 114 w 121"/>
                <a:gd name="T1" fmla="*/ 89 h 119"/>
                <a:gd name="T2" fmla="*/ 88 w 121"/>
                <a:gd name="T3" fmla="*/ 62 h 119"/>
                <a:gd name="T4" fmla="*/ 71 w 121"/>
                <a:gd name="T5" fmla="*/ 58 h 119"/>
                <a:gd name="T6" fmla="*/ 61 w 121"/>
                <a:gd name="T7" fmla="*/ 48 h 119"/>
                <a:gd name="T8" fmla="*/ 56 w 121"/>
                <a:gd name="T9" fmla="*/ 33 h 119"/>
                <a:gd name="T10" fmla="*/ 30 w 121"/>
                <a:gd name="T11" fmla="*/ 6 h 119"/>
                <a:gd name="T12" fmla="*/ 7 w 121"/>
                <a:gd name="T13" fmla="*/ 6 h 119"/>
                <a:gd name="T14" fmla="*/ 7 w 121"/>
                <a:gd name="T15" fmla="*/ 29 h 119"/>
                <a:gd name="T16" fmla="*/ 33 w 121"/>
                <a:gd name="T17" fmla="*/ 56 h 119"/>
                <a:gd name="T18" fmla="*/ 51 w 121"/>
                <a:gd name="T19" fmla="*/ 60 h 119"/>
                <a:gd name="T20" fmla="*/ 60 w 121"/>
                <a:gd name="T21" fmla="*/ 70 h 119"/>
                <a:gd name="T22" fmla="*/ 65 w 121"/>
                <a:gd name="T23" fmla="*/ 85 h 119"/>
                <a:gd name="T24" fmla="*/ 91 w 121"/>
                <a:gd name="T25" fmla="*/ 112 h 119"/>
                <a:gd name="T26" fmla="*/ 114 w 121"/>
                <a:gd name="T27" fmla="*/ 112 h 119"/>
                <a:gd name="T28" fmla="*/ 114 w 121"/>
                <a:gd name="T29" fmla="*/ 89 h 119"/>
                <a:gd name="T30" fmla="*/ 36 w 121"/>
                <a:gd name="T31" fmla="*/ 51 h 119"/>
                <a:gd name="T32" fmla="*/ 12 w 121"/>
                <a:gd name="T33" fmla="*/ 27 h 119"/>
                <a:gd name="T34" fmla="*/ 11 w 121"/>
                <a:gd name="T35" fmla="*/ 11 h 119"/>
                <a:gd name="T36" fmla="*/ 27 w 121"/>
                <a:gd name="T37" fmla="*/ 12 h 119"/>
                <a:gd name="T38" fmla="*/ 51 w 121"/>
                <a:gd name="T39" fmla="*/ 36 h 119"/>
                <a:gd name="T40" fmla="*/ 54 w 121"/>
                <a:gd name="T41" fmla="*/ 42 h 119"/>
                <a:gd name="T42" fmla="*/ 43 w 121"/>
                <a:gd name="T43" fmla="*/ 42 h 119"/>
                <a:gd name="T44" fmla="*/ 43 w 121"/>
                <a:gd name="T45" fmla="*/ 53 h 119"/>
                <a:gd name="T46" fmla="*/ 45 w 121"/>
                <a:gd name="T47" fmla="*/ 54 h 119"/>
                <a:gd name="T48" fmla="*/ 36 w 121"/>
                <a:gd name="T49" fmla="*/ 51 h 119"/>
                <a:gd name="T50" fmla="*/ 110 w 121"/>
                <a:gd name="T51" fmla="*/ 107 h 119"/>
                <a:gd name="T52" fmla="*/ 94 w 121"/>
                <a:gd name="T53" fmla="*/ 107 h 119"/>
                <a:gd name="T54" fmla="*/ 70 w 121"/>
                <a:gd name="T55" fmla="*/ 83 h 119"/>
                <a:gd name="T56" fmla="*/ 67 w 121"/>
                <a:gd name="T57" fmla="*/ 76 h 119"/>
                <a:gd name="T58" fmla="*/ 71 w 121"/>
                <a:gd name="T59" fmla="*/ 80 h 119"/>
                <a:gd name="T60" fmla="*/ 82 w 121"/>
                <a:gd name="T61" fmla="*/ 80 h 119"/>
                <a:gd name="T62" fmla="*/ 82 w 121"/>
                <a:gd name="T63" fmla="*/ 69 h 119"/>
                <a:gd name="T64" fmla="*/ 77 w 121"/>
                <a:gd name="T65" fmla="*/ 64 h 119"/>
                <a:gd name="T66" fmla="*/ 85 w 121"/>
                <a:gd name="T67" fmla="*/ 68 h 119"/>
                <a:gd name="T68" fmla="*/ 109 w 121"/>
                <a:gd name="T69" fmla="*/ 92 h 119"/>
                <a:gd name="T70" fmla="*/ 110 w 121"/>
                <a:gd name="T7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19">
                  <a:moveTo>
                    <a:pt x="114" y="89"/>
                  </a:moveTo>
                  <a:cubicBezTo>
                    <a:pt x="88" y="62"/>
                    <a:pt x="88" y="62"/>
                    <a:pt x="88" y="62"/>
                  </a:cubicBezTo>
                  <a:cubicBezTo>
                    <a:pt x="83" y="58"/>
                    <a:pt x="77" y="57"/>
                    <a:pt x="71" y="5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3"/>
                    <a:pt x="61" y="37"/>
                    <a:pt x="56" y="3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3" y="0"/>
                    <a:pt x="13" y="0"/>
                    <a:pt x="7" y="6"/>
                  </a:cubicBezTo>
                  <a:cubicBezTo>
                    <a:pt x="0" y="13"/>
                    <a:pt x="0" y="23"/>
                    <a:pt x="7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5" y="62"/>
                    <a:pt x="51" y="6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9" y="75"/>
                    <a:pt x="60" y="81"/>
                    <a:pt x="65" y="85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8" y="119"/>
                    <a:pt x="108" y="119"/>
                    <a:pt x="114" y="112"/>
                  </a:cubicBezTo>
                  <a:cubicBezTo>
                    <a:pt x="121" y="106"/>
                    <a:pt x="121" y="95"/>
                    <a:pt x="114" y="89"/>
                  </a:cubicBezTo>
                  <a:close/>
                  <a:moveTo>
                    <a:pt x="36" y="51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7" y="22"/>
                    <a:pt x="7" y="15"/>
                    <a:pt x="11" y="11"/>
                  </a:cubicBezTo>
                  <a:cubicBezTo>
                    <a:pt x="16" y="7"/>
                    <a:pt x="23" y="7"/>
                    <a:pt x="27" y="1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3" y="37"/>
                    <a:pt x="54" y="40"/>
                    <a:pt x="54" y="42"/>
                  </a:cubicBezTo>
                  <a:cubicBezTo>
                    <a:pt x="51" y="39"/>
                    <a:pt x="46" y="39"/>
                    <a:pt x="43" y="42"/>
                  </a:cubicBezTo>
                  <a:cubicBezTo>
                    <a:pt x="40" y="45"/>
                    <a:pt x="40" y="50"/>
                    <a:pt x="43" y="53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2" y="54"/>
                    <a:pt x="38" y="53"/>
                    <a:pt x="36" y="51"/>
                  </a:cubicBezTo>
                  <a:close/>
                  <a:moveTo>
                    <a:pt x="110" y="107"/>
                  </a:moveTo>
                  <a:cubicBezTo>
                    <a:pt x="105" y="111"/>
                    <a:pt x="98" y="111"/>
                    <a:pt x="94" y="107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8" y="81"/>
                    <a:pt x="67" y="78"/>
                    <a:pt x="67" y="76"/>
                  </a:cubicBezTo>
                  <a:cubicBezTo>
                    <a:pt x="71" y="80"/>
                    <a:pt x="71" y="80"/>
                    <a:pt x="71" y="80"/>
                  </a:cubicBezTo>
                  <a:cubicBezTo>
                    <a:pt x="74" y="83"/>
                    <a:pt x="79" y="83"/>
                    <a:pt x="82" y="80"/>
                  </a:cubicBezTo>
                  <a:cubicBezTo>
                    <a:pt x="85" y="77"/>
                    <a:pt x="85" y="72"/>
                    <a:pt x="82" y="69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4"/>
                    <a:pt x="83" y="65"/>
                    <a:pt x="85" y="68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14" y="96"/>
                    <a:pt x="114" y="103"/>
                    <a:pt x="110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351" dirty="0">
                <a:cs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31646" y="1799088"/>
            <a:ext cx="838154" cy="838154"/>
            <a:chOff x="6226075" y="1876644"/>
            <a:chExt cx="838200" cy="838200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1" name="Rounded Rectangle 11"/>
            <p:cNvSpPr/>
            <p:nvPr/>
          </p:nvSpPr>
          <p:spPr>
            <a:xfrm>
              <a:off x="6226075" y="1876644"/>
              <a:ext cx="838200" cy="8382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cs typeface="+mn-ea"/>
              </a:endParaRPr>
            </a:p>
          </p:txBody>
        </p:sp>
        <p:grpSp>
          <p:nvGrpSpPr>
            <p:cNvPr id="57" name="Group 24"/>
            <p:cNvGrpSpPr/>
            <p:nvPr/>
          </p:nvGrpSpPr>
          <p:grpSpPr>
            <a:xfrm>
              <a:off x="6439272" y="2107312"/>
              <a:ext cx="411805" cy="376863"/>
              <a:chOff x="6726389" y="1486674"/>
              <a:chExt cx="411805" cy="376863"/>
            </a:xfrm>
            <a:solidFill>
              <a:schemeClr val="bg1"/>
            </a:solidFill>
          </p:grpSpPr>
          <p:sp>
            <p:nvSpPr>
              <p:cNvPr id="58" name="Oval 52"/>
              <p:cNvSpPr>
                <a:spLocks noChangeArrowheads="1"/>
              </p:cNvSpPr>
              <p:nvPr/>
            </p:nvSpPr>
            <p:spPr bwMode="auto">
              <a:xfrm>
                <a:off x="6773808" y="1786168"/>
                <a:ext cx="44924" cy="424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  <p:sp>
            <p:nvSpPr>
              <p:cNvPr id="59" name="Oval 53"/>
              <p:cNvSpPr>
                <a:spLocks noChangeArrowheads="1"/>
              </p:cNvSpPr>
              <p:nvPr/>
            </p:nvSpPr>
            <p:spPr bwMode="auto">
              <a:xfrm>
                <a:off x="6748851" y="1836083"/>
                <a:ext cx="24958" cy="2745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  <p:sp>
            <p:nvSpPr>
              <p:cNvPr id="60" name="Freeform 54"/>
              <p:cNvSpPr/>
              <p:nvPr/>
            </p:nvSpPr>
            <p:spPr bwMode="auto">
              <a:xfrm>
                <a:off x="6726389" y="1486674"/>
                <a:ext cx="411805" cy="292007"/>
              </a:xfrm>
              <a:custGeom>
                <a:avLst/>
                <a:gdLst>
                  <a:gd name="T0" fmla="*/ 124 w 124"/>
                  <a:gd name="T1" fmla="*/ 34 h 88"/>
                  <a:gd name="T2" fmla="*/ 99 w 124"/>
                  <a:gd name="T3" fmla="*/ 9 h 88"/>
                  <a:gd name="T4" fmla="*/ 93 w 124"/>
                  <a:gd name="T5" fmla="*/ 10 h 88"/>
                  <a:gd name="T6" fmla="*/ 74 w 124"/>
                  <a:gd name="T7" fmla="*/ 0 h 88"/>
                  <a:gd name="T8" fmla="*/ 60 w 124"/>
                  <a:gd name="T9" fmla="*/ 5 h 88"/>
                  <a:gd name="T10" fmla="*/ 46 w 124"/>
                  <a:gd name="T11" fmla="*/ 0 h 88"/>
                  <a:gd name="T12" fmla="*/ 31 w 124"/>
                  <a:gd name="T13" fmla="*/ 5 h 88"/>
                  <a:gd name="T14" fmla="*/ 25 w 124"/>
                  <a:gd name="T15" fmla="*/ 5 h 88"/>
                  <a:gd name="T16" fmla="*/ 0 w 124"/>
                  <a:gd name="T17" fmla="*/ 30 h 88"/>
                  <a:gd name="T18" fmla="*/ 3 w 124"/>
                  <a:gd name="T19" fmla="*/ 43 h 88"/>
                  <a:gd name="T20" fmla="*/ 0 w 124"/>
                  <a:gd name="T21" fmla="*/ 55 h 88"/>
                  <a:gd name="T22" fmla="*/ 25 w 124"/>
                  <a:gd name="T23" fmla="*/ 80 h 88"/>
                  <a:gd name="T24" fmla="*/ 28 w 124"/>
                  <a:gd name="T25" fmla="*/ 80 h 88"/>
                  <a:gd name="T26" fmla="*/ 46 w 124"/>
                  <a:gd name="T27" fmla="*/ 88 h 88"/>
                  <a:gd name="T28" fmla="*/ 64 w 124"/>
                  <a:gd name="T29" fmla="*/ 80 h 88"/>
                  <a:gd name="T30" fmla="*/ 79 w 124"/>
                  <a:gd name="T31" fmla="*/ 85 h 88"/>
                  <a:gd name="T32" fmla="*/ 104 w 124"/>
                  <a:gd name="T33" fmla="*/ 60 h 88"/>
                  <a:gd name="T34" fmla="*/ 104 w 124"/>
                  <a:gd name="T35" fmla="*/ 59 h 88"/>
                  <a:gd name="T36" fmla="*/ 124 w 124"/>
                  <a:gd name="T37" fmla="*/ 3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4" h="88">
                    <a:moveTo>
                      <a:pt x="124" y="34"/>
                    </a:moveTo>
                    <a:cubicBezTo>
                      <a:pt x="124" y="21"/>
                      <a:pt x="113" y="9"/>
                      <a:pt x="99" y="9"/>
                    </a:cubicBezTo>
                    <a:cubicBezTo>
                      <a:pt x="97" y="9"/>
                      <a:pt x="95" y="10"/>
                      <a:pt x="93" y="10"/>
                    </a:cubicBezTo>
                    <a:cubicBezTo>
                      <a:pt x="89" y="4"/>
                      <a:pt x="82" y="0"/>
                      <a:pt x="74" y="0"/>
                    </a:cubicBezTo>
                    <a:cubicBezTo>
                      <a:pt x="69" y="0"/>
                      <a:pt x="64" y="2"/>
                      <a:pt x="60" y="5"/>
                    </a:cubicBezTo>
                    <a:cubicBezTo>
                      <a:pt x="56" y="2"/>
                      <a:pt x="51" y="0"/>
                      <a:pt x="46" y="0"/>
                    </a:cubicBezTo>
                    <a:cubicBezTo>
                      <a:pt x="40" y="0"/>
                      <a:pt x="35" y="2"/>
                      <a:pt x="31" y="5"/>
                    </a:cubicBezTo>
                    <a:cubicBezTo>
                      <a:pt x="29" y="5"/>
                      <a:pt x="27" y="5"/>
                      <a:pt x="25" y="5"/>
                    </a:cubicBezTo>
                    <a:cubicBezTo>
                      <a:pt x="11" y="5"/>
                      <a:pt x="0" y="16"/>
                      <a:pt x="0" y="30"/>
                    </a:cubicBezTo>
                    <a:cubicBezTo>
                      <a:pt x="0" y="35"/>
                      <a:pt x="1" y="39"/>
                      <a:pt x="3" y="43"/>
                    </a:cubicBezTo>
                    <a:cubicBezTo>
                      <a:pt x="1" y="46"/>
                      <a:pt x="0" y="51"/>
                      <a:pt x="0" y="55"/>
                    </a:cubicBezTo>
                    <a:cubicBezTo>
                      <a:pt x="0" y="69"/>
                      <a:pt x="11" y="80"/>
                      <a:pt x="25" y="80"/>
                    </a:cubicBezTo>
                    <a:cubicBezTo>
                      <a:pt x="26" y="80"/>
                      <a:pt x="27" y="80"/>
                      <a:pt x="28" y="80"/>
                    </a:cubicBezTo>
                    <a:cubicBezTo>
                      <a:pt x="32" y="85"/>
                      <a:pt x="39" y="88"/>
                      <a:pt x="46" y="88"/>
                    </a:cubicBezTo>
                    <a:cubicBezTo>
                      <a:pt x="53" y="88"/>
                      <a:pt x="59" y="85"/>
                      <a:pt x="64" y="80"/>
                    </a:cubicBezTo>
                    <a:cubicBezTo>
                      <a:pt x="68" y="83"/>
                      <a:pt x="73" y="85"/>
                      <a:pt x="79" y="85"/>
                    </a:cubicBezTo>
                    <a:cubicBezTo>
                      <a:pt x="92" y="85"/>
                      <a:pt x="104" y="74"/>
                      <a:pt x="104" y="60"/>
                    </a:cubicBezTo>
                    <a:cubicBezTo>
                      <a:pt x="104" y="60"/>
                      <a:pt x="104" y="59"/>
                      <a:pt x="104" y="59"/>
                    </a:cubicBezTo>
                    <a:cubicBezTo>
                      <a:pt x="115" y="57"/>
                      <a:pt x="124" y="47"/>
                      <a:pt x="12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571787" y="3307995"/>
            <a:ext cx="838154" cy="838154"/>
            <a:chOff x="3693695" y="3225466"/>
            <a:chExt cx="838200" cy="838200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3" name="Rounded Rectangle 15"/>
            <p:cNvSpPr/>
            <p:nvPr/>
          </p:nvSpPr>
          <p:spPr>
            <a:xfrm>
              <a:off x="3693695" y="3225466"/>
              <a:ext cx="838200" cy="8382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cs typeface="+mn-ea"/>
              </a:endParaRPr>
            </a:p>
          </p:txBody>
        </p:sp>
        <p:sp>
          <p:nvSpPr>
            <p:cNvPr id="73" name="Freeform 55"/>
            <p:cNvSpPr>
              <a:spLocks noEditPoints="1"/>
            </p:cNvSpPr>
            <p:nvPr/>
          </p:nvSpPr>
          <p:spPr bwMode="auto">
            <a:xfrm>
              <a:off x="3898158" y="3419946"/>
              <a:ext cx="429274" cy="449241"/>
            </a:xfrm>
            <a:custGeom>
              <a:avLst/>
              <a:gdLst>
                <a:gd name="T0" fmla="*/ 83 w 129"/>
                <a:gd name="T1" fmla="*/ 92 h 135"/>
                <a:gd name="T2" fmla="*/ 127 w 129"/>
                <a:gd name="T3" fmla="*/ 26 h 135"/>
                <a:gd name="T4" fmla="*/ 127 w 129"/>
                <a:gd name="T5" fmla="*/ 21 h 135"/>
                <a:gd name="T6" fmla="*/ 117 w 129"/>
                <a:gd name="T7" fmla="*/ 10 h 135"/>
                <a:gd name="T8" fmla="*/ 112 w 129"/>
                <a:gd name="T9" fmla="*/ 10 h 135"/>
                <a:gd name="T10" fmla="*/ 107 w 129"/>
                <a:gd name="T11" fmla="*/ 16 h 135"/>
                <a:gd name="T12" fmla="*/ 101 w 129"/>
                <a:gd name="T13" fmla="*/ 16 h 135"/>
                <a:gd name="T14" fmla="*/ 101 w 129"/>
                <a:gd name="T15" fmla="*/ 0 h 135"/>
                <a:gd name="T16" fmla="*/ 27 w 129"/>
                <a:gd name="T17" fmla="*/ 0 h 135"/>
                <a:gd name="T18" fmla="*/ 27 w 129"/>
                <a:gd name="T19" fmla="*/ 16 h 135"/>
                <a:gd name="T20" fmla="*/ 22 w 129"/>
                <a:gd name="T21" fmla="*/ 16 h 135"/>
                <a:gd name="T22" fmla="*/ 17 w 129"/>
                <a:gd name="T23" fmla="*/ 10 h 135"/>
                <a:gd name="T24" fmla="*/ 12 w 129"/>
                <a:gd name="T25" fmla="*/ 10 h 135"/>
                <a:gd name="T26" fmla="*/ 1 w 129"/>
                <a:gd name="T27" fmla="*/ 21 h 135"/>
                <a:gd name="T28" fmla="*/ 1 w 129"/>
                <a:gd name="T29" fmla="*/ 26 h 135"/>
                <a:gd name="T30" fmla="*/ 46 w 129"/>
                <a:gd name="T31" fmla="*/ 92 h 135"/>
                <a:gd name="T32" fmla="*/ 59 w 129"/>
                <a:gd name="T33" fmla="*/ 98 h 135"/>
                <a:gd name="T34" fmla="*/ 59 w 129"/>
                <a:gd name="T35" fmla="*/ 103 h 135"/>
                <a:gd name="T36" fmla="*/ 54 w 129"/>
                <a:gd name="T37" fmla="*/ 106 h 135"/>
                <a:gd name="T38" fmla="*/ 59 w 129"/>
                <a:gd name="T39" fmla="*/ 108 h 135"/>
                <a:gd name="T40" fmla="*/ 59 w 129"/>
                <a:gd name="T41" fmla="*/ 114 h 135"/>
                <a:gd name="T42" fmla="*/ 54 w 129"/>
                <a:gd name="T43" fmla="*/ 119 h 135"/>
                <a:gd name="T44" fmla="*/ 48 w 129"/>
                <a:gd name="T45" fmla="*/ 124 h 135"/>
                <a:gd name="T46" fmla="*/ 43 w 129"/>
                <a:gd name="T47" fmla="*/ 129 h 135"/>
                <a:gd name="T48" fmla="*/ 49 w 129"/>
                <a:gd name="T49" fmla="*/ 135 h 135"/>
                <a:gd name="T50" fmla="*/ 80 w 129"/>
                <a:gd name="T51" fmla="*/ 135 h 135"/>
                <a:gd name="T52" fmla="*/ 85 w 129"/>
                <a:gd name="T53" fmla="*/ 129 h 135"/>
                <a:gd name="T54" fmla="*/ 80 w 129"/>
                <a:gd name="T55" fmla="*/ 124 h 135"/>
                <a:gd name="T56" fmla="*/ 74 w 129"/>
                <a:gd name="T57" fmla="*/ 119 h 135"/>
                <a:gd name="T58" fmla="*/ 69 w 129"/>
                <a:gd name="T59" fmla="*/ 114 h 135"/>
                <a:gd name="T60" fmla="*/ 69 w 129"/>
                <a:gd name="T61" fmla="*/ 108 h 135"/>
                <a:gd name="T62" fmla="*/ 75 w 129"/>
                <a:gd name="T63" fmla="*/ 106 h 135"/>
                <a:gd name="T64" fmla="*/ 69 w 129"/>
                <a:gd name="T65" fmla="*/ 103 h 135"/>
                <a:gd name="T66" fmla="*/ 69 w 129"/>
                <a:gd name="T67" fmla="*/ 98 h 135"/>
                <a:gd name="T68" fmla="*/ 83 w 129"/>
                <a:gd name="T69" fmla="*/ 92 h 135"/>
                <a:gd name="T70" fmla="*/ 101 w 129"/>
                <a:gd name="T71" fmla="*/ 21 h 135"/>
                <a:gd name="T72" fmla="*/ 107 w 129"/>
                <a:gd name="T73" fmla="*/ 21 h 135"/>
                <a:gd name="T74" fmla="*/ 112 w 129"/>
                <a:gd name="T75" fmla="*/ 16 h 135"/>
                <a:gd name="T76" fmla="*/ 117 w 129"/>
                <a:gd name="T77" fmla="*/ 21 h 135"/>
                <a:gd name="T78" fmla="*/ 117 w 129"/>
                <a:gd name="T79" fmla="*/ 26 h 135"/>
                <a:gd name="T80" fmla="*/ 91 w 129"/>
                <a:gd name="T81" fmla="*/ 71 h 135"/>
                <a:gd name="T82" fmla="*/ 101 w 129"/>
                <a:gd name="T83" fmla="*/ 21 h 135"/>
                <a:gd name="T84" fmla="*/ 36 w 129"/>
                <a:gd name="T85" fmla="*/ 72 h 135"/>
                <a:gd name="T86" fmla="*/ 10 w 129"/>
                <a:gd name="T87" fmla="*/ 27 h 135"/>
                <a:gd name="T88" fmla="*/ 10 w 129"/>
                <a:gd name="T89" fmla="*/ 22 h 135"/>
                <a:gd name="T90" fmla="*/ 15 w 129"/>
                <a:gd name="T91" fmla="*/ 17 h 135"/>
                <a:gd name="T92" fmla="*/ 20 w 129"/>
                <a:gd name="T93" fmla="*/ 22 h 135"/>
                <a:gd name="T94" fmla="*/ 26 w 129"/>
                <a:gd name="T95" fmla="*/ 22 h 135"/>
                <a:gd name="T96" fmla="*/ 36 w 129"/>
                <a:gd name="T97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" h="135">
                  <a:moveTo>
                    <a:pt x="83" y="92"/>
                  </a:moveTo>
                  <a:cubicBezTo>
                    <a:pt x="129" y="63"/>
                    <a:pt x="127" y="26"/>
                    <a:pt x="127" y="26"/>
                  </a:cubicBezTo>
                  <a:cubicBezTo>
                    <a:pt x="127" y="21"/>
                    <a:pt x="127" y="21"/>
                    <a:pt x="127" y="21"/>
                  </a:cubicBezTo>
                  <a:cubicBezTo>
                    <a:pt x="127" y="21"/>
                    <a:pt x="128" y="10"/>
                    <a:pt x="117" y="10"/>
                  </a:cubicBezTo>
                  <a:cubicBezTo>
                    <a:pt x="114" y="10"/>
                    <a:pt x="112" y="10"/>
                    <a:pt x="112" y="10"/>
                  </a:cubicBezTo>
                  <a:cubicBezTo>
                    <a:pt x="107" y="10"/>
                    <a:pt x="107" y="16"/>
                    <a:pt x="107" y="16"/>
                  </a:cubicBezTo>
                  <a:cubicBezTo>
                    <a:pt x="107" y="16"/>
                    <a:pt x="104" y="16"/>
                    <a:pt x="101" y="16"/>
                  </a:cubicBezTo>
                  <a:cubicBezTo>
                    <a:pt x="101" y="12"/>
                    <a:pt x="101" y="0"/>
                    <a:pt x="101" y="0"/>
                  </a:cubicBezTo>
                  <a:cubicBezTo>
                    <a:pt x="56" y="7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3" y="16"/>
                    <a:pt x="22" y="16"/>
                    <a:pt x="22" y="16"/>
                  </a:cubicBezTo>
                  <a:cubicBezTo>
                    <a:pt x="22" y="16"/>
                    <a:pt x="22" y="10"/>
                    <a:pt x="17" y="10"/>
                  </a:cubicBezTo>
                  <a:cubicBezTo>
                    <a:pt x="17" y="10"/>
                    <a:pt x="15" y="10"/>
                    <a:pt x="12" y="10"/>
                  </a:cubicBezTo>
                  <a:cubicBezTo>
                    <a:pt x="1" y="10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63"/>
                    <a:pt x="46" y="92"/>
                  </a:cubicBezTo>
                  <a:cubicBezTo>
                    <a:pt x="46" y="92"/>
                    <a:pt x="52" y="98"/>
                    <a:pt x="59" y="98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3"/>
                    <a:pt x="54" y="103"/>
                    <a:pt x="54" y="106"/>
                  </a:cubicBezTo>
                  <a:cubicBezTo>
                    <a:pt x="54" y="109"/>
                    <a:pt x="59" y="108"/>
                    <a:pt x="59" y="108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9" y="114"/>
                    <a:pt x="58" y="119"/>
                    <a:pt x="54" y="119"/>
                  </a:cubicBezTo>
                  <a:cubicBezTo>
                    <a:pt x="54" y="124"/>
                    <a:pt x="48" y="124"/>
                    <a:pt x="48" y="124"/>
                  </a:cubicBezTo>
                  <a:cubicBezTo>
                    <a:pt x="48" y="124"/>
                    <a:pt x="43" y="125"/>
                    <a:pt x="43" y="129"/>
                  </a:cubicBezTo>
                  <a:cubicBezTo>
                    <a:pt x="43" y="129"/>
                    <a:pt x="42" y="135"/>
                    <a:pt x="49" y="135"/>
                  </a:cubicBezTo>
                  <a:cubicBezTo>
                    <a:pt x="56" y="135"/>
                    <a:pt x="80" y="135"/>
                    <a:pt x="80" y="135"/>
                  </a:cubicBezTo>
                  <a:cubicBezTo>
                    <a:pt x="85" y="135"/>
                    <a:pt x="85" y="129"/>
                    <a:pt x="85" y="129"/>
                  </a:cubicBezTo>
                  <a:cubicBezTo>
                    <a:pt x="85" y="129"/>
                    <a:pt x="85" y="124"/>
                    <a:pt x="80" y="124"/>
                  </a:cubicBezTo>
                  <a:cubicBezTo>
                    <a:pt x="74" y="124"/>
                    <a:pt x="74" y="119"/>
                    <a:pt x="74" y="119"/>
                  </a:cubicBezTo>
                  <a:cubicBezTo>
                    <a:pt x="74" y="119"/>
                    <a:pt x="69" y="119"/>
                    <a:pt x="69" y="114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75" y="109"/>
                    <a:pt x="75" y="106"/>
                  </a:cubicBezTo>
                  <a:cubicBezTo>
                    <a:pt x="75" y="103"/>
                    <a:pt x="69" y="103"/>
                    <a:pt x="69" y="103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75" y="98"/>
                    <a:pt x="79" y="96"/>
                    <a:pt x="83" y="92"/>
                  </a:cubicBezTo>
                  <a:close/>
                  <a:moveTo>
                    <a:pt x="101" y="21"/>
                  </a:moveTo>
                  <a:cubicBezTo>
                    <a:pt x="103" y="21"/>
                    <a:pt x="107" y="21"/>
                    <a:pt x="107" y="21"/>
                  </a:cubicBezTo>
                  <a:cubicBezTo>
                    <a:pt x="112" y="21"/>
                    <a:pt x="112" y="16"/>
                    <a:pt x="112" y="16"/>
                  </a:cubicBezTo>
                  <a:cubicBezTo>
                    <a:pt x="117" y="16"/>
                    <a:pt x="117" y="21"/>
                    <a:pt x="117" y="21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6" y="47"/>
                    <a:pt x="91" y="71"/>
                  </a:cubicBezTo>
                  <a:cubicBezTo>
                    <a:pt x="96" y="61"/>
                    <a:pt x="101" y="38"/>
                    <a:pt x="101" y="21"/>
                  </a:cubicBezTo>
                  <a:close/>
                  <a:moveTo>
                    <a:pt x="36" y="72"/>
                  </a:moveTo>
                  <a:cubicBezTo>
                    <a:pt x="11" y="48"/>
                    <a:pt x="10" y="27"/>
                    <a:pt x="10" y="2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17"/>
                    <a:pt x="15" y="17"/>
                  </a:cubicBezTo>
                  <a:cubicBezTo>
                    <a:pt x="15" y="17"/>
                    <a:pt x="15" y="22"/>
                    <a:pt x="20" y="22"/>
                  </a:cubicBezTo>
                  <a:cubicBezTo>
                    <a:pt x="20" y="22"/>
                    <a:pt x="24" y="22"/>
                    <a:pt x="26" y="22"/>
                  </a:cubicBezTo>
                  <a:cubicBezTo>
                    <a:pt x="26" y="39"/>
                    <a:pt x="30" y="62"/>
                    <a:pt x="3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endParaRPr lang="en-US" sz="1351" dirty="0"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36462" y="3381448"/>
            <a:ext cx="838154" cy="838154"/>
            <a:chOff x="6226075" y="3225466"/>
            <a:chExt cx="838200" cy="838200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4" name="Rounded Rectangle 17"/>
            <p:cNvSpPr/>
            <p:nvPr/>
          </p:nvSpPr>
          <p:spPr>
            <a:xfrm>
              <a:off x="6226075" y="3225466"/>
              <a:ext cx="838200" cy="8382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cs typeface="+mn-ea"/>
              </a:endParaRPr>
            </a:p>
          </p:txBody>
        </p:sp>
        <p:grpSp>
          <p:nvGrpSpPr>
            <p:cNvPr id="74" name="Group 29"/>
            <p:cNvGrpSpPr/>
            <p:nvPr/>
          </p:nvGrpSpPr>
          <p:grpSpPr>
            <a:xfrm>
              <a:off x="6482949" y="3448336"/>
              <a:ext cx="324452" cy="406813"/>
              <a:chOff x="5106627" y="2260366"/>
              <a:chExt cx="324452" cy="406813"/>
            </a:xfrm>
            <a:solidFill>
              <a:schemeClr val="bg1"/>
            </a:solidFill>
          </p:grpSpPr>
          <p:sp>
            <p:nvSpPr>
              <p:cNvPr id="75" name="Freeform 80"/>
              <p:cNvSpPr/>
              <p:nvPr/>
            </p:nvSpPr>
            <p:spPr bwMode="auto">
              <a:xfrm>
                <a:off x="5106627" y="2430079"/>
                <a:ext cx="324452" cy="134772"/>
              </a:xfrm>
              <a:custGeom>
                <a:avLst/>
                <a:gdLst>
                  <a:gd name="T0" fmla="*/ 49 w 98"/>
                  <a:gd name="T1" fmla="*/ 16 h 40"/>
                  <a:gd name="T2" fmla="*/ 2 w 98"/>
                  <a:gd name="T3" fmla="*/ 0 h 40"/>
                  <a:gd name="T4" fmla="*/ 0 w 98"/>
                  <a:gd name="T5" fmla="*/ 5 h 40"/>
                  <a:gd name="T6" fmla="*/ 0 w 98"/>
                  <a:gd name="T7" fmla="*/ 20 h 40"/>
                  <a:gd name="T8" fmla="*/ 49 w 98"/>
                  <a:gd name="T9" fmla="*/ 40 h 40"/>
                  <a:gd name="T10" fmla="*/ 98 w 98"/>
                  <a:gd name="T11" fmla="*/ 20 h 40"/>
                  <a:gd name="T12" fmla="*/ 98 w 98"/>
                  <a:gd name="T13" fmla="*/ 5 h 40"/>
                  <a:gd name="T14" fmla="*/ 96 w 98"/>
                  <a:gd name="T15" fmla="*/ 0 h 40"/>
                  <a:gd name="T16" fmla="*/ 49 w 98"/>
                  <a:gd name="T17" fmla="*/ 1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6"/>
                    </a:moveTo>
                    <a:cubicBezTo>
                      <a:pt x="26" y="16"/>
                      <a:pt x="7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ubicBezTo>
                      <a:pt x="91" y="9"/>
                      <a:pt x="72" y="16"/>
                      <a:pt x="49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  <p:sp>
            <p:nvSpPr>
              <p:cNvPr id="76" name="Freeform 81"/>
              <p:cNvSpPr/>
              <p:nvPr/>
            </p:nvSpPr>
            <p:spPr bwMode="auto">
              <a:xfrm>
                <a:off x="5106627" y="2534902"/>
                <a:ext cx="324452" cy="132277"/>
              </a:xfrm>
              <a:custGeom>
                <a:avLst/>
                <a:gdLst>
                  <a:gd name="T0" fmla="*/ 49 w 98"/>
                  <a:gd name="T1" fmla="*/ 15 h 40"/>
                  <a:gd name="T2" fmla="*/ 2 w 98"/>
                  <a:gd name="T3" fmla="*/ 0 h 40"/>
                  <a:gd name="T4" fmla="*/ 0 w 98"/>
                  <a:gd name="T5" fmla="*/ 4 h 40"/>
                  <a:gd name="T6" fmla="*/ 0 w 98"/>
                  <a:gd name="T7" fmla="*/ 19 h 40"/>
                  <a:gd name="T8" fmla="*/ 49 w 98"/>
                  <a:gd name="T9" fmla="*/ 40 h 40"/>
                  <a:gd name="T10" fmla="*/ 98 w 98"/>
                  <a:gd name="T11" fmla="*/ 19 h 40"/>
                  <a:gd name="T12" fmla="*/ 98 w 98"/>
                  <a:gd name="T13" fmla="*/ 4 h 40"/>
                  <a:gd name="T14" fmla="*/ 96 w 98"/>
                  <a:gd name="T15" fmla="*/ 0 h 40"/>
                  <a:gd name="T16" fmla="*/ 49 w 98"/>
                  <a:gd name="T17" fmla="*/ 1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0">
                    <a:moveTo>
                      <a:pt x="49" y="15"/>
                    </a:moveTo>
                    <a:cubicBezTo>
                      <a:pt x="26" y="15"/>
                      <a:pt x="7" y="9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1"/>
                      <a:pt x="22" y="40"/>
                      <a:pt x="49" y="40"/>
                    </a:cubicBezTo>
                    <a:cubicBezTo>
                      <a:pt x="76" y="40"/>
                      <a:pt x="98" y="31"/>
                      <a:pt x="98" y="19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8" y="3"/>
                      <a:pt x="97" y="1"/>
                      <a:pt x="96" y="0"/>
                    </a:cubicBezTo>
                    <a:cubicBezTo>
                      <a:pt x="91" y="9"/>
                      <a:pt x="72" y="15"/>
                      <a:pt x="49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  <p:sp>
            <p:nvSpPr>
              <p:cNvPr id="77" name="Freeform 82"/>
              <p:cNvSpPr/>
              <p:nvPr/>
            </p:nvSpPr>
            <p:spPr bwMode="auto">
              <a:xfrm>
                <a:off x="5106627" y="2330248"/>
                <a:ext cx="324452" cy="137269"/>
              </a:xfrm>
              <a:custGeom>
                <a:avLst/>
                <a:gdLst>
                  <a:gd name="T0" fmla="*/ 96 w 98"/>
                  <a:gd name="T1" fmla="*/ 0 h 41"/>
                  <a:gd name="T2" fmla="*/ 49 w 98"/>
                  <a:gd name="T3" fmla="*/ 15 h 41"/>
                  <a:gd name="T4" fmla="*/ 2 w 98"/>
                  <a:gd name="T5" fmla="*/ 0 h 41"/>
                  <a:gd name="T6" fmla="*/ 0 w 98"/>
                  <a:gd name="T7" fmla="*/ 5 h 41"/>
                  <a:gd name="T8" fmla="*/ 0 w 98"/>
                  <a:gd name="T9" fmla="*/ 20 h 41"/>
                  <a:gd name="T10" fmla="*/ 49 w 98"/>
                  <a:gd name="T11" fmla="*/ 41 h 41"/>
                  <a:gd name="T12" fmla="*/ 98 w 98"/>
                  <a:gd name="T13" fmla="*/ 20 h 41"/>
                  <a:gd name="T14" fmla="*/ 98 w 98"/>
                  <a:gd name="T15" fmla="*/ 5 h 41"/>
                  <a:gd name="T16" fmla="*/ 96 w 98"/>
                  <a:gd name="T1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41">
                    <a:moveTo>
                      <a:pt x="96" y="0"/>
                    </a:moveTo>
                    <a:cubicBezTo>
                      <a:pt x="95" y="9"/>
                      <a:pt x="75" y="15"/>
                      <a:pt x="49" y="15"/>
                    </a:cubicBezTo>
                    <a:cubicBezTo>
                      <a:pt x="24" y="15"/>
                      <a:pt x="3" y="9"/>
                      <a:pt x="2" y="0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31"/>
                      <a:pt x="22" y="41"/>
                      <a:pt x="49" y="41"/>
                    </a:cubicBezTo>
                    <a:cubicBezTo>
                      <a:pt x="76" y="41"/>
                      <a:pt x="98" y="31"/>
                      <a:pt x="98" y="20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7" y="2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  <p:sp>
            <p:nvSpPr>
              <p:cNvPr id="78" name="Oval 83"/>
              <p:cNvSpPr>
                <a:spLocks noChangeArrowheads="1"/>
              </p:cNvSpPr>
              <p:nvPr/>
            </p:nvSpPr>
            <p:spPr bwMode="auto">
              <a:xfrm>
                <a:off x="5111618" y="2260366"/>
                <a:ext cx="316965" cy="10731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037666" y="4943338"/>
            <a:ext cx="838154" cy="838154"/>
            <a:chOff x="8799095" y="3225466"/>
            <a:chExt cx="838200" cy="838200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5" name="Rounded Rectangle 19"/>
            <p:cNvSpPr/>
            <p:nvPr/>
          </p:nvSpPr>
          <p:spPr>
            <a:xfrm>
              <a:off x="8799095" y="3225466"/>
              <a:ext cx="838200" cy="8382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cs typeface="+mn-ea"/>
              </a:endParaRPr>
            </a:p>
          </p:txBody>
        </p:sp>
        <p:grpSp>
          <p:nvGrpSpPr>
            <p:cNvPr id="79" name="Group 34"/>
            <p:cNvGrpSpPr/>
            <p:nvPr/>
          </p:nvGrpSpPr>
          <p:grpSpPr>
            <a:xfrm>
              <a:off x="9018533" y="3535999"/>
              <a:ext cx="399324" cy="217134"/>
              <a:chOff x="7682273" y="3211260"/>
              <a:chExt cx="399324" cy="217134"/>
            </a:xfrm>
            <a:solidFill>
              <a:schemeClr val="bg1"/>
            </a:solidFill>
          </p:grpSpPr>
          <p:sp>
            <p:nvSpPr>
              <p:cNvPr id="80" name="Freeform 98"/>
              <p:cNvSpPr>
                <a:spLocks noEditPoints="1"/>
              </p:cNvSpPr>
              <p:nvPr/>
            </p:nvSpPr>
            <p:spPr bwMode="auto">
              <a:xfrm>
                <a:off x="7682273" y="3211260"/>
                <a:ext cx="289511" cy="217134"/>
              </a:xfrm>
              <a:custGeom>
                <a:avLst/>
                <a:gdLst>
                  <a:gd name="T0" fmla="*/ 26 w 87"/>
                  <a:gd name="T1" fmla="*/ 23 h 65"/>
                  <a:gd name="T2" fmla="*/ 26 w 87"/>
                  <a:gd name="T3" fmla="*/ 33 h 65"/>
                  <a:gd name="T4" fmla="*/ 7 w 87"/>
                  <a:gd name="T5" fmla="*/ 17 h 65"/>
                  <a:gd name="T6" fmla="*/ 7 w 87"/>
                  <a:gd name="T7" fmla="*/ 0 h 65"/>
                  <a:gd name="T8" fmla="*/ 0 w 87"/>
                  <a:gd name="T9" fmla="*/ 0 h 65"/>
                  <a:gd name="T10" fmla="*/ 0 w 87"/>
                  <a:gd name="T11" fmla="*/ 17 h 65"/>
                  <a:gd name="T12" fmla="*/ 26 w 87"/>
                  <a:gd name="T13" fmla="*/ 42 h 65"/>
                  <a:gd name="T14" fmla="*/ 26 w 87"/>
                  <a:gd name="T15" fmla="*/ 42 h 65"/>
                  <a:gd name="T16" fmla="*/ 26 w 87"/>
                  <a:gd name="T17" fmla="*/ 49 h 65"/>
                  <a:gd name="T18" fmla="*/ 41 w 87"/>
                  <a:gd name="T19" fmla="*/ 65 h 65"/>
                  <a:gd name="T20" fmla="*/ 87 w 87"/>
                  <a:gd name="T21" fmla="*/ 65 h 65"/>
                  <a:gd name="T22" fmla="*/ 87 w 87"/>
                  <a:gd name="T23" fmla="*/ 9 h 65"/>
                  <a:gd name="T24" fmla="*/ 40 w 87"/>
                  <a:gd name="T25" fmla="*/ 9 h 65"/>
                  <a:gd name="T26" fmla="*/ 26 w 87"/>
                  <a:gd name="T27" fmla="*/ 23 h 65"/>
                  <a:gd name="T28" fmla="*/ 73 w 87"/>
                  <a:gd name="T29" fmla="*/ 19 h 65"/>
                  <a:gd name="T30" fmla="*/ 80 w 87"/>
                  <a:gd name="T31" fmla="*/ 19 h 65"/>
                  <a:gd name="T32" fmla="*/ 80 w 87"/>
                  <a:gd name="T33" fmla="*/ 56 h 65"/>
                  <a:gd name="T34" fmla="*/ 73 w 87"/>
                  <a:gd name="T35" fmla="*/ 56 h 65"/>
                  <a:gd name="T36" fmla="*/ 73 w 87"/>
                  <a:gd name="T37" fmla="*/ 1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7" h="65">
                    <a:moveTo>
                      <a:pt x="26" y="23"/>
                    </a:moveTo>
                    <a:cubicBezTo>
                      <a:pt x="26" y="33"/>
                      <a:pt x="26" y="33"/>
                      <a:pt x="26" y="33"/>
                    </a:cubicBezTo>
                    <a:cubicBezTo>
                      <a:pt x="6" y="33"/>
                      <a:pt x="7" y="17"/>
                      <a:pt x="7" y="17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43"/>
                      <a:pt x="26" y="42"/>
                      <a:pt x="26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49"/>
                      <a:pt x="25" y="65"/>
                      <a:pt x="41" y="65"/>
                    </a:cubicBezTo>
                    <a:cubicBezTo>
                      <a:pt x="60" y="65"/>
                      <a:pt x="87" y="65"/>
                      <a:pt x="87" y="65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60" y="9"/>
                      <a:pt x="40" y="9"/>
                    </a:cubicBezTo>
                    <a:cubicBezTo>
                      <a:pt x="25" y="9"/>
                      <a:pt x="26" y="23"/>
                      <a:pt x="26" y="23"/>
                    </a:cubicBezTo>
                    <a:close/>
                    <a:moveTo>
                      <a:pt x="73" y="19"/>
                    </a:moveTo>
                    <a:cubicBezTo>
                      <a:pt x="80" y="19"/>
                      <a:pt x="80" y="19"/>
                      <a:pt x="80" y="19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73" y="56"/>
                      <a:pt x="73" y="56"/>
                      <a:pt x="73" y="56"/>
                    </a:cubicBezTo>
                    <a:lnTo>
                      <a:pt x="73" y="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  <p:sp>
            <p:nvSpPr>
              <p:cNvPr id="81" name="Freeform 99"/>
              <p:cNvSpPr>
                <a:spLocks noEditPoints="1"/>
              </p:cNvSpPr>
              <p:nvPr/>
            </p:nvSpPr>
            <p:spPr bwMode="auto">
              <a:xfrm>
                <a:off x="7981766" y="3368493"/>
                <a:ext cx="99831" cy="32446"/>
              </a:xfrm>
              <a:custGeom>
                <a:avLst/>
                <a:gdLst>
                  <a:gd name="T0" fmla="*/ 0 w 30"/>
                  <a:gd name="T1" fmla="*/ 10 h 10"/>
                  <a:gd name="T2" fmla="*/ 30 w 30"/>
                  <a:gd name="T3" fmla="*/ 10 h 10"/>
                  <a:gd name="T4" fmla="*/ 30 w 30"/>
                  <a:gd name="T5" fmla="*/ 0 h 10"/>
                  <a:gd name="T6" fmla="*/ 0 w 30"/>
                  <a:gd name="T7" fmla="*/ 0 h 10"/>
                  <a:gd name="T8" fmla="*/ 0 w 30"/>
                  <a:gd name="T9" fmla="*/ 10 h 10"/>
                  <a:gd name="T10" fmla="*/ 25 w 30"/>
                  <a:gd name="T11" fmla="*/ 2 h 10"/>
                  <a:gd name="T12" fmla="*/ 28 w 30"/>
                  <a:gd name="T13" fmla="*/ 5 h 10"/>
                  <a:gd name="T14" fmla="*/ 25 w 30"/>
                  <a:gd name="T15" fmla="*/ 8 h 10"/>
                  <a:gd name="T16" fmla="*/ 22 w 30"/>
                  <a:gd name="T17" fmla="*/ 5 h 10"/>
                  <a:gd name="T18" fmla="*/ 25 w 30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10"/>
                    </a:move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  <a:moveTo>
                      <a:pt x="25" y="2"/>
                    </a:moveTo>
                    <a:cubicBezTo>
                      <a:pt x="27" y="2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2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  <p:sp>
            <p:nvSpPr>
              <p:cNvPr id="82" name="Freeform 100"/>
              <p:cNvSpPr>
                <a:spLocks noEditPoints="1"/>
              </p:cNvSpPr>
              <p:nvPr/>
            </p:nvSpPr>
            <p:spPr bwMode="auto">
              <a:xfrm>
                <a:off x="7981766" y="3276150"/>
                <a:ext cx="99831" cy="32446"/>
              </a:xfrm>
              <a:custGeom>
                <a:avLst/>
                <a:gdLst>
                  <a:gd name="T0" fmla="*/ 0 w 30"/>
                  <a:gd name="T1" fmla="*/ 0 h 10"/>
                  <a:gd name="T2" fmla="*/ 0 w 30"/>
                  <a:gd name="T3" fmla="*/ 10 h 10"/>
                  <a:gd name="T4" fmla="*/ 30 w 30"/>
                  <a:gd name="T5" fmla="*/ 10 h 10"/>
                  <a:gd name="T6" fmla="*/ 30 w 30"/>
                  <a:gd name="T7" fmla="*/ 0 h 10"/>
                  <a:gd name="T8" fmla="*/ 0 w 30"/>
                  <a:gd name="T9" fmla="*/ 0 h 10"/>
                  <a:gd name="T10" fmla="*/ 25 w 30"/>
                  <a:gd name="T11" fmla="*/ 8 h 10"/>
                  <a:gd name="T12" fmla="*/ 22 w 30"/>
                  <a:gd name="T13" fmla="*/ 5 h 10"/>
                  <a:gd name="T14" fmla="*/ 25 w 30"/>
                  <a:gd name="T15" fmla="*/ 3 h 10"/>
                  <a:gd name="T16" fmla="*/ 28 w 30"/>
                  <a:gd name="T17" fmla="*/ 5 h 10"/>
                  <a:gd name="T18" fmla="*/ 25 w 30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0">
                    <a:moveTo>
                      <a:pt x="0" y="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0"/>
                      <a:pt x="30" y="0"/>
                      <a:pt x="30" y="0"/>
                    </a:cubicBezTo>
                    <a:lnTo>
                      <a:pt x="0" y="0"/>
                    </a:lnTo>
                    <a:close/>
                    <a:moveTo>
                      <a:pt x="25" y="8"/>
                    </a:moveTo>
                    <a:cubicBezTo>
                      <a:pt x="23" y="8"/>
                      <a:pt x="22" y="7"/>
                      <a:pt x="22" y="5"/>
                    </a:cubicBezTo>
                    <a:cubicBezTo>
                      <a:pt x="22" y="4"/>
                      <a:pt x="23" y="3"/>
                      <a:pt x="25" y="3"/>
                    </a:cubicBezTo>
                    <a:cubicBezTo>
                      <a:pt x="27" y="3"/>
                      <a:pt x="28" y="4"/>
                      <a:pt x="28" y="5"/>
                    </a:cubicBezTo>
                    <a:cubicBezTo>
                      <a:pt x="28" y="7"/>
                      <a:pt x="27" y="8"/>
                      <a:pt x="2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570582" y="1765371"/>
            <a:ext cx="838154" cy="838154"/>
            <a:chOff x="3693695" y="1876644"/>
            <a:chExt cx="838200" cy="838200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0" name="Rounded Rectangle 5"/>
            <p:cNvSpPr/>
            <p:nvPr/>
          </p:nvSpPr>
          <p:spPr>
            <a:xfrm>
              <a:off x="3693695" y="1876644"/>
              <a:ext cx="838200" cy="8382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>
                <a:cs typeface="+mn-ea"/>
              </a:endParaRPr>
            </a:p>
          </p:txBody>
        </p:sp>
        <p:grpSp>
          <p:nvGrpSpPr>
            <p:cNvPr id="83" name="Group 38"/>
            <p:cNvGrpSpPr/>
            <p:nvPr/>
          </p:nvGrpSpPr>
          <p:grpSpPr>
            <a:xfrm>
              <a:off x="3898158" y="2053653"/>
              <a:ext cx="429274" cy="484183"/>
              <a:chOff x="5513440" y="1766202"/>
              <a:chExt cx="429274" cy="484183"/>
            </a:xfrm>
            <a:solidFill>
              <a:schemeClr val="bg1"/>
            </a:solidFill>
          </p:grpSpPr>
          <p:sp>
            <p:nvSpPr>
              <p:cNvPr id="84" name="Freeform 147"/>
              <p:cNvSpPr/>
              <p:nvPr/>
            </p:nvSpPr>
            <p:spPr bwMode="auto">
              <a:xfrm>
                <a:off x="5513440" y="1766202"/>
                <a:ext cx="429274" cy="87353"/>
              </a:xfrm>
              <a:custGeom>
                <a:avLst/>
                <a:gdLst>
                  <a:gd name="T0" fmla="*/ 68 w 129"/>
                  <a:gd name="T1" fmla="*/ 8 h 26"/>
                  <a:gd name="T2" fmla="*/ 68 w 129"/>
                  <a:gd name="T3" fmla="*/ 4 h 26"/>
                  <a:gd name="T4" fmla="*/ 64 w 129"/>
                  <a:gd name="T5" fmla="*/ 0 h 26"/>
                  <a:gd name="T6" fmla="*/ 61 w 129"/>
                  <a:gd name="T7" fmla="*/ 4 h 26"/>
                  <a:gd name="T8" fmla="*/ 61 w 129"/>
                  <a:gd name="T9" fmla="*/ 8 h 26"/>
                  <a:gd name="T10" fmla="*/ 0 w 129"/>
                  <a:gd name="T11" fmla="*/ 8 h 26"/>
                  <a:gd name="T12" fmla="*/ 0 w 129"/>
                  <a:gd name="T13" fmla="*/ 26 h 26"/>
                  <a:gd name="T14" fmla="*/ 129 w 129"/>
                  <a:gd name="T15" fmla="*/ 26 h 26"/>
                  <a:gd name="T16" fmla="*/ 129 w 129"/>
                  <a:gd name="T17" fmla="*/ 8 h 26"/>
                  <a:gd name="T18" fmla="*/ 68 w 129"/>
                  <a:gd name="T19" fmla="*/ 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26">
                    <a:moveTo>
                      <a:pt x="68" y="8"/>
                    </a:moveTo>
                    <a:cubicBezTo>
                      <a:pt x="68" y="4"/>
                      <a:pt x="68" y="4"/>
                      <a:pt x="68" y="4"/>
                    </a:cubicBezTo>
                    <a:cubicBezTo>
                      <a:pt x="68" y="2"/>
                      <a:pt x="66" y="0"/>
                      <a:pt x="64" y="0"/>
                    </a:cubicBezTo>
                    <a:cubicBezTo>
                      <a:pt x="63" y="0"/>
                      <a:pt x="61" y="2"/>
                      <a:pt x="61" y="4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9" y="26"/>
                      <a:pt x="129" y="26"/>
                      <a:pt x="129" y="26"/>
                    </a:cubicBezTo>
                    <a:cubicBezTo>
                      <a:pt x="129" y="8"/>
                      <a:pt x="129" y="8"/>
                      <a:pt x="129" y="8"/>
                    </a:cubicBezTo>
                    <a:lnTo>
                      <a:pt x="68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  <p:sp>
            <p:nvSpPr>
              <p:cNvPr id="85" name="Freeform 148"/>
              <p:cNvSpPr>
                <a:spLocks noEditPoints="1"/>
              </p:cNvSpPr>
              <p:nvPr/>
            </p:nvSpPr>
            <p:spPr bwMode="auto">
              <a:xfrm>
                <a:off x="5550876" y="1873521"/>
                <a:ext cx="356897" cy="376864"/>
              </a:xfrm>
              <a:custGeom>
                <a:avLst/>
                <a:gdLst>
                  <a:gd name="T0" fmla="*/ 143 w 143"/>
                  <a:gd name="T1" fmla="*/ 95 h 151"/>
                  <a:gd name="T2" fmla="*/ 143 w 143"/>
                  <a:gd name="T3" fmla="*/ 0 h 151"/>
                  <a:gd name="T4" fmla="*/ 0 w 143"/>
                  <a:gd name="T5" fmla="*/ 0 h 151"/>
                  <a:gd name="T6" fmla="*/ 0 w 143"/>
                  <a:gd name="T7" fmla="*/ 95 h 151"/>
                  <a:gd name="T8" fmla="*/ 63 w 143"/>
                  <a:gd name="T9" fmla="*/ 95 h 151"/>
                  <a:gd name="T10" fmla="*/ 63 w 143"/>
                  <a:gd name="T11" fmla="*/ 125 h 151"/>
                  <a:gd name="T12" fmla="*/ 45 w 143"/>
                  <a:gd name="T13" fmla="*/ 125 h 151"/>
                  <a:gd name="T14" fmla="*/ 45 w 143"/>
                  <a:gd name="T15" fmla="*/ 121 h 151"/>
                  <a:gd name="T16" fmla="*/ 37 w 143"/>
                  <a:gd name="T17" fmla="*/ 121 h 151"/>
                  <a:gd name="T18" fmla="*/ 25 w 143"/>
                  <a:gd name="T19" fmla="*/ 151 h 151"/>
                  <a:gd name="T20" fmla="*/ 33 w 143"/>
                  <a:gd name="T21" fmla="*/ 151 h 151"/>
                  <a:gd name="T22" fmla="*/ 40 w 143"/>
                  <a:gd name="T23" fmla="*/ 137 h 151"/>
                  <a:gd name="T24" fmla="*/ 104 w 143"/>
                  <a:gd name="T25" fmla="*/ 137 h 151"/>
                  <a:gd name="T26" fmla="*/ 109 w 143"/>
                  <a:gd name="T27" fmla="*/ 151 h 151"/>
                  <a:gd name="T28" fmla="*/ 119 w 143"/>
                  <a:gd name="T29" fmla="*/ 151 h 151"/>
                  <a:gd name="T30" fmla="*/ 107 w 143"/>
                  <a:gd name="T31" fmla="*/ 121 h 151"/>
                  <a:gd name="T32" fmla="*/ 97 w 143"/>
                  <a:gd name="T33" fmla="*/ 121 h 151"/>
                  <a:gd name="T34" fmla="*/ 97 w 143"/>
                  <a:gd name="T35" fmla="*/ 125 h 151"/>
                  <a:gd name="T36" fmla="*/ 80 w 143"/>
                  <a:gd name="T37" fmla="*/ 125 h 151"/>
                  <a:gd name="T38" fmla="*/ 80 w 143"/>
                  <a:gd name="T39" fmla="*/ 95 h 151"/>
                  <a:gd name="T40" fmla="*/ 143 w 143"/>
                  <a:gd name="T41" fmla="*/ 95 h 151"/>
                  <a:gd name="T42" fmla="*/ 92 w 143"/>
                  <a:gd name="T43" fmla="*/ 28 h 151"/>
                  <a:gd name="T44" fmla="*/ 133 w 143"/>
                  <a:gd name="T45" fmla="*/ 28 h 151"/>
                  <a:gd name="T46" fmla="*/ 133 w 143"/>
                  <a:gd name="T47" fmla="*/ 37 h 151"/>
                  <a:gd name="T48" fmla="*/ 92 w 143"/>
                  <a:gd name="T49" fmla="*/ 37 h 151"/>
                  <a:gd name="T50" fmla="*/ 92 w 143"/>
                  <a:gd name="T51" fmla="*/ 28 h 151"/>
                  <a:gd name="T52" fmla="*/ 92 w 143"/>
                  <a:gd name="T53" fmla="*/ 46 h 151"/>
                  <a:gd name="T54" fmla="*/ 133 w 143"/>
                  <a:gd name="T55" fmla="*/ 46 h 151"/>
                  <a:gd name="T56" fmla="*/ 133 w 143"/>
                  <a:gd name="T57" fmla="*/ 56 h 151"/>
                  <a:gd name="T58" fmla="*/ 92 w 143"/>
                  <a:gd name="T59" fmla="*/ 56 h 151"/>
                  <a:gd name="T60" fmla="*/ 92 w 143"/>
                  <a:gd name="T61" fmla="*/ 46 h 151"/>
                  <a:gd name="T62" fmla="*/ 92 w 143"/>
                  <a:gd name="T63" fmla="*/ 63 h 151"/>
                  <a:gd name="T64" fmla="*/ 133 w 143"/>
                  <a:gd name="T65" fmla="*/ 63 h 151"/>
                  <a:gd name="T66" fmla="*/ 133 w 143"/>
                  <a:gd name="T67" fmla="*/ 74 h 151"/>
                  <a:gd name="T68" fmla="*/ 92 w 143"/>
                  <a:gd name="T69" fmla="*/ 74 h 151"/>
                  <a:gd name="T70" fmla="*/ 92 w 143"/>
                  <a:gd name="T71" fmla="*/ 63 h 151"/>
                  <a:gd name="T72" fmla="*/ 8 w 143"/>
                  <a:gd name="T73" fmla="*/ 75 h 151"/>
                  <a:gd name="T74" fmla="*/ 8 w 143"/>
                  <a:gd name="T75" fmla="*/ 24 h 151"/>
                  <a:gd name="T76" fmla="*/ 83 w 143"/>
                  <a:gd name="T77" fmla="*/ 24 h 151"/>
                  <a:gd name="T78" fmla="*/ 83 w 143"/>
                  <a:gd name="T79" fmla="*/ 75 h 151"/>
                  <a:gd name="T80" fmla="*/ 8 w 143"/>
                  <a:gd name="T81" fmla="*/ 7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3" h="151">
                    <a:moveTo>
                      <a:pt x="143" y="95"/>
                    </a:moveTo>
                    <a:lnTo>
                      <a:pt x="143" y="0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3" y="95"/>
                    </a:lnTo>
                    <a:lnTo>
                      <a:pt x="63" y="125"/>
                    </a:lnTo>
                    <a:lnTo>
                      <a:pt x="45" y="125"/>
                    </a:lnTo>
                    <a:lnTo>
                      <a:pt x="45" y="121"/>
                    </a:lnTo>
                    <a:lnTo>
                      <a:pt x="37" y="121"/>
                    </a:lnTo>
                    <a:lnTo>
                      <a:pt x="25" y="151"/>
                    </a:lnTo>
                    <a:lnTo>
                      <a:pt x="33" y="151"/>
                    </a:lnTo>
                    <a:lnTo>
                      <a:pt x="40" y="137"/>
                    </a:lnTo>
                    <a:lnTo>
                      <a:pt x="104" y="137"/>
                    </a:lnTo>
                    <a:lnTo>
                      <a:pt x="109" y="151"/>
                    </a:lnTo>
                    <a:lnTo>
                      <a:pt x="119" y="151"/>
                    </a:lnTo>
                    <a:lnTo>
                      <a:pt x="107" y="121"/>
                    </a:lnTo>
                    <a:lnTo>
                      <a:pt x="97" y="121"/>
                    </a:lnTo>
                    <a:lnTo>
                      <a:pt x="97" y="125"/>
                    </a:lnTo>
                    <a:lnTo>
                      <a:pt x="80" y="125"/>
                    </a:lnTo>
                    <a:lnTo>
                      <a:pt x="80" y="95"/>
                    </a:lnTo>
                    <a:lnTo>
                      <a:pt x="143" y="95"/>
                    </a:lnTo>
                    <a:close/>
                    <a:moveTo>
                      <a:pt x="92" y="28"/>
                    </a:moveTo>
                    <a:lnTo>
                      <a:pt x="133" y="28"/>
                    </a:lnTo>
                    <a:lnTo>
                      <a:pt x="133" y="37"/>
                    </a:lnTo>
                    <a:lnTo>
                      <a:pt x="92" y="37"/>
                    </a:lnTo>
                    <a:lnTo>
                      <a:pt x="92" y="28"/>
                    </a:lnTo>
                    <a:close/>
                    <a:moveTo>
                      <a:pt x="92" y="46"/>
                    </a:moveTo>
                    <a:lnTo>
                      <a:pt x="133" y="46"/>
                    </a:lnTo>
                    <a:lnTo>
                      <a:pt x="133" y="56"/>
                    </a:lnTo>
                    <a:lnTo>
                      <a:pt x="92" y="56"/>
                    </a:lnTo>
                    <a:lnTo>
                      <a:pt x="92" y="46"/>
                    </a:lnTo>
                    <a:close/>
                    <a:moveTo>
                      <a:pt x="92" y="63"/>
                    </a:moveTo>
                    <a:lnTo>
                      <a:pt x="133" y="63"/>
                    </a:lnTo>
                    <a:lnTo>
                      <a:pt x="133" y="74"/>
                    </a:lnTo>
                    <a:lnTo>
                      <a:pt x="92" y="74"/>
                    </a:lnTo>
                    <a:lnTo>
                      <a:pt x="92" y="63"/>
                    </a:lnTo>
                    <a:close/>
                    <a:moveTo>
                      <a:pt x="8" y="75"/>
                    </a:moveTo>
                    <a:lnTo>
                      <a:pt x="8" y="24"/>
                    </a:lnTo>
                    <a:lnTo>
                      <a:pt x="83" y="24"/>
                    </a:lnTo>
                    <a:lnTo>
                      <a:pt x="83" y="75"/>
                    </a:lnTo>
                    <a:lnTo>
                      <a:pt x="8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  <p:sp>
            <p:nvSpPr>
              <p:cNvPr id="86" name="Freeform 149"/>
              <p:cNvSpPr/>
              <p:nvPr/>
            </p:nvSpPr>
            <p:spPr bwMode="auto">
              <a:xfrm>
                <a:off x="5578330" y="1945898"/>
                <a:ext cx="174705" cy="102328"/>
              </a:xfrm>
              <a:custGeom>
                <a:avLst/>
                <a:gdLst>
                  <a:gd name="T0" fmla="*/ 58 w 70"/>
                  <a:gd name="T1" fmla="*/ 12 h 41"/>
                  <a:gd name="T2" fmla="*/ 54 w 70"/>
                  <a:gd name="T3" fmla="*/ 20 h 41"/>
                  <a:gd name="T4" fmla="*/ 48 w 70"/>
                  <a:gd name="T5" fmla="*/ 16 h 41"/>
                  <a:gd name="T6" fmla="*/ 48 w 70"/>
                  <a:gd name="T7" fmla="*/ 16 h 41"/>
                  <a:gd name="T8" fmla="*/ 34 w 70"/>
                  <a:gd name="T9" fmla="*/ 8 h 41"/>
                  <a:gd name="T10" fmla="*/ 32 w 70"/>
                  <a:gd name="T11" fmla="*/ 12 h 41"/>
                  <a:gd name="T12" fmla="*/ 28 w 70"/>
                  <a:gd name="T13" fmla="*/ 20 h 41"/>
                  <a:gd name="T14" fmla="*/ 16 w 70"/>
                  <a:gd name="T15" fmla="*/ 12 h 41"/>
                  <a:gd name="T16" fmla="*/ 12 w 70"/>
                  <a:gd name="T17" fmla="*/ 17 h 41"/>
                  <a:gd name="T18" fmla="*/ 12 w 70"/>
                  <a:gd name="T19" fmla="*/ 17 h 41"/>
                  <a:gd name="T20" fmla="*/ 0 w 70"/>
                  <a:gd name="T21" fmla="*/ 37 h 41"/>
                  <a:gd name="T22" fmla="*/ 5 w 70"/>
                  <a:gd name="T23" fmla="*/ 41 h 41"/>
                  <a:gd name="T24" fmla="*/ 17 w 70"/>
                  <a:gd name="T25" fmla="*/ 21 h 41"/>
                  <a:gd name="T26" fmla="*/ 24 w 70"/>
                  <a:gd name="T27" fmla="*/ 25 h 41"/>
                  <a:gd name="T28" fmla="*/ 24 w 70"/>
                  <a:gd name="T29" fmla="*/ 25 h 41"/>
                  <a:gd name="T30" fmla="*/ 30 w 70"/>
                  <a:gd name="T31" fmla="*/ 29 h 41"/>
                  <a:gd name="T32" fmla="*/ 37 w 70"/>
                  <a:gd name="T33" fmla="*/ 17 h 41"/>
                  <a:gd name="T34" fmla="*/ 42 w 70"/>
                  <a:gd name="T35" fmla="*/ 21 h 41"/>
                  <a:gd name="T36" fmla="*/ 42 w 70"/>
                  <a:gd name="T37" fmla="*/ 21 h 41"/>
                  <a:gd name="T38" fmla="*/ 56 w 70"/>
                  <a:gd name="T39" fmla="*/ 28 h 41"/>
                  <a:gd name="T40" fmla="*/ 57 w 70"/>
                  <a:gd name="T41" fmla="*/ 28 h 41"/>
                  <a:gd name="T42" fmla="*/ 57 w 70"/>
                  <a:gd name="T43" fmla="*/ 28 h 41"/>
                  <a:gd name="T44" fmla="*/ 64 w 70"/>
                  <a:gd name="T45" fmla="*/ 17 h 41"/>
                  <a:gd name="T46" fmla="*/ 64 w 70"/>
                  <a:gd name="T47" fmla="*/ 17 h 41"/>
                  <a:gd name="T48" fmla="*/ 70 w 70"/>
                  <a:gd name="T49" fmla="*/ 4 h 41"/>
                  <a:gd name="T50" fmla="*/ 65 w 70"/>
                  <a:gd name="T51" fmla="*/ 0 h 41"/>
                  <a:gd name="T52" fmla="*/ 58 w 70"/>
                  <a:gd name="T53" fmla="*/ 1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0" h="41">
                    <a:moveTo>
                      <a:pt x="58" y="12"/>
                    </a:moveTo>
                    <a:lnTo>
                      <a:pt x="54" y="20"/>
                    </a:lnTo>
                    <a:lnTo>
                      <a:pt x="48" y="16"/>
                    </a:lnTo>
                    <a:lnTo>
                      <a:pt x="48" y="16"/>
                    </a:lnTo>
                    <a:lnTo>
                      <a:pt x="34" y="8"/>
                    </a:lnTo>
                    <a:lnTo>
                      <a:pt x="32" y="12"/>
                    </a:lnTo>
                    <a:lnTo>
                      <a:pt x="28" y="20"/>
                    </a:lnTo>
                    <a:lnTo>
                      <a:pt x="16" y="12"/>
                    </a:lnTo>
                    <a:lnTo>
                      <a:pt x="12" y="17"/>
                    </a:lnTo>
                    <a:lnTo>
                      <a:pt x="12" y="17"/>
                    </a:lnTo>
                    <a:lnTo>
                      <a:pt x="0" y="37"/>
                    </a:lnTo>
                    <a:lnTo>
                      <a:pt x="5" y="41"/>
                    </a:lnTo>
                    <a:lnTo>
                      <a:pt x="17" y="21"/>
                    </a:lnTo>
                    <a:lnTo>
                      <a:pt x="24" y="25"/>
                    </a:lnTo>
                    <a:lnTo>
                      <a:pt x="24" y="25"/>
                    </a:lnTo>
                    <a:lnTo>
                      <a:pt x="30" y="29"/>
                    </a:lnTo>
                    <a:lnTo>
                      <a:pt x="37" y="17"/>
                    </a:lnTo>
                    <a:lnTo>
                      <a:pt x="42" y="21"/>
                    </a:lnTo>
                    <a:lnTo>
                      <a:pt x="42" y="21"/>
                    </a:lnTo>
                    <a:lnTo>
                      <a:pt x="56" y="28"/>
                    </a:lnTo>
                    <a:lnTo>
                      <a:pt x="57" y="28"/>
                    </a:lnTo>
                    <a:lnTo>
                      <a:pt x="57" y="28"/>
                    </a:lnTo>
                    <a:lnTo>
                      <a:pt x="64" y="17"/>
                    </a:lnTo>
                    <a:lnTo>
                      <a:pt x="64" y="17"/>
                    </a:lnTo>
                    <a:lnTo>
                      <a:pt x="70" y="4"/>
                    </a:lnTo>
                    <a:lnTo>
                      <a:pt x="65" y="0"/>
                    </a:lnTo>
                    <a:lnTo>
                      <a:pt x="58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endParaRPr lang="en-US" sz="1351" dirty="0">
                  <a:cs typeface="+mn-ea"/>
                </a:endParaRPr>
              </a:p>
            </p:txBody>
          </p:sp>
        </p:grpSp>
      </p:grpSp>
      <p:sp>
        <p:nvSpPr>
          <p:cNvPr id="8" name="文本框 7"/>
          <p:cNvSpPr txBox="1"/>
          <p:nvPr/>
        </p:nvSpPr>
        <p:spPr>
          <a:xfrm>
            <a:off x="2802490" y="1727906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区块链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金融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96635" y="2148990"/>
            <a:ext cx="2717160" cy="73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8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推动区块链和实体经济深度融合，解决中小企业贷款融资难、银行风控难、部门监管难等问题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2796468" y="3285847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区块链+商业</a:t>
            </a:r>
            <a:endParaRPr lang="zh-CN" altLang="en-US" sz="2000" b="1" dirty="0">
              <a:solidFill>
                <a:srgbClr val="333333"/>
              </a:solidFill>
              <a:latin typeface="+mn-ea"/>
              <a:cs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796850" y="3679498"/>
            <a:ext cx="2717102" cy="116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8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探索数字经济模式创新，打造便捷高效、公平稳定的营商环境，推进供给侧结构性改革，实现各行业供需有效对接，加强新旧动能转换，推动经济高质量发展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2796469" y="4925068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区块链+民生</a:t>
            </a:r>
            <a:endParaRPr lang="zh-CN" altLang="en-US" sz="2000" b="1" dirty="0">
              <a:solidFill>
                <a:srgbClr val="333333"/>
              </a:solidFill>
              <a:latin typeface="+mn-ea"/>
              <a:cs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845618" y="5318719"/>
            <a:ext cx="2717102" cy="9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推动区块链技术在教育、养老、精准脱贫、医疗健康、商品防伪等多方面的应用，提供更智能便捷公共服务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8210586" y="1754999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区块链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智慧城市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8210366" y="2149252"/>
            <a:ext cx="2717102" cy="73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区块链底层技术与新型智慧城市建设相融合，提升城市管理的智能化，精准化水平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8210586" y="3317756"/>
            <a:ext cx="215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+mn-ea"/>
                <a:cs typeface="+mn-ea"/>
              </a:rPr>
              <a:t>区块链</a:t>
            </a:r>
            <a:r>
              <a:rPr lang="en-US" altLang="zh-CN" sz="2000" b="1" dirty="0">
                <a:solidFill>
                  <a:srgbClr val="333333"/>
                </a:solidFill>
                <a:latin typeface="+mn-ea"/>
                <a:cs typeface="+mn-ea"/>
              </a:rPr>
              <a:t>+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cs typeface="+mn-ea"/>
              </a:rPr>
              <a:t>城际互通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248899" y="3711409"/>
            <a:ext cx="2717102" cy="9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利用区块链技术促进城市间信息、资金、人才、征信等方面更大规模互联互通，保障生产要素高效流动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8249119" y="4860044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333333"/>
                </a:solidFill>
                <a:latin typeface="+mj-lt"/>
                <a:ea typeface="+mj-lt"/>
                <a:cs typeface="+mj-lt"/>
              </a:rPr>
              <a:t>区块链</a:t>
            </a:r>
            <a:r>
              <a:rPr lang="en-US" altLang="zh-CN" sz="2000" b="1" dirty="0">
                <a:solidFill>
                  <a:srgbClr val="333333"/>
                </a:solidFill>
                <a:latin typeface="+mj-lt"/>
                <a:ea typeface="+mj-lt"/>
                <a:cs typeface="+mj-lt"/>
              </a:rPr>
              <a:t>+</a:t>
            </a:r>
            <a:r>
              <a:rPr lang="zh-CN" altLang="en-US" sz="2000" b="1" dirty="0">
                <a:solidFill>
                  <a:srgbClr val="333333"/>
                </a:solidFill>
                <a:latin typeface="+mj-lt"/>
                <a:ea typeface="+mj-lt"/>
                <a:cs typeface="+mj-lt"/>
              </a:rPr>
              <a:t>政务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8248899" y="5253694"/>
            <a:ext cx="2717102" cy="9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8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探索利用区块链数据共享模式，实现政务数据跨部门、跨区域共同维护和利用，促进业务协同办理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676776" y="483052"/>
            <a:ext cx="4023059" cy="47744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区块链技术核心应用场景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36652" y="1723927"/>
            <a:ext cx="4160934" cy="1184280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70747" y="1327159"/>
            <a:ext cx="3552237" cy="4635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zh-CN" altLang="en-US" sz="1707" b="1">
                <a:cs typeface="+mn-ea"/>
                <a:sym typeface="+mn-lt"/>
              </a:rPr>
              <a:t>区块链</a:t>
            </a:r>
            <a:r>
              <a:rPr lang="en-US" altLang="zh-CN" sz="1707" b="1" dirty="0">
                <a:cs typeface="+mn-ea"/>
                <a:sym typeface="+mn-lt"/>
              </a:rPr>
              <a:t>+</a:t>
            </a:r>
            <a:r>
              <a:rPr lang="zh-CN" altLang="en-US" sz="1707" b="1">
                <a:cs typeface="+mn-ea"/>
                <a:sym typeface="+mn-lt"/>
              </a:rPr>
              <a:t>智慧城市</a:t>
            </a:r>
          </a:p>
        </p:txBody>
      </p:sp>
      <p:sp>
        <p:nvSpPr>
          <p:cNvPr id="5" name="六边形 4"/>
          <p:cNvSpPr/>
          <p:nvPr/>
        </p:nvSpPr>
        <p:spPr>
          <a:xfrm>
            <a:off x="5382231" y="3297541"/>
            <a:ext cx="1587263" cy="1367757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zh-CN" altLang="en-US" sz="3200" b="1" dirty="0">
                <a:cs typeface="+mn-ea"/>
                <a:sym typeface="+mn-lt"/>
              </a:rPr>
              <a:t>实例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969008" y="3978092"/>
            <a:ext cx="765236" cy="662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13662" y="1856985"/>
            <a:ext cx="3903848" cy="97890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河北省雄安新区是我国首例建成城市级区块链底层操作系统的地区，区块链技术将指导智慧城市布局，完成价值转化</a:t>
            </a:r>
          </a:p>
        </p:txBody>
      </p:sp>
      <p:sp>
        <p:nvSpPr>
          <p:cNvPr id="11" name="矩形 10"/>
          <p:cNvSpPr/>
          <p:nvPr/>
        </p:nvSpPr>
        <p:spPr>
          <a:xfrm>
            <a:off x="7736652" y="3503056"/>
            <a:ext cx="4160934" cy="1204750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28001" y="3101472"/>
            <a:ext cx="3594984" cy="463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19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zh-CN" altLang="en-US" sz="1707" b="1">
                <a:cs typeface="+mn-ea"/>
                <a:sym typeface="+mn-lt"/>
              </a:rPr>
              <a:t>区块链</a:t>
            </a:r>
            <a:r>
              <a:rPr lang="en-US" altLang="zh-CN" sz="1707" b="1" dirty="0">
                <a:cs typeface="+mn-ea"/>
                <a:sym typeface="+mn-lt"/>
              </a:rPr>
              <a:t>+</a:t>
            </a:r>
            <a:r>
              <a:rPr lang="zh-CN" altLang="en-US" sz="1707" b="1">
                <a:cs typeface="+mn-ea"/>
                <a:sym typeface="+mn-lt"/>
              </a:rPr>
              <a:t>城际互通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28713" y="3605408"/>
            <a:ext cx="3777413" cy="97890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我国已经运用区块链技术一定程度打通了城际差别，目前已经有部分城市之间实现了异地医疗等便民之举</a:t>
            </a:r>
          </a:p>
        </p:txBody>
      </p:sp>
      <p:sp>
        <p:nvSpPr>
          <p:cNvPr id="14" name="矩形 13"/>
          <p:cNvSpPr/>
          <p:nvPr/>
        </p:nvSpPr>
        <p:spPr>
          <a:xfrm>
            <a:off x="7736652" y="5289409"/>
            <a:ext cx="4160934" cy="1224619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49675" y="4892642"/>
            <a:ext cx="3594382" cy="4635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zh-CN" altLang="en-US" sz="1707" b="1">
                <a:cs typeface="+mn-ea"/>
                <a:sym typeface="+mn-lt"/>
              </a:rPr>
              <a:t>区块链</a:t>
            </a:r>
            <a:r>
              <a:rPr lang="en-US" altLang="zh-CN" sz="1707" b="1" dirty="0">
                <a:cs typeface="+mn-ea"/>
                <a:sym typeface="+mn-lt"/>
              </a:rPr>
              <a:t>+</a:t>
            </a:r>
            <a:r>
              <a:rPr lang="zh-CN" altLang="en-US" sz="1707" b="1">
                <a:cs typeface="+mn-ea"/>
                <a:sym typeface="+mn-lt"/>
              </a:rPr>
              <a:t>政务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13662" y="5594661"/>
            <a:ext cx="3792465" cy="67542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重庆市推出区块链政务服务平台，大大提升了公司注册、民众上访等活动的效率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71784" y="7316399"/>
            <a:ext cx="843501" cy="355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7" dirty="0">
                <a:solidFill>
                  <a:srgbClr val="4A4A4A"/>
                </a:solidFill>
                <a:cs typeface="+mn-ea"/>
                <a:sym typeface="+mn-lt"/>
              </a:rPr>
              <a:t>延时符</a:t>
            </a:r>
            <a:endParaRPr lang="en-US" altLang="zh-CN" sz="1707" dirty="0">
              <a:solidFill>
                <a:srgbClr val="4A4A4A"/>
              </a:solidFill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676174" y="495695"/>
            <a:ext cx="3895419" cy="477445"/>
          </a:xfrm>
        </p:spPr>
        <p:txBody>
          <a:bodyPr>
            <a:norm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核心应用场景实体案例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11595947" y="253060"/>
            <a:ext cx="596053" cy="365760"/>
          </a:xfrm>
        </p:spPr>
        <p:txBody>
          <a:bodyPr/>
          <a:lstStyle/>
          <a:p>
            <a:fld id="{EB730883-2733-4EB0-9793-894FF9D50112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9467" y="1723927"/>
            <a:ext cx="4160934" cy="1184280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9467" y="3503055"/>
            <a:ext cx="4160934" cy="1184280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467" y="5289409"/>
            <a:ext cx="4160934" cy="1184280"/>
          </a:xfrm>
          <a:prstGeom prst="rect">
            <a:avLst/>
          </a:prstGeom>
          <a:noFill/>
          <a:ln>
            <a:solidFill>
              <a:srgbClr val="1A2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3597" y="1327159"/>
            <a:ext cx="3552237" cy="4635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zh-CN" altLang="en-US" sz="1707" b="1">
                <a:latin typeface="+mn-ea"/>
                <a:cs typeface="+mn-ea"/>
                <a:sym typeface="+mn-lt"/>
              </a:rPr>
              <a:t>区块链</a:t>
            </a:r>
            <a:r>
              <a:rPr lang="en-US" altLang="zh-CN" sz="1707" b="1" dirty="0">
                <a:latin typeface="+mn-ea"/>
                <a:cs typeface="+mn-ea"/>
                <a:sym typeface="+mn-lt"/>
              </a:rPr>
              <a:t>+</a:t>
            </a:r>
            <a:r>
              <a:rPr lang="zh-CN" altLang="en-US" sz="1707" b="1">
                <a:latin typeface="+mn-ea"/>
                <a:cs typeface="+mn-ea"/>
                <a:sym typeface="+mn-lt"/>
              </a:rPr>
              <a:t>金融</a:t>
            </a:r>
          </a:p>
        </p:txBody>
      </p:sp>
      <p:sp>
        <p:nvSpPr>
          <p:cNvPr id="22" name="矩形 21"/>
          <p:cNvSpPr/>
          <p:nvPr/>
        </p:nvSpPr>
        <p:spPr>
          <a:xfrm>
            <a:off x="442524" y="4892642"/>
            <a:ext cx="3552237" cy="4635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zh-CN" altLang="en-US" sz="1707" b="1">
                <a:cs typeface="+mn-ea"/>
                <a:sym typeface="+mn-lt"/>
              </a:rPr>
              <a:t>区块链</a:t>
            </a:r>
            <a:r>
              <a:rPr lang="en-US" altLang="zh-CN" sz="1707" b="1" dirty="0">
                <a:cs typeface="+mn-ea"/>
                <a:sym typeface="+mn-lt"/>
              </a:rPr>
              <a:t>+</a:t>
            </a:r>
            <a:r>
              <a:rPr lang="zh-CN" altLang="en-US" sz="1707" b="1">
                <a:cs typeface="+mn-ea"/>
                <a:sym typeface="+mn-lt"/>
              </a:rPr>
              <a:t>民生</a:t>
            </a:r>
          </a:p>
        </p:txBody>
      </p:sp>
      <p:sp>
        <p:nvSpPr>
          <p:cNvPr id="23" name="矩形 22"/>
          <p:cNvSpPr/>
          <p:nvPr/>
        </p:nvSpPr>
        <p:spPr>
          <a:xfrm>
            <a:off x="399778" y="3101472"/>
            <a:ext cx="3594984" cy="463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19100" dist="1905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r>
              <a:rPr lang="zh-CN" altLang="en-US" sz="1707" b="1">
                <a:cs typeface="+mn-ea"/>
                <a:sym typeface="+mn-lt"/>
              </a:rPr>
              <a:t>区块链</a:t>
            </a:r>
            <a:r>
              <a:rPr lang="en-US" altLang="zh-CN" sz="1707" b="1" dirty="0">
                <a:cs typeface="+mn-ea"/>
                <a:sym typeface="+mn-lt"/>
              </a:rPr>
              <a:t>+</a:t>
            </a:r>
            <a:r>
              <a:rPr lang="zh-CN" altLang="en-US" sz="1707" b="1">
                <a:cs typeface="+mn-ea"/>
                <a:sym typeface="+mn-lt"/>
              </a:rPr>
              <a:t>商业</a:t>
            </a:r>
          </a:p>
        </p:txBody>
      </p:sp>
      <p:sp>
        <p:nvSpPr>
          <p:cNvPr id="24" name="TextBox 9"/>
          <p:cNvSpPr txBox="1"/>
          <p:nvPr/>
        </p:nvSpPr>
        <p:spPr>
          <a:xfrm>
            <a:off x="463597" y="1856985"/>
            <a:ext cx="3874347" cy="97890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中国人民银行引入联盟链技术，风控信息经过标准化加密之后上链，通过加密技术建立多方可信体系，优化风控并降低成本。</a:t>
            </a:r>
          </a:p>
        </p:txBody>
      </p:sp>
      <p:sp>
        <p:nvSpPr>
          <p:cNvPr id="25" name="TextBox 9"/>
          <p:cNvSpPr txBox="1"/>
          <p:nvPr/>
        </p:nvSpPr>
        <p:spPr>
          <a:xfrm>
            <a:off x="571368" y="3605408"/>
            <a:ext cx="3806312" cy="97890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阿里巴巴等企业通过区块链技术改造企业业务，通过通证经济体系重塑企业与用户间的价值关系，切实提高企业的商业成果</a:t>
            </a:r>
          </a:p>
        </p:txBody>
      </p:sp>
      <p:sp>
        <p:nvSpPr>
          <p:cNvPr id="26" name="TextBox 9"/>
          <p:cNvSpPr txBox="1"/>
          <p:nvPr/>
        </p:nvSpPr>
        <p:spPr>
          <a:xfrm>
            <a:off x="442524" y="5401997"/>
            <a:ext cx="3779821" cy="97890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谷链</a:t>
            </a:r>
            <a:r>
              <a:rPr lang="en-US" altLang="zh-CN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517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项目是基于区块链的农产品溯源解决方案，通过将农产品产销的各环节数据记录到区块链，保证了产品质量的安全。</a:t>
            </a:r>
          </a:p>
        </p:txBody>
      </p:sp>
      <p:cxnSp>
        <p:nvCxnSpPr>
          <p:cNvPr id="27" name="直接箭头连接符 26"/>
          <p:cNvCxnSpPr>
            <a:stCxn id="5" idx="5"/>
            <a:endCxn id="3" idx="1"/>
          </p:cNvCxnSpPr>
          <p:nvPr/>
        </p:nvCxnSpPr>
        <p:spPr>
          <a:xfrm flipV="1">
            <a:off x="6627030" y="2316367"/>
            <a:ext cx="1109623" cy="98138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1"/>
            <a:endCxn id="14" idx="1"/>
          </p:cNvCxnSpPr>
          <p:nvPr/>
        </p:nvCxnSpPr>
        <p:spPr>
          <a:xfrm>
            <a:off x="6627030" y="4665661"/>
            <a:ext cx="1109623" cy="1236058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4"/>
            <a:endCxn id="17" idx="3"/>
          </p:cNvCxnSpPr>
          <p:nvPr/>
        </p:nvCxnSpPr>
        <p:spPr>
          <a:xfrm flipH="1" flipV="1">
            <a:off x="4470400" y="2316367"/>
            <a:ext cx="1253518" cy="981381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3"/>
          </p:cNvCxnSpPr>
          <p:nvPr/>
        </p:nvCxnSpPr>
        <p:spPr>
          <a:xfrm flipH="1" flipV="1">
            <a:off x="4525791" y="3975082"/>
            <a:ext cx="856149" cy="662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2"/>
            <a:endCxn id="20" idx="3"/>
          </p:cNvCxnSpPr>
          <p:nvPr/>
        </p:nvCxnSpPr>
        <p:spPr>
          <a:xfrm flipH="1">
            <a:off x="4470400" y="4665660"/>
            <a:ext cx="1253518" cy="1216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99"/>
                            </p:stCondLst>
                            <p:childTnLst>
                              <p:par>
                                <p:cTn id="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99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99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669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669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169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69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169"/>
                            </p:stCondLst>
                            <p:childTnLst>
                              <p:par>
                                <p:cTn id="8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669"/>
                            </p:stCondLst>
                            <p:childTnLst>
                              <p:par>
                                <p:cTn id="8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169"/>
                            </p:stCondLst>
                            <p:childTnLst>
                              <p:par>
                                <p:cTn id="9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669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0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0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0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39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1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79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1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10" grpId="0"/>
      <p:bldP spid="10" grpId="1"/>
      <p:bldP spid="11" grpId="0" bldLvl="0" animBg="1"/>
      <p:bldP spid="12" grpId="0" bldLvl="0" animBg="1"/>
      <p:bldP spid="13" grpId="0"/>
      <p:bldP spid="13" grpId="1"/>
      <p:bldP spid="14" grpId="0" bldLvl="0" animBg="1"/>
      <p:bldP spid="15" grpId="0" bldLvl="0" animBg="1"/>
      <p:bldP spid="16" grpId="0"/>
      <p:bldP spid="16" grpId="1"/>
      <p:bldP spid="18" grpId="0"/>
      <p:bldP spid="17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279817" y="1964287"/>
            <a:ext cx="1818587" cy="1818587"/>
            <a:chOff x="4279716" y="1964206"/>
            <a:chExt cx="1818687" cy="1818687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5" name="Teardrop 11@|1FFC:14657585|FBC:16777215|LFC:16777215|LBC:16777215"/>
            <p:cNvSpPr/>
            <p:nvPr/>
          </p:nvSpPr>
          <p:spPr>
            <a:xfrm flipV="1">
              <a:off x="4279716" y="1964206"/>
              <a:ext cx="1818687" cy="1818687"/>
            </a:xfrm>
            <a:prstGeom prst="teardrop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02">
                <a:defRPr/>
              </a:pPr>
              <a:endParaRPr lang="en-US" sz="1801" kern="0" dirty="0">
                <a:solidFill>
                  <a:srgbClr val="1CBB9F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68@|5FFC:16777215|FBC:16777215|LFC:16777215|LBC:16777215"/>
            <p:cNvSpPr>
              <a:spLocks noEditPoints="1"/>
            </p:cNvSpPr>
            <p:nvPr/>
          </p:nvSpPr>
          <p:spPr bwMode="auto">
            <a:xfrm>
              <a:off x="4950306" y="2613608"/>
              <a:ext cx="469650" cy="472550"/>
            </a:xfrm>
            <a:custGeom>
              <a:avLst/>
              <a:gdLst>
                <a:gd name="T0" fmla="*/ 286 w 286"/>
                <a:gd name="T1" fmla="*/ 131 h 288"/>
                <a:gd name="T2" fmla="*/ 259 w 286"/>
                <a:gd name="T3" fmla="*/ 131 h 288"/>
                <a:gd name="T4" fmla="*/ 155 w 286"/>
                <a:gd name="T5" fmla="*/ 26 h 288"/>
                <a:gd name="T6" fmla="*/ 155 w 286"/>
                <a:gd name="T7" fmla="*/ 0 h 288"/>
                <a:gd name="T8" fmla="*/ 131 w 286"/>
                <a:gd name="T9" fmla="*/ 0 h 288"/>
                <a:gd name="T10" fmla="*/ 131 w 286"/>
                <a:gd name="T11" fmla="*/ 26 h 288"/>
                <a:gd name="T12" fmla="*/ 27 w 286"/>
                <a:gd name="T13" fmla="*/ 131 h 288"/>
                <a:gd name="T14" fmla="*/ 0 w 286"/>
                <a:gd name="T15" fmla="*/ 131 h 288"/>
                <a:gd name="T16" fmla="*/ 0 w 286"/>
                <a:gd name="T17" fmla="*/ 155 h 288"/>
                <a:gd name="T18" fmla="*/ 28 w 286"/>
                <a:gd name="T19" fmla="*/ 155 h 288"/>
                <a:gd name="T20" fmla="*/ 131 w 286"/>
                <a:gd name="T21" fmla="*/ 258 h 288"/>
                <a:gd name="T22" fmla="*/ 131 w 286"/>
                <a:gd name="T23" fmla="*/ 288 h 288"/>
                <a:gd name="T24" fmla="*/ 155 w 286"/>
                <a:gd name="T25" fmla="*/ 288 h 288"/>
                <a:gd name="T26" fmla="*/ 155 w 286"/>
                <a:gd name="T27" fmla="*/ 258 h 288"/>
                <a:gd name="T28" fmla="*/ 259 w 286"/>
                <a:gd name="T29" fmla="*/ 155 h 288"/>
                <a:gd name="T30" fmla="*/ 286 w 286"/>
                <a:gd name="T31" fmla="*/ 155 h 288"/>
                <a:gd name="T32" fmla="*/ 286 w 286"/>
                <a:gd name="T33" fmla="*/ 131 h 288"/>
                <a:gd name="T34" fmla="*/ 235 w 286"/>
                <a:gd name="T35" fmla="*/ 131 h 288"/>
                <a:gd name="T36" fmla="*/ 155 w 286"/>
                <a:gd name="T37" fmla="*/ 131 h 288"/>
                <a:gd name="T38" fmla="*/ 155 w 286"/>
                <a:gd name="T39" fmla="*/ 50 h 288"/>
                <a:gd name="T40" fmla="*/ 235 w 286"/>
                <a:gd name="T41" fmla="*/ 131 h 288"/>
                <a:gd name="T42" fmla="*/ 131 w 286"/>
                <a:gd name="T43" fmla="*/ 50 h 288"/>
                <a:gd name="T44" fmla="*/ 131 w 286"/>
                <a:gd name="T45" fmla="*/ 131 h 288"/>
                <a:gd name="T46" fmla="*/ 51 w 286"/>
                <a:gd name="T47" fmla="*/ 131 h 288"/>
                <a:gd name="T48" fmla="*/ 131 w 286"/>
                <a:gd name="T49" fmla="*/ 50 h 288"/>
                <a:gd name="T50" fmla="*/ 52 w 286"/>
                <a:gd name="T51" fmla="*/ 155 h 288"/>
                <a:gd name="T52" fmla="*/ 131 w 286"/>
                <a:gd name="T53" fmla="*/ 155 h 288"/>
                <a:gd name="T54" fmla="*/ 131 w 286"/>
                <a:gd name="T55" fmla="*/ 234 h 288"/>
                <a:gd name="T56" fmla="*/ 52 w 286"/>
                <a:gd name="T57" fmla="*/ 155 h 288"/>
                <a:gd name="T58" fmla="*/ 155 w 286"/>
                <a:gd name="T59" fmla="*/ 234 h 288"/>
                <a:gd name="T60" fmla="*/ 155 w 286"/>
                <a:gd name="T61" fmla="*/ 155 h 288"/>
                <a:gd name="T62" fmla="*/ 235 w 286"/>
                <a:gd name="T63" fmla="*/ 155 h 288"/>
                <a:gd name="T64" fmla="*/ 155 w 286"/>
                <a:gd name="T65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88">
                  <a:moveTo>
                    <a:pt x="286" y="131"/>
                  </a:moveTo>
                  <a:cubicBezTo>
                    <a:pt x="259" y="131"/>
                    <a:pt x="259" y="131"/>
                    <a:pt x="259" y="131"/>
                  </a:cubicBezTo>
                  <a:cubicBezTo>
                    <a:pt x="254" y="76"/>
                    <a:pt x="210" y="31"/>
                    <a:pt x="155" y="2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76" y="32"/>
                    <a:pt x="32" y="76"/>
                    <a:pt x="27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3" y="209"/>
                    <a:pt x="77" y="252"/>
                    <a:pt x="131" y="25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55" y="288"/>
                    <a:pt x="155" y="288"/>
                    <a:pt x="155" y="288"/>
                  </a:cubicBezTo>
                  <a:cubicBezTo>
                    <a:pt x="155" y="258"/>
                    <a:pt x="155" y="258"/>
                    <a:pt x="155" y="258"/>
                  </a:cubicBezTo>
                  <a:cubicBezTo>
                    <a:pt x="210" y="253"/>
                    <a:pt x="253" y="209"/>
                    <a:pt x="259" y="155"/>
                  </a:cubicBezTo>
                  <a:cubicBezTo>
                    <a:pt x="286" y="155"/>
                    <a:pt x="286" y="155"/>
                    <a:pt x="286" y="155"/>
                  </a:cubicBezTo>
                  <a:lnTo>
                    <a:pt x="286" y="131"/>
                  </a:lnTo>
                  <a:close/>
                  <a:moveTo>
                    <a:pt x="235" y="131"/>
                  </a:moveTo>
                  <a:cubicBezTo>
                    <a:pt x="155" y="131"/>
                    <a:pt x="155" y="131"/>
                    <a:pt x="155" y="131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97" y="55"/>
                    <a:pt x="231" y="89"/>
                    <a:pt x="235" y="131"/>
                  </a:cubicBezTo>
                  <a:close/>
                  <a:moveTo>
                    <a:pt x="131" y="50"/>
                  </a:moveTo>
                  <a:cubicBezTo>
                    <a:pt x="131" y="131"/>
                    <a:pt x="131" y="131"/>
                    <a:pt x="131" y="131"/>
                  </a:cubicBezTo>
                  <a:cubicBezTo>
                    <a:pt x="51" y="131"/>
                    <a:pt x="51" y="131"/>
                    <a:pt x="51" y="131"/>
                  </a:cubicBezTo>
                  <a:cubicBezTo>
                    <a:pt x="56" y="89"/>
                    <a:pt x="89" y="56"/>
                    <a:pt x="131" y="50"/>
                  </a:cubicBezTo>
                  <a:close/>
                  <a:moveTo>
                    <a:pt x="52" y="155"/>
                  </a:moveTo>
                  <a:cubicBezTo>
                    <a:pt x="131" y="155"/>
                    <a:pt x="131" y="155"/>
                    <a:pt x="131" y="155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90" y="228"/>
                    <a:pt x="57" y="196"/>
                    <a:pt x="52" y="155"/>
                  </a:cubicBezTo>
                  <a:close/>
                  <a:moveTo>
                    <a:pt x="155" y="234"/>
                  </a:moveTo>
                  <a:cubicBezTo>
                    <a:pt x="155" y="155"/>
                    <a:pt x="155" y="155"/>
                    <a:pt x="155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29" y="196"/>
                    <a:pt x="196" y="229"/>
                    <a:pt x="155" y="2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pPr defTabSz="913902">
                <a:defRPr/>
              </a:pPr>
              <a:endParaRPr lang="zh-CN" altLang="en-US" sz="180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52419" y="1964287"/>
            <a:ext cx="1818587" cy="1818587"/>
            <a:chOff x="6152421" y="1964206"/>
            <a:chExt cx="1818687" cy="1818687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Teardrop 13@|1FFC:4308095|FBC:16777215|LFC:16777215|LBC:16777215"/>
            <p:cNvSpPr/>
            <p:nvPr/>
          </p:nvSpPr>
          <p:spPr>
            <a:xfrm rot="5400000" flipV="1">
              <a:off x="6152421" y="1964206"/>
              <a:ext cx="1818687" cy="1818687"/>
            </a:xfrm>
            <a:prstGeom prst="teardrop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02">
                <a:defRPr/>
              </a:pPr>
              <a:endParaRPr lang="en-US" sz="1801" kern="0" dirty="0">
                <a:solidFill>
                  <a:srgbClr val="1CBB9F"/>
                </a:solidFill>
                <a:cs typeface="+mn-ea"/>
                <a:sym typeface="+mn-lt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866169" y="2559712"/>
              <a:ext cx="507338" cy="487044"/>
              <a:chOff x="801688" y="3554414"/>
              <a:chExt cx="277813" cy="266700"/>
            </a:xfrm>
            <a:solidFill>
              <a:schemeClr val="bg1"/>
            </a:solidFill>
          </p:grpSpPr>
          <p:sp>
            <p:nvSpPr>
              <p:cNvPr id="10" name="Freeform 170@|5FFC:0|FBC:0|LFC:0|LBC:16777215"/>
              <p:cNvSpPr/>
              <p:nvPr/>
            </p:nvSpPr>
            <p:spPr bwMode="auto">
              <a:xfrm>
                <a:off x="987426" y="3665539"/>
                <a:ext cx="9525" cy="0"/>
              </a:xfrm>
              <a:custGeom>
                <a:avLst/>
                <a:gdLst>
                  <a:gd name="T0" fmla="*/ 11 w 11"/>
                  <a:gd name="T1" fmla="*/ 0 w 11"/>
                  <a:gd name="T2" fmla="*/ 11 w 1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">
                    <a:moveTo>
                      <a:pt x="11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3" y="0"/>
                      <a:pt x="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Freeform 171@|5FFC:0|FBC:0|LFC:0|LBC:16777215"/>
              <p:cNvSpPr/>
              <p:nvPr/>
            </p:nvSpPr>
            <p:spPr bwMode="auto">
              <a:xfrm>
                <a:off x="801688" y="3554414"/>
                <a:ext cx="277813" cy="266700"/>
              </a:xfrm>
              <a:custGeom>
                <a:avLst/>
                <a:gdLst>
                  <a:gd name="T0" fmla="*/ 228 w 308"/>
                  <a:gd name="T1" fmla="*/ 218 h 296"/>
                  <a:gd name="T2" fmla="*/ 224 w 308"/>
                  <a:gd name="T3" fmla="*/ 215 h 296"/>
                  <a:gd name="T4" fmla="*/ 228 w 308"/>
                  <a:gd name="T5" fmla="*/ 212 h 296"/>
                  <a:gd name="T6" fmla="*/ 230 w 308"/>
                  <a:gd name="T7" fmla="*/ 212 h 296"/>
                  <a:gd name="T8" fmla="*/ 278 w 308"/>
                  <a:gd name="T9" fmla="*/ 209 h 296"/>
                  <a:gd name="T10" fmla="*/ 288 w 308"/>
                  <a:gd name="T11" fmla="*/ 176 h 296"/>
                  <a:gd name="T12" fmla="*/ 284 w 308"/>
                  <a:gd name="T13" fmla="*/ 176 h 296"/>
                  <a:gd name="T14" fmla="*/ 283 w 308"/>
                  <a:gd name="T15" fmla="*/ 176 h 296"/>
                  <a:gd name="T16" fmla="*/ 283 w 308"/>
                  <a:gd name="T17" fmla="*/ 176 h 296"/>
                  <a:gd name="T18" fmla="*/ 229 w 308"/>
                  <a:gd name="T19" fmla="*/ 174 h 296"/>
                  <a:gd name="T20" fmla="*/ 226 w 308"/>
                  <a:gd name="T21" fmla="*/ 174 h 296"/>
                  <a:gd name="T22" fmla="*/ 222 w 308"/>
                  <a:gd name="T23" fmla="*/ 171 h 296"/>
                  <a:gd name="T24" fmla="*/ 226 w 308"/>
                  <a:gd name="T25" fmla="*/ 168 h 296"/>
                  <a:gd name="T26" fmla="*/ 228 w 308"/>
                  <a:gd name="T27" fmla="*/ 168 h 296"/>
                  <a:gd name="T28" fmla="*/ 284 w 308"/>
                  <a:gd name="T29" fmla="*/ 164 h 296"/>
                  <a:gd name="T30" fmla="*/ 292 w 308"/>
                  <a:gd name="T31" fmla="*/ 164 h 296"/>
                  <a:gd name="T32" fmla="*/ 292 w 308"/>
                  <a:gd name="T33" fmla="*/ 164 h 296"/>
                  <a:gd name="T34" fmla="*/ 296 w 308"/>
                  <a:gd name="T35" fmla="*/ 133 h 296"/>
                  <a:gd name="T36" fmla="*/ 214 w 308"/>
                  <a:gd name="T37" fmla="*/ 124 h 296"/>
                  <a:gd name="T38" fmla="*/ 213 w 308"/>
                  <a:gd name="T39" fmla="*/ 124 h 296"/>
                  <a:gd name="T40" fmla="*/ 212 w 308"/>
                  <a:gd name="T41" fmla="*/ 124 h 296"/>
                  <a:gd name="T42" fmla="*/ 217 w 308"/>
                  <a:gd name="T43" fmla="*/ 124 h 296"/>
                  <a:gd name="T44" fmla="*/ 206 w 308"/>
                  <a:gd name="T45" fmla="*/ 124 h 296"/>
                  <a:gd name="T46" fmla="*/ 165 w 308"/>
                  <a:gd name="T47" fmla="*/ 123 h 296"/>
                  <a:gd name="T48" fmla="*/ 165 w 308"/>
                  <a:gd name="T49" fmla="*/ 123 h 296"/>
                  <a:gd name="T50" fmla="*/ 160 w 308"/>
                  <a:gd name="T51" fmla="*/ 121 h 296"/>
                  <a:gd name="T52" fmla="*/ 165 w 308"/>
                  <a:gd name="T53" fmla="*/ 120 h 296"/>
                  <a:gd name="T54" fmla="*/ 165 w 308"/>
                  <a:gd name="T55" fmla="*/ 120 h 296"/>
                  <a:gd name="T56" fmla="*/ 179 w 308"/>
                  <a:gd name="T57" fmla="*/ 119 h 296"/>
                  <a:gd name="T58" fmla="*/ 192 w 308"/>
                  <a:gd name="T59" fmla="*/ 58 h 296"/>
                  <a:gd name="T60" fmla="*/ 178 w 308"/>
                  <a:gd name="T61" fmla="*/ 0 h 296"/>
                  <a:gd name="T62" fmla="*/ 101 w 308"/>
                  <a:gd name="T63" fmla="*/ 126 h 296"/>
                  <a:gd name="T64" fmla="*/ 58 w 308"/>
                  <a:gd name="T65" fmla="*/ 146 h 296"/>
                  <a:gd name="T66" fmla="*/ 53 w 308"/>
                  <a:gd name="T67" fmla="*/ 275 h 296"/>
                  <a:gd name="T68" fmla="*/ 99 w 308"/>
                  <a:gd name="T69" fmla="*/ 275 h 296"/>
                  <a:gd name="T70" fmla="*/ 232 w 308"/>
                  <a:gd name="T71" fmla="*/ 286 h 296"/>
                  <a:gd name="T72" fmla="*/ 255 w 308"/>
                  <a:gd name="T73" fmla="*/ 256 h 296"/>
                  <a:gd name="T74" fmla="*/ 227 w 308"/>
                  <a:gd name="T75" fmla="*/ 255 h 296"/>
                  <a:gd name="T76" fmla="*/ 225 w 308"/>
                  <a:gd name="T77" fmla="*/ 255 h 296"/>
                  <a:gd name="T78" fmla="*/ 221 w 308"/>
                  <a:gd name="T79" fmla="*/ 252 h 296"/>
                  <a:gd name="T80" fmla="*/ 225 w 308"/>
                  <a:gd name="T81" fmla="*/ 249 h 296"/>
                  <a:gd name="T82" fmla="*/ 227 w 308"/>
                  <a:gd name="T83" fmla="*/ 249 h 296"/>
                  <a:gd name="T84" fmla="*/ 262 w 308"/>
                  <a:gd name="T85" fmla="*/ 247 h 296"/>
                  <a:gd name="T86" fmla="*/ 269 w 308"/>
                  <a:gd name="T87" fmla="*/ 220 h 296"/>
                  <a:gd name="T88" fmla="*/ 230 w 308"/>
                  <a:gd name="T89" fmla="*/ 218 h 296"/>
                  <a:gd name="T90" fmla="*/ 228 w 308"/>
                  <a:gd name="T91" fmla="*/ 218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8" h="296">
                    <a:moveTo>
                      <a:pt x="228" y="218"/>
                    </a:moveTo>
                    <a:cubicBezTo>
                      <a:pt x="224" y="215"/>
                      <a:pt x="224" y="215"/>
                      <a:pt x="224" y="215"/>
                    </a:cubicBezTo>
                    <a:cubicBezTo>
                      <a:pt x="228" y="212"/>
                      <a:pt x="228" y="212"/>
                      <a:pt x="228" y="212"/>
                    </a:cubicBezTo>
                    <a:cubicBezTo>
                      <a:pt x="230" y="212"/>
                      <a:pt x="230" y="212"/>
                      <a:pt x="230" y="212"/>
                    </a:cubicBezTo>
                    <a:cubicBezTo>
                      <a:pt x="232" y="212"/>
                      <a:pt x="263" y="210"/>
                      <a:pt x="278" y="209"/>
                    </a:cubicBezTo>
                    <a:cubicBezTo>
                      <a:pt x="295" y="197"/>
                      <a:pt x="292" y="183"/>
                      <a:pt x="288" y="176"/>
                    </a:cubicBezTo>
                    <a:cubicBezTo>
                      <a:pt x="287" y="176"/>
                      <a:pt x="285" y="176"/>
                      <a:pt x="284" y="176"/>
                    </a:cubicBezTo>
                    <a:cubicBezTo>
                      <a:pt x="283" y="176"/>
                      <a:pt x="283" y="176"/>
                      <a:pt x="283" y="176"/>
                    </a:cubicBezTo>
                    <a:cubicBezTo>
                      <a:pt x="283" y="176"/>
                      <a:pt x="283" y="176"/>
                      <a:pt x="283" y="176"/>
                    </a:cubicBezTo>
                    <a:cubicBezTo>
                      <a:pt x="278" y="176"/>
                      <a:pt x="231" y="174"/>
                      <a:pt x="229" y="174"/>
                    </a:cubicBezTo>
                    <a:cubicBezTo>
                      <a:pt x="226" y="174"/>
                      <a:pt x="226" y="174"/>
                      <a:pt x="226" y="174"/>
                    </a:cubicBezTo>
                    <a:cubicBezTo>
                      <a:pt x="222" y="171"/>
                      <a:pt x="222" y="171"/>
                      <a:pt x="222" y="171"/>
                    </a:cubicBezTo>
                    <a:cubicBezTo>
                      <a:pt x="226" y="168"/>
                      <a:pt x="226" y="168"/>
                      <a:pt x="226" y="168"/>
                    </a:cubicBezTo>
                    <a:cubicBezTo>
                      <a:pt x="228" y="168"/>
                      <a:pt x="228" y="168"/>
                      <a:pt x="228" y="168"/>
                    </a:cubicBezTo>
                    <a:cubicBezTo>
                      <a:pt x="231" y="168"/>
                      <a:pt x="280" y="164"/>
                      <a:pt x="284" y="164"/>
                    </a:cubicBezTo>
                    <a:cubicBezTo>
                      <a:pt x="290" y="164"/>
                      <a:pt x="292" y="164"/>
                      <a:pt x="292" y="164"/>
                    </a:cubicBezTo>
                    <a:cubicBezTo>
                      <a:pt x="292" y="164"/>
                      <a:pt x="292" y="164"/>
                      <a:pt x="292" y="164"/>
                    </a:cubicBezTo>
                    <a:cubicBezTo>
                      <a:pt x="302" y="155"/>
                      <a:pt x="308" y="144"/>
                      <a:pt x="296" y="133"/>
                    </a:cubicBezTo>
                    <a:cubicBezTo>
                      <a:pt x="285" y="123"/>
                      <a:pt x="243" y="125"/>
                      <a:pt x="214" y="124"/>
                    </a:cubicBezTo>
                    <a:cubicBezTo>
                      <a:pt x="213" y="124"/>
                      <a:pt x="213" y="124"/>
                      <a:pt x="213" y="124"/>
                    </a:cubicBezTo>
                    <a:cubicBezTo>
                      <a:pt x="212" y="124"/>
                      <a:pt x="212" y="124"/>
                      <a:pt x="212" y="124"/>
                    </a:cubicBezTo>
                    <a:cubicBezTo>
                      <a:pt x="212" y="124"/>
                      <a:pt x="219" y="124"/>
                      <a:pt x="217" y="124"/>
                    </a:cubicBezTo>
                    <a:cubicBezTo>
                      <a:pt x="213" y="124"/>
                      <a:pt x="209" y="124"/>
                      <a:pt x="206" y="124"/>
                    </a:cubicBezTo>
                    <a:cubicBezTo>
                      <a:pt x="192" y="123"/>
                      <a:pt x="167" y="123"/>
                      <a:pt x="165" y="123"/>
                    </a:cubicBezTo>
                    <a:cubicBezTo>
                      <a:pt x="165" y="123"/>
                      <a:pt x="165" y="123"/>
                      <a:pt x="165" y="123"/>
                    </a:cubicBezTo>
                    <a:cubicBezTo>
                      <a:pt x="160" y="121"/>
                      <a:pt x="160" y="121"/>
                      <a:pt x="160" y="121"/>
                    </a:cubicBezTo>
                    <a:cubicBezTo>
                      <a:pt x="165" y="120"/>
                      <a:pt x="165" y="120"/>
                      <a:pt x="165" y="120"/>
                    </a:cubicBezTo>
                    <a:cubicBezTo>
                      <a:pt x="165" y="120"/>
                      <a:pt x="165" y="120"/>
                      <a:pt x="165" y="120"/>
                    </a:cubicBezTo>
                    <a:cubicBezTo>
                      <a:pt x="166" y="120"/>
                      <a:pt x="169" y="120"/>
                      <a:pt x="179" y="119"/>
                    </a:cubicBezTo>
                    <a:cubicBezTo>
                      <a:pt x="165" y="90"/>
                      <a:pt x="188" y="73"/>
                      <a:pt x="192" y="58"/>
                    </a:cubicBezTo>
                    <a:cubicBezTo>
                      <a:pt x="206" y="5"/>
                      <a:pt x="178" y="0"/>
                      <a:pt x="178" y="0"/>
                    </a:cubicBezTo>
                    <a:cubicBezTo>
                      <a:pt x="178" y="0"/>
                      <a:pt x="108" y="96"/>
                      <a:pt x="101" y="126"/>
                    </a:cubicBezTo>
                    <a:cubicBezTo>
                      <a:pt x="96" y="148"/>
                      <a:pt x="67" y="146"/>
                      <a:pt x="58" y="146"/>
                    </a:cubicBezTo>
                    <a:cubicBezTo>
                      <a:pt x="10" y="144"/>
                      <a:pt x="0" y="264"/>
                      <a:pt x="53" y="275"/>
                    </a:cubicBezTo>
                    <a:cubicBezTo>
                      <a:pt x="64" y="277"/>
                      <a:pt x="76" y="265"/>
                      <a:pt x="99" y="275"/>
                    </a:cubicBezTo>
                    <a:cubicBezTo>
                      <a:pt x="149" y="296"/>
                      <a:pt x="192" y="287"/>
                      <a:pt x="232" y="286"/>
                    </a:cubicBezTo>
                    <a:cubicBezTo>
                      <a:pt x="259" y="285"/>
                      <a:pt x="257" y="266"/>
                      <a:pt x="255" y="256"/>
                    </a:cubicBezTo>
                    <a:cubicBezTo>
                      <a:pt x="242" y="256"/>
                      <a:pt x="229" y="255"/>
                      <a:pt x="227" y="255"/>
                    </a:cubicBezTo>
                    <a:cubicBezTo>
                      <a:pt x="225" y="255"/>
                      <a:pt x="225" y="255"/>
                      <a:pt x="225" y="255"/>
                    </a:cubicBezTo>
                    <a:cubicBezTo>
                      <a:pt x="221" y="252"/>
                      <a:pt x="221" y="252"/>
                      <a:pt x="221" y="252"/>
                    </a:cubicBezTo>
                    <a:cubicBezTo>
                      <a:pt x="225" y="249"/>
                      <a:pt x="225" y="249"/>
                      <a:pt x="225" y="249"/>
                    </a:cubicBezTo>
                    <a:cubicBezTo>
                      <a:pt x="227" y="249"/>
                      <a:pt x="227" y="249"/>
                      <a:pt x="227" y="249"/>
                    </a:cubicBezTo>
                    <a:cubicBezTo>
                      <a:pt x="229" y="249"/>
                      <a:pt x="247" y="248"/>
                      <a:pt x="262" y="247"/>
                    </a:cubicBezTo>
                    <a:cubicBezTo>
                      <a:pt x="275" y="237"/>
                      <a:pt x="272" y="227"/>
                      <a:pt x="269" y="220"/>
                    </a:cubicBezTo>
                    <a:cubicBezTo>
                      <a:pt x="253" y="219"/>
                      <a:pt x="232" y="218"/>
                      <a:pt x="230" y="218"/>
                    </a:cubicBezTo>
                    <a:lnTo>
                      <a:pt x="228" y="2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4279817" y="3818888"/>
            <a:ext cx="1818587" cy="1818587"/>
            <a:chOff x="4279716" y="3818908"/>
            <a:chExt cx="1818687" cy="1818687"/>
          </a:xfrm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Teardrop 3@|1FFC:2381804|FBC:16777215|LFC:16777215|LBC:16777215"/>
            <p:cNvSpPr/>
            <p:nvPr/>
          </p:nvSpPr>
          <p:spPr>
            <a:xfrm>
              <a:off x="4279716" y="3818908"/>
              <a:ext cx="1818687" cy="1818687"/>
            </a:xfrm>
            <a:prstGeom prst="teardrop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02">
                <a:defRPr/>
              </a:pPr>
              <a:endParaRPr lang="en-US" sz="1801" kern="0" dirty="0">
                <a:solidFill>
                  <a:srgbClr val="1CBB9F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973499" y="4562878"/>
              <a:ext cx="423264" cy="472549"/>
              <a:chOff x="6016626" y="5110164"/>
              <a:chExt cx="231775" cy="258763"/>
            </a:xfrm>
            <a:solidFill>
              <a:schemeClr val="bg1"/>
            </a:solidFill>
          </p:grpSpPr>
          <p:sp>
            <p:nvSpPr>
              <p:cNvPr id="15" name="Rectangle 74@|1FFC:0|FBC:0|LFC:0|LBC:16777215"/>
              <p:cNvSpPr>
                <a:spLocks noChangeArrowheads="1"/>
              </p:cNvSpPr>
              <p:nvPr/>
            </p:nvSpPr>
            <p:spPr bwMode="auto">
              <a:xfrm>
                <a:off x="6119813" y="5281614"/>
                <a:ext cx="23813" cy="873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75@|5FFC:0|FBC:0|LFC:0|LBC:16777215"/>
              <p:cNvSpPr/>
              <p:nvPr/>
            </p:nvSpPr>
            <p:spPr bwMode="auto">
              <a:xfrm>
                <a:off x="6016626" y="5110164"/>
                <a:ext cx="207963" cy="73025"/>
              </a:xfrm>
              <a:custGeom>
                <a:avLst/>
                <a:gdLst>
                  <a:gd name="T0" fmla="*/ 115 w 231"/>
                  <a:gd name="T1" fmla="*/ 28 h 81"/>
                  <a:gd name="T2" fmla="*/ 30 w 231"/>
                  <a:gd name="T3" fmla="*/ 28 h 81"/>
                  <a:gd name="T4" fmla="*/ 25 w 231"/>
                  <a:gd name="T5" fmla="*/ 30 h 81"/>
                  <a:gd name="T6" fmla="*/ 2 w 231"/>
                  <a:gd name="T7" fmla="*/ 50 h 81"/>
                  <a:gd name="T8" fmla="*/ 0 w 231"/>
                  <a:gd name="T9" fmla="*/ 54 h 81"/>
                  <a:gd name="T10" fmla="*/ 0 w 231"/>
                  <a:gd name="T11" fmla="*/ 55 h 81"/>
                  <a:gd name="T12" fmla="*/ 2 w 231"/>
                  <a:gd name="T13" fmla="*/ 60 h 81"/>
                  <a:gd name="T14" fmla="*/ 25 w 231"/>
                  <a:gd name="T15" fmla="*/ 79 h 81"/>
                  <a:gd name="T16" fmla="*/ 30 w 231"/>
                  <a:gd name="T17" fmla="*/ 81 h 81"/>
                  <a:gd name="T18" fmla="*/ 229 w 231"/>
                  <a:gd name="T19" fmla="*/ 81 h 81"/>
                  <a:gd name="T20" fmla="*/ 231 w 231"/>
                  <a:gd name="T21" fmla="*/ 78 h 81"/>
                  <a:gd name="T22" fmla="*/ 231 w 231"/>
                  <a:gd name="T23" fmla="*/ 31 h 81"/>
                  <a:gd name="T24" fmla="*/ 229 w 231"/>
                  <a:gd name="T25" fmla="*/ 28 h 81"/>
                  <a:gd name="T26" fmla="*/ 142 w 231"/>
                  <a:gd name="T27" fmla="*/ 28 h 81"/>
                  <a:gd name="T28" fmla="*/ 142 w 231"/>
                  <a:gd name="T29" fmla="*/ 13 h 81"/>
                  <a:gd name="T30" fmla="*/ 142 w 231"/>
                  <a:gd name="T31" fmla="*/ 0 h 81"/>
                  <a:gd name="T32" fmla="*/ 115 w 231"/>
                  <a:gd name="T33" fmla="*/ 0 h 81"/>
                  <a:gd name="T34" fmla="*/ 115 w 231"/>
                  <a:gd name="T35" fmla="*/ 13 h 81"/>
                  <a:gd name="T36" fmla="*/ 115 w 231"/>
                  <a:gd name="T37" fmla="*/ 2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81">
                    <a:moveTo>
                      <a:pt x="115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28" y="28"/>
                      <a:pt x="26" y="29"/>
                      <a:pt x="25" y="30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1" y="51"/>
                      <a:pt x="0" y="53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1" y="59"/>
                      <a:pt x="2" y="60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6" y="80"/>
                      <a:pt x="28" y="81"/>
                      <a:pt x="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30" y="81"/>
                      <a:pt x="231" y="80"/>
                      <a:pt x="231" y="78"/>
                    </a:cubicBezTo>
                    <a:cubicBezTo>
                      <a:pt x="231" y="31"/>
                      <a:pt x="231" y="31"/>
                      <a:pt x="231" y="31"/>
                    </a:cubicBezTo>
                    <a:cubicBezTo>
                      <a:pt x="231" y="30"/>
                      <a:pt x="230" y="28"/>
                      <a:pt x="229" y="28"/>
                    </a:cubicBezTo>
                    <a:cubicBezTo>
                      <a:pt x="142" y="28"/>
                      <a:pt x="142" y="28"/>
                      <a:pt x="142" y="28"/>
                    </a:cubicBezTo>
                    <a:cubicBezTo>
                      <a:pt x="142" y="13"/>
                      <a:pt x="142" y="13"/>
                      <a:pt x="142" y="13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3"/>
                      <a:pt x="115" y="13"/>
                      <a:pt x="115" y="13"/>
                    </a:cubicBezTo>
                    <a:lnTo>
                      <a:pt x="115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Freeform 76@|5FFC:0|FBC:0|LFC:0|LBC:16777215"/>
              <p:cNvSpPr/>
              <p:nvPr/>
            </p:nvSpPr>
            <p:spPr bwMode="auto">
              <a:xfrm>
                <a:off x="6040438" y="5197476"/>
                <a:ext cx="207963" cy="71438"/>
              </a:xfrm>
              <a:custGeom>
                <a:avLst/>
                <a:gdLst>
                  <a:gd name="T0" fmla="*/ 89 w 231"/>
                  <a:gd name="T1" fmla="*/ 27 h 80"/>
                  <a:gd name="T2" fmla="*/ 3 w 231"/>
                  <a:gd name="T3" fmla="*/ 27 h 80"/>
                  <a:gd name="T4" fmla="*/ 0 w 231"/>
                  <a:gd name="T5" fmla="*/ 30 h 80"/>
                  <a:gd name="T6" fmla="*/ 0 w 231"/>
                  <a:gd name="T7" fmla="*/ 77 h 80"/>
                  <a:gd name="T8" fmla="*/ 3 w 231"/>
                  <a:gd name="T9" fmla="*/ 80 h 80"/>
                  <a:gd name="T10" fmla="*/ 202 w 231"/>
                  <a:gd name="T11" fmla="*/ 80 h 80"/>
                  <a:gd name="T12" fmla="*/ 206 w 231"/>
                  <a:gd name="T13" fmla="*/ 78 h 80"/>
                  <a:gd name="T14" fmla="*/ 229 w 231"/>
                  <a:gd name="T15" fmla="*/ 59 h 80"/>
                  <a:gd name="T16" fmla="*/ 231 w 231"/>
                  <a:gd name="T17" fmla="*/ 54 h 80"/>
                  <a:gd name="T18" fmla="*/ 231 w 231"/>
                  <a:gd name="T19" fmla="*/ 53 h 80"/>
                  <a:gd name="T20" fmla="*/ 229 w 231"/>
                  <a:gd name="T21" fmla="*/ 49 h 80"/>
                  <a:gd name="T22" fmla="*/ 206 w 231"/>
                  <a:gd name="T23" fmla="*/ 29 h 80"/>
                  <a:gd name="T24" fmla="*/ 202 w 231"/>
                  <a:gd name="T25" fmla="*/ 27 h 80"/>
                  <a:gd name="T26" fmla="*/ 116 w 231"/>
                  <a:gd name="T27" fmla="*/ 27 h 80"/>
                  <a:gd name="T28" fmla="*/ 116 w 231"/>
                  <a:gd name="T29" fmla="*/ 12 h 80"/>
                  <a:gd name="T30" fmla="*/ 116 w 231"/>
                  <a:gd name="T31" fmla="*/ 1 h 80"/>
                  <a:gd name="T32" fmla="*/ 116 w 231"/>
                  <a:gd name="T33" fmla="*/ 0 h 80"/>
                  <a:gd name="T34" fmla="*/ 89 w 231"/>
                  <a:gd name="T35" fmla="*/ 0 h 80"/>
                  <a:gd name="T36" fmla="*/ 89 w 231"/>
                  <a:gd name="T37" fmla="*/ 1 h 80"/>
                  <a:gd name="T38" fmla="*/ 89 w 231"/>
                  <a:gd name="T39" fmla="*/ 12 h 80"/>
                  <a:gd name="T40" fmla="*/ 89 w 231"/>
                  <a:gd name="T41" fmla="*/ 27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80">
                    <a:moveTo>
                      <a:pt x="89" y="27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1" y="27"/>
                      <a:pt x="0" y="29"/>
                      <a:pt x="0" y="30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1" y="80"/>
                      <a:pt x="3" y="80"/>
                    </a:cubicBezTo>
                    <a:cubicBezTo>
                      <a:pt x="202" y="80"/>
                      <a:pt x="202" y="80"/>
                      <a:pt x="202" y="80"/>
                    </a:cubicBezTo>
                    <a:cubicBezTo>
                      <a:pt x="203" y="80"/>
                      <a:pt x="205" y="79"/>
                      <a:pt x="206" y="78"/>
                    </a:cubicBezTo>
                    <a:cubicBezTo>
                      <a:pt x="229" y="59"/>
                      <a:pt x="229" y="59"/>
                      <a:pt x="229" y="59"/>
                    </a:cubicBezTo>
                    <a:cubicBezTo>
                      <a:pt x="230" y="58"/>
                      <a:pt x="231" y="55"/>
                      <a:pt x="231" y="54"/>
                    </a:cubicBezTo>
                    <a:cubicBezTo>
                      <a:pt x="231" y="53"/>
                      <a:pt x="231" y="53"/>
                      <a:pt x="231" y="53"/>
                    </a:cubicBezTo>
                    <a:cubicBezTo>
                      <a:pt x="231" y="52"/>
                      <a:pt x="230" y="50"/>
                      <a:pt x="229" y="49"/>
                    </a:cubicBezTo>
                    <a:cubicBezTo>
                      <a:pt x="206" y="29"/>
                      <a:pt x="206" y="29"/>
                      <a:pt x="206" y="29"/>
                    </a:cubicBezTo>
                    <a:cubicBezTo>
                      <a:pt x="205" y="28"/>
                      <a:pt x="203" y="27"/>
                      <a:pt x="202" y="27"/>
                    </a:cubicBezTo>
                    <a:cubicBezTo>
                      <a:pt x="116" y="27"/>
                      <a:pt x="116" y="27"/>
                      <a:pt x="116" y="27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1"/>
                      <a:pt x="116" y="1"/>
                      <a:pt x="116" y="1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2"/>
                      <a:pt x="89" y="12"/>
                      <a:pt x="89" y="12"/>
                    </a:cubicBezTo>
                    <a:lnTo>
                      <a:pt x="89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152419" y="3818888"/>
            <a:ext cx="1818587" cy="1818587"/>
            <a:chOff x="6152421" y="3818908"/>
            <a:chExt cx="1818687" cy="1818687"/>
          </a:xfrm>
          <a:solidFill>
            <a:srgbClr val="63CFF6"/>
          </a:solidFill>
          <a:effectLst>
            <a:outerShdw blurRad="419100" dist="4191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9" name="Teardrop 9@|1FFC:1554685|FBC:16777215|LFC:16777215|LBC:16777215"/>
            <p:cNvSpPr/>
            <p:nvPr/>
          </p:nvSpPr>
          <p:spPr>
            <a:xfrm rot="16200000">
              <a:off x="6152421" y="3818908"/>
              <a:ext cx="1818687" cy="1818687"/>
            </a:xfrm>
            <a:prstGeom prst="teardrop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02">
                <a:defRPr/>
              </a:pPr>
              <a:endParaRPr lang="en-US" sz="1801" kern="0" dirty="0">
                <a:solidFill>
                  <a:srgbClr val="1CBB9F"/>
                </a:solidFill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012573" y="4562878"/>
              <a:ext cx="402970" cy="472548"/>
              <a:chOff x="6537326" y="5110164"/>
              <a:chExt cx="220662" cy="258762"/>
            </a:xfrm>
            <a:grpFill/>
          </p:grpSpPr>
          <p:sp>
            <p:nvSpPr>
              <p:cNvPr id="21" name="Freeform 77@|5FFC:0|FBC:0|LFC:0|LBC:16777215"/>
              <p:cNvSpPr/>
              <p:nvPr/>
            </p:nvSpPr>
            <p:spPr bwMode="auto">
              <a:xfrm>
                <a:off x="6580188" y="5110164"/>
                <a:ext cx="177800" cy="149225"/>
              </a:xfrm>
              <a:custGeom>
                <a:avLst/>
                <a:gdLst>
                  <a:gd name="T0" fmla="*/ 134 w 196"/>
                  <a:gd name="T1" fmla="*/ 102 h 167"/>
                  <a:gd name="T2" fmla="*/ 196 w 196"/>
                  <a:gd name="T3" fmla="*/ 34 h 167"/>
                  <a:gd name="T4" fmla="*/ 76 w 196"/>
                  <a:gd name="T5" fmla="*/ 22 h 167"/>
                  <a:gd name="T6" fmla="*/ 0 w 196"/>
                  <a:gd name="T7" fmla="*/ 2 h 167"/>
                  <a:gd name="T8" fmla="*/ 0 w 196"/>
                  <a:gd name="T9" fmla="*/ 137 h 167"/>
                  <a:gd name="T10" fmla="*/ 39 w 196"/>
                  <a:gd name="T11" fmla="*/ 135 h 167"/>
                  <a:gd name="T12" fmla="*/ 191 w 196"/>
                  <a:gd name="T13" fmla="*/ 160 h 167"/>
                  <a:gd name="T14" fmla="*/ 134 w 196"/>
                  <a:gd name="T15" fmla="*/ 10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167">
                    <a:moveTo>
                      <a:pt x="134" y="102"/>
                    </a:moveTo>
                    <a:cubicBezTo>
                      <a:pt x="134" y="87"/>
                      <a:pt x="196" y="34"/>
                      <a:pt x="196" y="34"/>
                    </a:cubicBezTo>
                    <a:cubicBezTo>
                      <a:pt x="164" y="48"/>
                      <a:pt x="117" y="44"/>
                      <a:pt x="76" y="22"/>
                    </a:cubicBezTo>
                    <a:cubicBezTo>
                      <a:pt x="35" y="0"/>
                      <a:pt x="0" y="2"/>
                      <a:pt x="0" y="2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" y="136"/>
                      <a:pt x="11" y="133"/>
                      <a:pt x="39" y="135"/>
                    </a:cubicBezTo>
                    <a:cubicBezTo>
                      <a:pt x="73" y="139"/>
                      <a:pt x="160" y="167"/>
                      <a:pt x="191" y="160"/>
                    </a:cubicBezTo>
                    <a:cubicBezTo>
                      <a:pt x="191" y="160"/>
                      <a:pt x="134" y="112"/>
                      <a:pt x="134" y="1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Rectangle 78@|1FFC:0|FBC:0|LFC:0|LBC:16777215"/>
              <p:cNvSpPr>
                <a:spLocks noChangeArrowheads="1"/>
              </p:cNvSpPr>
              <p:nvPr/>
            </p:nvSpPr>
            <p:spPr bwMode="auto">
              <a:xfrm>
                <a:off x="6537326" y="5111751"/>
                <a:ext cx="22225" cy="2571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矩形 23"/>
          <p:cNvSpPr/>
          <p:nvPr/>
        </p:nvSpPr>
        <p:spPr>
          <a:xfrm>
            <a:off x="1019434" y="2043504"/>
            <a:ext cx="3009003" cy="161864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12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398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版权保护方面：覆盖内容生产和数字出版等领域，建立基于区块链的溯源系统，可开展版权交易等衍生业务</a:t>
            </a:r>
          </a:p>
          <a:p>
            <a:pPr defTabSz="121612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398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电子证据方面：区块链存证应用于数据资产清算，跨境电商等领域</a:t>
            </a:r>
          </a:p>
        </p:txBody>
      </p:sp>
      <p:sp>
        <p:nvSpPr>
          <p:cNvPr id="25" name="矩形 24"/>
          <p:cNvSpPr/>
          <p:nvPr/>
        </p:nvSpPr>
        <p:spPr>
          <a:xfrm>
            <a:off x="1045323" y="4562531"/>
            <a:ext cx="3009003" cy="93019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12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398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响应我国乡村振兴政策，农业区块链引入生产中的具体环节，农业大数据，农产品溯源等技术助力乡村转型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1045192" y="1614186"/>
            <a:ext cx="1952887" cy="35009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128">
              <a:spcBef>
                <a:spcPct val="20000"/>
              </a:spcBef>
              <a:defRPr/>
            </a:pPr>
            <a:r>
              <a:rPr lang="zh-CN" altLang="en-US" sz="2275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法律法务</a:t>
            </a:r>
          </a:p>
        </p:txBody>
      </p:sp>
      <p:sp>
        <p:nvSpPr>
          <p:cNvPr id="27" name="TextBox 13"/>
          <p:cNvSpPr txBox="1"/>
          <p:nvPr/>
        </p:nvSpPr>
        <p:spPr>
          <a:xfrm>
            <a:off x="1044590" y="4098302"/>
            <a:ext cx="1952887" cy="35009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128">
              <a:spcBef>
                <a:spcPct val="20000"/>
              </a:spcBef>
              <a:defRPr/>
            </a:pPr>
            <a:r>
              <a:rPr lang="zh-CN" altLang="en-US" sz="2275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农业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8328257" y="3738404"/>
            <a:ext cx="2864424" cy="0"/>
          </a:xfrm>
          <a:prstGeom prst="line">
            <a:avLst/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353845" y="2336113"/>
            <a:ext cx="3009003" cy="12529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12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398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可用于能源物联网，泛在电力物联网等能源创新领域；电力市场引入智能电网，分布式能源，基于区块链技术的拍卖算法等新变革</a:t>
            </a:r>
          </a:p>
        </p:txBody>
      </p:sp>
      <p:sp>
        <p:nvSpPr>
          <p:cNvPr id="30" name="矩形 29"/>
          <p:cNvSpPr/>
          <p:nvPr/>
        </p:nvSpPr>
        <p:spPr>
          <a:xfrm>
            <a:off x="8353845" y="4562532"/>
            <a:ext cx="3009003" cy="125290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128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398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区块链创新应用于供应链管理领域，我国高新技术领域也着力发展工业物联网建设，在人工智能、无人驾驶等领域前景广阔。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8328426" y="1666566"/>
            <a:ext cx="1952887" cy="35009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128">
              <a:spcBef>
                <a:spcPct val="20000"/>
              </a:spcBef>
              <a:defRPr/>
            </a:pPr>
            <a:r>
              <a:rPr lang="zh-CN" altLang="en-US" sz="2275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能源交易</a:t>
            </a:r>
            <a:endParaRPr lang="zh-CN" altLang="en-US" sz="1598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8328426" y="4098302"/>
            <a:ext cx="1952887" cy="35009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128">
              <a:spcBef>
                <a:spcPct val="20000"/>
              </a:spcBef>
              <a:defRPr/>
            </a:pPr>
            <a:r>
              <a:rPr lang="zh-CN" altLang="en-US" sz="2275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工业物联网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5419993" y="3086177"/>
            <a:ext cx="1411680" cy="1411680"/>
            <a:chOff x="5419956" y="3086158"/>
            <a:chExt cx="1411757" cy="1411757"/>
          </a:xfrm>
        </p:grpSpPr>
        <p:sp>
          <p:nvSpPr>
            <p:cNvPr id="34" name="Oval 5@|1FFC:10921638|FBC:16777215|LFC:16777215|LBC:16777215"/>
            <p:cNvSpPr/>
            <p:nvPr/>
          </p:nvSpPr>
          <p:spPr>
            <a:xfrm>
              <a:off x="5419956" y="3086158"/>
              <a:ext cx="1411757" cy="1411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dist="4191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02">
                <a:defRPr/>
              </a:pPr>
              <a:endParaRPr lang="zh-CN" altLang="en-US" sz="180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780550" y="3583744"/>
              <a:ext cx="743741" cy="357462"/>
              <a:chOff x="6113463" y="5605463"/>
              <a:chExt cx="204787" cy="9842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6" name="Freeform 391@|5FFC:0|FBC:0|LFC:0|LBC:16777215"/>
              <p:cNvSpPr/>
              <p:nvPr/>
            </p:nvSpPr>
            <p:spPr bwMode="auto">
              <a:xfrm>
                <a:off x="6259513" y="5632451"/>
                <a:ext cx="58737" cy="71438"/>
              </a:xfrm>
              <a:custGeom>
                <a:avLst/>
                <a:gdLst>
                  <a:gd name="T0" fmla="*/ 81 w 81"/>
                  <a:gd name="T1" fmla="*/ 89 h 101"/>
                  <a:gd name="T2" fmla="*/ 67 w 81"/>
                  <a:gd name="T3" fmla="*/ 76 h 101"/>
                  <a:gd name="T4" fmla="*/ 34 w 81"/>
                  <a:gd name="T5" fmla="*/ 62 h 101"/>
                  <a:gd name="T6" fmla="*/ 44 w 81"/>
                  <a:gd name="T7" fmla="*/ 43 h 101"/>
                  <a:gd name="T8" fmla="*/ 46 w 81"/>
                  <a:gd name="T9" fmla="*/ 29 h 101"/>
                  <a:gd name="T10" fmla="*/ 45 w 81"/>
                  <a:gd name="T11" fmla="*/ 15 h 101"/>
                  <a:gd name="T12" fmla="*/ 23 w 81"/>
                  <a:gd name="T13" fmla="*/ 0 h 101"/>
                  <a:gd name="T14" fmla="*/ 1 w 81"/>
                  <a:gd name="T15" fmla="*/ 15 h 101"/>
                  <a:gd name="T16" fmla="*/ 1 w 81"/>
                  <a:gd name="T17" fmla="*/ 29 h 101"/>
                  <a:gd name="T18" fmla="*/ 3 w 81"/>
                  <a:gd name="T19" fmla="*/ 43 h 101"/>
                  <a:gd name="T20" fmla="*/ 11 w 81"/>
                  <a:gd name="T21" fmla="*/ 59 h 101"/>
                  <a:gd name="T22" fmla="*/ 29 w 81"/>
                  <a:gd name="T23" fmla="*/ 84 h 101"/>
                  <a:gd name="T24" fmla="*/ 29 w 81"/>
                  <a:gd name="T25" fmla="*/ 85 h 101"/>
                  <a:gd name="T26" fmla="*/ 29 w 81"/>
                  <a:gd name="T27" fmla="*/ 85 h 101"/>
                  <a:gd name="T28" fmla="*/ 29 w 81"/>
                  <a:gd name="T29" fmla="*/ 101 h 101"/>
                  <a:gd name="T30" fmla="*/ 29 w 81"/>
                  <a:gd name="T31" fmla="*/ 101 h 101"/>
                  <a:gd name="T32" fmla="*/ 81 w 81"/>
                  <a:gd name="T33" fmla="*/ 101 h 101"/>
                  <a:gd name="T34" fmla="*/ 81 w 81"/>
                  <a:gd name="T35" fmla="*/ 8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1" h="101">
                    <a:moveTo>
                      <a:pt x="81" y="89"/>
                    </a:moveTo>
                    <a:cubicBezTo>
                      <a:pt x="81" y="89"/>
                      <a:pt x="81" y="82"/>
                      <a:pt x="67" y="76"/>
                    </a:cubicBezTo>
                    <a:cubicBezTo>
                      <a:pt x="60" y="73"/>
                      <a:pt x="50" y="65"/>
                      <a:pt x="34" y="62"/>
                    </a:cubicBezTo>
                    <a:cubicBezTo>
                      <a:pt x="38" y="58"/>
                      <a:pt x="41" y="51"/>
                      <a:pt x="44" y="43"/>
                    </a:cubicBezTo>
                    <a:cubicBezTo>
                      <a:pt x="46" y="39"/>
                      <a:pt x="46" y="35"/>
                      <a:pt x="46" y="29"/>
                    </a:cubicBezTo>
                    <a:cubicBezTo>
                      <a:pt x="46" y="25"/>
                      <a:pt x="46" y="19"/>
                      <a:pt x="45" y="15"/>
                    </a:cubicBezTo>
                    <a:cubicBezTo>
                      <a:pt x="42" y="3"/>
                      <a:pt x="33" y="0"/>
                      <a:pt x="23" y="0"/>
                    </a:cubicBezTo>
                    <a:cubicBezTo>
                      <a:pt x="13" y="0"/>
                      <a:pt x="5" y="3"/>
                      <a:pt x="1" y="15"/>
                    </a:cubicBezTo>
                    <a:cubicBezTo>
                      <a:pt x="0" y="19"/>
                      <a:pt x="1" y="25"/>
                      <a:pt x="1" y="29"/>
                    </a:cubicBezTo>
                    <a:cubicBezTo>
                      <a:pt x="1" y="35"/>
                      <a:pt x="1" y="39"/>
                      <a:pt x="3" y="43"/>
                    </a:cubicBezTo>
                    <a:cubicBezTo>
                      <a:pt x="5" y="50"/>
                      <a:pt x="8" y="55"/>
                      <a:pt x="11" y="59"/>
                    </a:cubicBezTo>
                    <a:cubicBezTo>
                      <a:pt x="28" y="70"/>
                      <a:pt x="29" y="81"/>
                      <a:pt x="29" y="84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81" y="101"/>
                      <a:pt x="81" y="101"/>
                      <a:pt x="81" y="101"/>
                    </a:cubicBezTo>
                    <a:lnTo>
                      <a:pt x="81" y="8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392@|5FFC:0|FBC:0|LFC:0|LBC:16777215"/>
              <p:cNvSpPr/>
              <p:nvPr/>
            </p:nvSpPr>
            <p:spPr bwMode="auto">
              <a:xfrm>
                <a:off x="6113463" y="5632451"/>
                <a:ext cx="57150" cy="71438"/>
              </a:xfrm>
              <a:custGeom>
                <a:avLst/>
                <a:gdLst>
                  <a:gd name="T0" fmla="*/ 53 w 81"/>
                  <a:gd name="T1" fmla="*/ 85 h 101"/>
                  <a:gd name="T2" fmla="*/ 53 w 81"/>
                  <a:gd name="T3" fmla="*/ 84 h 101"/>
                  <a:gd name="T4" fmla="*/ 71 w 81"/>
                  <a:gd name="T5" fmla="*/ 60 h 101"/>
                  <a:gd name="T6" fmla="*/ 79 w 81"/>
                  <a:gd name="T7" fmla="*/ 43 h 101"/>
                  <a:gd name="T8" fmla="*/ 80 w 81"/>
                  <a:gd name="T9" fmla="*/ 29 h 101"/>
                  <a:gd name="T10" fmla="*/ 80 w 81"/>
                  <a:gd name="T11" fmla="*/ 15 h 101"/>
                  <a:gd name="T12" fmla="*/ 58 w 81"/>
                  <a:gd name="T13" fmla="*/ 0 h 101"/>
                  <a:gd name="T14" fmla="*/ 36 w 81"/>
                  <a:gd name="T15" fmla="*/ 15 h 101"/>
                  <a:gd name="T16" fmla="*/ 36 w 81"/>
                  <a:gd name="T17" fmla="*/ 29 h 101"/>
                  <a:gd name="T18" fmla="*/ 37 w 81"/>
                  <a:gd name="T19" fmla="*/ 43 h 101"/>
                  <a:gd name="T20" fmla="*/ 47 w 81"/>
                  <a:gd name="T21" fmla="*/ 62 h 101"/>
                  <a:gd name="T22" fmla="*/ 15 w 81"/>
                  <a:gd name="T23" fmla="*/ 76 h 101"/>
                  <a:gd name="T24" fmla="*/ 0 w 81"/>
                  <a:gd name="T25" fmla="*/ 89 h 101"/>
                  <a:gd name="T26" fmla="*/ 0 w 81"/>
                  <a:gd name="T27" fmla="*/ 101 h 101"/>
                  <a:gd name="T28" fmla="*/ 53 w 81"/>
                  <a:gd name="T29" fmla="*/ 101 h 101"/>
                  <a:gd name="T30" fmla="*/ 53 w 81"/>
                  <a:gd name="T31" fmla="*/ 8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" h="101">
                    <a:moveTo>
                      <a:pt x="53" y="85"/>
                    </a:moveTo>
                    <a:cubicBezTo>
                      <a:pt x="53" y="84"/>
                      <a:pt x="53" y="84"/>
                      <a:pt x="53" y="84"/>
                    </a:cubicBezTo>
                    <a:cubicBezTo>
                      <a:pt x="53" y="81"/>
                      <a:pt x="54" y="70"/>
                      <a:pt x="71" y="60"/>
                    </a:cubicBezTo>
                    <a:cubicBezTo>
                      <a:pt x="74" y="55"/>
                      <a:pt x="76" y="50"/>
                      <a:pt x="79" y="43"/>
                    </a:cubicBezTo>
                    <a:cubicBezTo>
                      <a:pt x="81" y="39"/>
                      <a:pt x="80" y="35"/>
                      <a:pt x="80" y="29"/>
                    </a:cubicBezTo>
                    <a:cubicBezTo>
                      <a:pt x="80" y="25"/>
                      <a:pt x="81" y="19"/>
                      <a:pt x="80" y="15"/>
                    </a:cubicBezTo>
                    <a:cubicBezTo>
                      <a:pt x="77" y="3"/>
                      <a:pt x="68" y="0"/>
                      <a:pt x="58" y="0"/>
                    </a:cubicBezTo>
                    <a:cubicBezTo>
                      <a:pt x="48" y="0"/>
                      <a:pt x="40" y="3"/>
                      <a:pt x="36" y="15"/>
                    </a:cubicBezTo>
                    <a:cubicBezTo>
                      <a:pt x="35" y="19"/>
                      <a:pt x="36" y="25"/>
                      <a:pt x="36" y="29"/>
                    </a:cubicBezTo>
                    <a:cubicBezTo>
                      <a:pt x="36" y="35"/>
                      <a:pt x="36" y="39"/>
                      <a:pt x="37" y="43"/>
                    </a:cubicBezTo>
                    <a:cubicBezTo>
                      <a:pt x="41" y="51"/>
                      <a:pt x="43" y="58"/>
                      <a:pt x="47" y="62"/>
                    </a:cubicBezTo>
                    <a:cubicBezTo>
                      <a:pt x="32" y="65"/>
                      <a:pt x="22" y="73"/>
                      <a:pt x="15" y="76"/>
                    </a:cubicBezTo>
                    <a:cubicBezTo>
                      <a:pt x="1" y="82"/>
                      <a:pt x="0" y="89"/>
                      <a:pt x="0" y="89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3" y="101"/>
                      <a:pt x="53" y="101"/>
                      <a:pt x="53" y="101"/>
                    </a:cubicBezTo>
                    <a:cubicBezTo>
                      <a:pt x="53" y="85"/>
                      <a:pt x="53" y="85"/>
                      <a:pt x="53" y="85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393@|5FFC:0|FBC:0|LFC:0|LBC:16777215"/>
              <p:cNvSpPr/>
              <p:nvPr/>
            </p:nvSpPr>
            <p:spPr bwMode="auto">
              <a:xfrm>
                <a:off x="6159500" y="5605463"/>
                <a:ext cx="112712" cy="98425"/>
              </a:xfrm>
              <a:custGeom>
                <a:avLst/>
                <a:gdLst>
                  <a:gd name="T0" fmla="*/ 139 w 159"/>
                  <a:gd name="T1" fmla="*/ 104 h 139"/>
                  <a:gd name="T2" fmla="*/ 94 w 159"/>
                  <a:gd name="T3" fmla="*/ 85 h 139"/>
                  <a:gd name="T4" fmla="*/ 108 w 159"/>
                  <a:gd name="T5" fmla="*/ 60 h 139"/>
                  <a:gd name="T6" fmla="*/ 110 w 159"/>
                  <a:gd name="T7" fmla="*/ 41 h 139"/>
                  <a:gd name="T8" fmla="*/ 109 w 159"/>
                  <a:gd name="T9" fmla="*/ 21 h 139"/>
                  <a:gd name="T10" fmla="*/ 79 w 159"/>
                  <a:gd name="T11" fmla="*/ 0 h 139"/>
                  <a:gd name="T12" fmla="*/ 49 w 159"/>
                  <a:gd name="T13" fmla="*/ 21 h 139"/>
                  <a:gd name="T14" fmla="*/ 49 w 159"/>
                  <a:gd name="T15" fmla="*/ 41 h 139"/>
                  <a:gd name="T16" fmla="*/ 51 w 159"/>
                  <a:gd name="T17" fmla="*/ 60 h 139"/>
                  <a:gd name="T18" fmla="*/ 64 w 159"/>
                  <a:gd name="T19" fmla="*/ 85 h 139"/>
                  <a:gd name="T20" fmla="*/ 20 w 159"/>
                  <a:gd name="T21" fmla="*/ 104 h 139"/>
                  <a:gd name="T22" fmla="*/ 0 w 159"/>
                  <a:gd name="T23" fmla="*/ 123 h 139"/>
                  <a:gd name="T24" fmla="*/ 0 w 159"/>
                  <a:gd name="T25" fmla="*/ 139 h 139"/>
                  <a:gd name="T26" fmla="*/ 159 w 159"/>
                  <a:gd name="T27" fmla="*/ 139 h 139"/>
                  <a:gd name="T28" fmla="*/ 159 w 159"/>
                  <a:gd name="T29" fmla="*/ 123 h 139"/>
                  <a:gd name="T30" fmla="*/ 139 w 159"/>
                  <a:gd name="T31" fmla="*/ 10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9" h="139">
                    <a:moveTo>
                      <a:pt x="139" y="104"/>
                    </a:moveTo>
                    <a:cubicBezTo>
                      <a:pt x="129" y="100"/>
                      <a:pt x="115" y="89"/>
                      <a:pt x="94" y="85"/>
                    </a:cubicBezTo>
                    <a:cubicBezTo>
                      <a:pt x="99" y="79"/>
                      <a:pt x="103" y="70"/>
                      <a:pt x="108" y="60"/>
                    </a:cubicBezTo>
                    <a:cubicBezTo>
                      <a:pt x="110" y="53"/>
                      <a:pt x="110" y="48"/>
                      <a:pt x="110" y="41"/>
                    </a:cubicBezTo>
                    <a:cubicBezTo>
                      <a:pt x="110" y="35"/>
                      <a:pt x="111" y="26"/>
                      <a:pt x="109" y="21"/>
                    </a:cubicBezTo>
                    <a:cubicBezTo>
                      <a:pt x="105" y="5"/>
                      <a:pt x="93" y="0"/>
                      <a:pt x="79" y="0"/>
                    </a:cubicBezTo>
                    <a:cubicBezTo>
                      <a:pt x="65" y="0"/>
                      <a:pt x="54" y="5"/>
                      <a:pt x="49" y="21"/>
                    </a:cubicBezTo>
                    <a:cubicBezTo>
                      <a:pt x="48" y="26"/>
                      <a:pt x="49" y="35"/>
                      <a:pt x="49" y="41"/>
                    </a:cubicBezTo>
                    <a:cubicBezTo>
                      <a:pt x="49" y="48"/>
                      <a:pt x="48" y="53"/>
                      <a:pt x="51" y="60"/>
                    </a:cubicBezTo>
                    <a:cubicBezTo>
                      <a:pt x="55" y="70"/>
                      <a:pt x="59" y="79"/>
                      <a:pt x="64" y="85"/>
                    </a:cubicBezTo>
                    <a:cubicBezTo>
                      <a:pt x="43" y="89"/>
                      <a:pt x="29" y="100"/>
                      <a:pt x="20" y="104"/>
                    </a:cubicBezTo>
                    <a:cubicBezTo>
                      <a:pt x="0" y="113"/>
                      <a:pt x="0" y="123"/>
                      <a:pt x="0" y="123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159" y="139"/>
                      <a:pt x="159" y="139"/>
                      <a:pt x="159" y="139"/>
                    </a:cubicBezTo>
                    <a:cubicBezTo>
                      <a:pt x="159" y="123"/>
                      <a:pt x="159" y="123"/>
                      <a:pt x="159" y="123"/>
                    </a:cubicBezTo>
                    <a:cubicBezTo>
                      <a:pt x="159" y="123"/>
                      <a:pt x="159" y="113"/>
                      <a:pt x="139" y="10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5" tIns="45718" rIns="91435" bIns="45718" numCol="1" anchor="t" anchorCtr="0" compatLnSpc="1"/>
              <a:lstStyle/>
              <a:p>
                <a:pPr defTabSz="913902">
                  <a:defRPr/>
                </a:pPr>
                <a:endParaRPr lang="zh-CN" altLang="en-US" sz="180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552749" y="463183"/>
            <a:ext cx="3867122" cy="477445"/>
          </a:xfrm>
        </p:spPr>
        <p:txBody>
          <a:bodyPr>
            <a:norm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区块链技术其他应用场景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19133" y="3738404"/>
            <a:ext cx="28644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26" grpId="0"/>
          <p:bldP spid="27" grpId="0"/>
          <p:bldP spid="29" grpId="0"/>
          <p:bldP spid="30" grpId="0"/>
          <p:bldP spid="31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25" grpId="0"/>
          <p:bldP spid="26" grpId="0"/>
          <p:bldP spid="27" grpId="0"/>
          <p:bldP spid="29" grpId="0"/>
          <p:bldP spid="30" grpId="0"/>
          <p:bldP spid="31" grpId="0"/>
          <p:bldP spid="32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581</Words>
  <Application>Microsoft Office PowerPoint</Application>
  <PresentationFormat>宽屏</PresentationFormat>
  <Paragraphs>49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Impact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Afu Shimmie</dc:creator>
  <cp:lastModifiedBy>Afu Shimmie</cp:lastModifiedBy>
  <cp:revision>1</cp:revision>
  <dcterms:created xsi:type="dcterms:W3CDTF">2021-10-17T05:33:23Z</dcterms:created>
  <dcterms:modified xsi:type="dcterms:W3CDTF">2021-10-17T08:05:18Z</dcterms:modified>
</cp:coreProperties>
</file>