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sldIdLst>
    <p:sldId id="256" r:id="rId2"/>
    <p:sldId id="300" r:id="rId3"/>
    <p:sldId id="301" r:id="rId4"/>
    <p:sldId id="304" r:id="rId5"/>
    <p:sldId id="303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BFBFBF"/>
    <a:srgbClr val="767171"/>
    <a:srgbClr val="C5BCB3"/>
    <a:srgbClr val="BB9D83"/>
    <a:srgbClr val="B5A085"/>
    <a:srgbClr val="C3B9AF"/>
    <a:srgbClr val="7F8B9A"/>
    <a:srgbClr val="79819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1EEE7-EF14-4B5E-9FA6-1DBC8F2973CC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E56D6-0CE7-4080-AC7F-4B277B157C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73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6858000 h 6858000"/>
              <a:gd name="connsiteX2" fmla="*/ 0 w 6858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2" Type="http://schemas.microsoft.com/office/2007/relationships/media" Target="../media/media1.mp3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36375" y="2781897"/>
            <a:ext cx="8980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Open Sans" panose="020B0606030504020204" pitchFamily="34" charset="0"/>
              </a:rPr>
              <a:t>“链学”新生代的思考</a:t>
            </a:r>
            <a:endParaRPr lang="en-US" altLang="zh-CN" sz="6000" spc="1000" dirty="0">
              <a:solidFill>
                <a:schemeClr val="tx1">
                  <a:lumMod val="85000"/>
                  <a:lumOff val="15000"/>
                </a:schemeClr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  <a:cs typeface="Open Sans" panose="020B0606030504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17212" y="2372999"/>
            <a:ext cx="9713919" cy="1825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754255" y="6254161"/>
            <a:ext cx="683490" cy="138546"/>
            <a:chOff x="5754255" y="6262253"/>
            <a:chExt cx="683490" cy="138546"/>
          </a:xfrm>
        </p:grpSpPr>
        <p:sp>
          <p:nvSpPr>
            <p:cNvPr id="19" name="椭圆 18"/>
            <p:cNvSpPr/>
            <p:nvPr/>
          </p:nvSpPr>
          <p:spPr>
            <a:xfrm>
              <a:off x="5754255" y="6262253"/>
              <a:ext cx="138546" cy="1385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026727" y="6262253"/>
              <a:ext cx="138546" cy="1385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299199" y="6262253"/>
              <a:ext cx="138546" cy="1385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纯音乐 - 忧伤还是快乐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66427" y="-676275"/>
            <a:ext cx="609600" cy="609600"/>
          </a:xfrm>
          <a:prstGeom prst="rect">
            <a:avLst/>
          </a:prstGeom>
        </p:spPr>
      </p:pic>
      <p:sp>
        <p:nvSpPr>
          <p:cNvPr id="11" name="Rectangle 23"/>
          <p:cNvSpPr/>
          <p:nvPr/>
        </p:nvSpPr>
        <p:spPr>
          <a:xfrm>
            <a:off x="7971837" y="4974711"/>
            <a:ext cx="48852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noProof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中财繁星社社长 刘金顶</a:t>
            </a:r>
            <a:endParaRPr lang="en-US" sz="2000" noProof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55">
        <p14:doors dir="vert"/>
      </p:transition>
    </mc:Choice>
    <mc:Fallback xmlns="">
      <p:transition spd="slow" advTm="915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1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0" grpId="0"/>
      <p:bldP spid="2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990600" y="888110"/>
            <a:ext cx="3684814" cy="768472"/>
            <a:chOff x="1790700" y="2902344"/>
            <a:chExt cx="3684814" cy="768472"/>
          </a:xfrm>
        </p:grpSpPr>
        <p:sp>
          <p:nvSpPr>
            <p:cNvPr id="3" name="TextBox 12"/>
            <p:cNvSpPr txBox="1"/>
            <p:nvPr/>
          </p:nvSpPr>
          <p:spPr>
            <a:xfrm>
              <a:off x="1790700" y="3227618"/>
              <a:ext cx="3684814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3600" dirty="0">
                  <a:latin typeface="Titillium Light" charset="0"/>
                  <a:ea typeface="Titillium Light" charset="0"/>
                  <a:cs typeface="Titillium Light" charset="0"/>
                </a:rPr>
                <a:t>中</a:t>
              </a:r>
              <a:r>
                <a:rPr lang="zh-CN" altLang="en-US" sz="3600" dirty="0" smtClean="0">
                  <a:latin typeface="Titillium Light" charset="0"/>
                  <a:ea typeface="Titillium Light" charset="0"/>
                  <a:cs typeface="Titillium Light" charset="0"/>
                </a:rPr>
                <a:t>财“繁星”社</a:t>
              </a:r>
              <a:endParaRPr lang="en-US" sz="3600" dirty="0" smtClean="0">
                <a:latin typeface="Titillium Light" charset="0"/>
                <a:ea typeface="Titillium Light" charset="0"/>
                <a:cs typeface="Titillium Light" charset="0"/>
              </a:endParaRPr>
            </a:p>
          </p:txBody>
        </p:sp>
        <p:sp>
          <p:nvSpPr>
            <p:cNvPr id="4" name="TextBox 13"/>
            <p:cNvSpPr txBox="1"/>
            <p:nvPr/>
          </p:nvSpPr>
          <p:spPr>
            <a:xfrm>
              <a:off x="1801585" y="2902344"/>
              <a:ext cx="6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endParaRPr lang="en-US" sz="1000" spc="3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</p:grpSp>
      <p:sp>
        <p:nvSpPr>
          <p:cNvPr id="5" name="TextBox 14"/>
          <p:cNvSpPr txBox="1"/>
          <p:nvPr/>
        </p:nvSpPr>
        <p:spPr>
          <a:xfrm>
            <a:off x="1001484" y="2245058"/>
            <a:ext cx="3570515" cy="258532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中财“繁星”区块链与数字货币协会是中央财经大学学生自愿组织的学生</a:t>
            </a:r>
            <a:r>
              <a:rPr lang="zh-CN" altLang="en-US" sz="1600" dirty="0" smtClean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社团。本</a:t>
            </a:r>
            <a:r>
              <a:rPr lang="zh-CN" altLang="en-US" sz="16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社团的宗旨是：帮助对于区块链与数字货币有兴趣的同学高效学习区块链的内涵，了解学科热点以及区块链技术实现方法，开阔科研视野，增进学术交流和增强实践能力</a:t>
            </a:r>
            <a:endParaRPr lang="en-US" sz="1600" dirty="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6" name="Rectangle 23"/>
          <p:cNvSpPr/>
          <p:nvPr/>
        </p:nvSpPr>
        <p:spPr>
          <a:xfrm>
            <a:off x="6812739" y="2070725"/>
            <a:ext cx="4885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noProof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2015/11/08-2017/12/21</a:t>
            </a:r>
          </a:p>
          <a:p>
            <a:pPr marL="171450" indent="-17145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00" noProof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信息学院举办“区块链发展论坛”</a:t>
            </a:r>
            <a:endParaRPr lang="en-US" altLang="zh-CN" sz="1000" noProof="1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latin typeface="+mn-ea"/>
              </a:rPr>
              <a:t>中央财经大学</a:t>
            </a:r>
            <a:r>
              <a:rPr lang="en-US" altLang="zh-CN" sz="1000" noProof="1">
                <a:solidFill>
                  <a:schemeClr val="bg1">
                    <a:lumMod val="50000"/>
                  </a:schemeClr>
                </a:solidFill>
                <a:latin typeface="+mn-ea"/>
              </a:rPr>
              <a:t>&amp;</a:t>
            </a: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latin typeface="+mn-ea"/>
              </a:rPr>
              <a:t>世纪互联区块链联合实验室</a:t>
            </a:r>
            <a:r>
              <a:rPr lang="zh-CN" altLang="en-US" sz="1000" noProof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成立</a:t>
            </a:r>
            <a:endParaRPr lang="en-US" altLang="zh-CN" sz="1000" noProof="1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latin typeface="+mn-ea"/>
              </a:rPr>
              <a:t>区</a:t>
            </a:r>
            <a:r>
              <a:rPr lang="zh-CN" altLang="en-US" sz="1000" noProof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块链技术陆续纳入产业经济学、信息安全等专业必修课程</a:t>
            </a:r>
            <a:endParaRPr lang="en-US" sz="1000" noProof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Rectangle 43"/>
          <p:cNvSpPr/>
          <p:nvPr/>
        </p:nvSpPr>
        <p:spPr>
          <a:xfrm>
            <a:off x="6812738" y="4686865"/>
            <a:ext cx="46365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noProof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2020</a:t>
            </a:r>
            <a:r>
              <a:rPr lang="zh-CN" altLang="en-US" sz="1000" noProof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至今</a:t>
            </a:r>
            <a:endParaRPr lang="en-US" altLang="zh-CN" sz="1000" noProof="1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00" noProof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紧跟区块链热潮，立足新项目新发展，学校给予更多支持</a:t>
            </a:r>
            <a:endParaRPr lang="en-US" altLang="zh-CN" sz="1000" noProof="1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00" noProof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扩大受众面</a:t>
            </a:r>
            <a:endParaRPr lang="en-US" altLang="zh-CN" sz="1000" noProof="1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latin typeface="+mn-ea"/>
              </a:rPr>
              <a:t>未来可期</a:t>
            </a:r>
            <a:endParaRPr lang="en-US" sz="1000" noProof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6812740" y="2931090"/>
            <a:ext cx="488524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1000" noProof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2018/03/21-2018/12/20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latin typeface="+mn-ea"/>
              </a:rPr>
              <a:t>朱建明教授“智能服务交易与监管技术</a:t>
            </a:r>
            <a:r>
              <a:rPr lang="zh-CN" altLang="en-US" sz="1000" noProof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研究”</a:t>
            </a: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latin typeface="+mn-ea"/>
              </a:rPr>
              <a:t>获国家重点研发计划项目资助</a:t>
            </a:r>
            <a:r>
              <a:rPr lang="zh-CN" altLang="en-US" sz="1000" noProof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立项</a:t>
            </a:r>
            <a:endParaRPr lang="en-US" altLang="zh-CN" sz="1000" noProof="1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latin typeface="+mn-ea"/>
              </a:rPr>
              <a:t>我校师生获首届中国区块链技术大会最佳论文</a:t>
            </a:r>
            <a:r>
              <a:rPr lang="zh-CN" altLang="en-US" sz="1000" noProof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奖</a:t>
            </a:r>
            <a:endParaRPr lang="en-US" altLang="zh-CN" sz="1000" noProof="1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latin typeface="+mn-ea"/>
              </a:rPr>
              <a:t>齐爱民教授主讲大数据交易法律问题，讲述区块链与大数据的</a:t>
            </a:r>
            <a:r>
              <a:rPr lang="zh-CN" altLang="en-US" sz="1000" noProof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联系</a:t>
            </a:r>
            <a:endParaRPr lang="en-US" altLang="zh-CN" sz="1000" noProof="1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latin typeface="+mn-ea"/>
              </a:rPr>
              <a:t>各</a:t>
            </a:r>
            <a:r>
              <a:rPr lang="zh-CN" altLang="en-US" sz="1000" noProof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学院</a:t>
            </a:r>
            <a:r>
              <a:rPr lang="zh-CN" altLang="en-US" sz="1000" noProof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纷纷参与区块链应用活动</a:t>
            </a:r>
            <a:endParaRPr lang="en-US" sz="1000" noProof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9" name="Straight Connector 74"/>
          <p:cNvCxnSpPr/>
          <p:nvPr/>
        </p:nvCxnSpPr>
        <p:spPr>
          <a:xfrm>
            <a:off x="6247404" y="1715125"/>
            <a:ext cx="0" cy="380365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75"/>
          <p:cNvSpPr/>
          <p:nvPr/>
        </p:nvSpPr>
        <p:spPr>
          <a:xfrm>
            <a:off x="6052142" y="2070725"/>
            <a:ext cx="384175" cy="384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>
                <a:solidFill>
                  <a:schemeClr val="bg1"/>
                </a:solidFill>
                <a:latin typeface="Calibri Light" panose="020F0302020204030204" pitchFamily="34" charset="0"/>
              </a:rPr>
              <a:t>1</a:t>
            </a:r>
          </a:p>
        </p:txBody>
      </p:sp>
      <p:sp>
        <p:nvSpPr>
          <p:cNvPr id="11" name="Oval 76"/>
          <p:cNvSpPr/>
          <p:nvPr/>
        </p:nvSpPr>
        <p:spPr>
          <a:xfrm>
            <a:off x="6052142" y="2947025"/>
            <a:ext cx="384175" cy="384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>
                <a:solidFill>
                  <a:schemeClr val="bg1"/>
                </a:solidFill>
                <a:latin typeface="Calibri Light" panose="020F0302020204030204" pitchFamily="34" charset="0"/>
              </a:rPr>
              <a:t>2</a:t>
            </a:r>
          </a:p>
        </p:txBody>
      </p:sp>
      <p:sp>
        <p:nvSpPr>
          <p:cNvPr id="12" name="Oval 77"/>
          <p:cNvSpPr/>
          <p:nvPr/>
        </p:nvSpPr>
        <p:spPr>
          <a:xfrm>
            <a:off x="6052142" y="3824912"/>
            <a:ext cx="384175" cy="384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>
                <a:solidFill>
                  <a:schemeClr val="bg1"/>
                </a:solidFill>
                <a:latin typeface="Calibri Light" panose="020F0302020204030204" pitchFamily="34" charset="0"/>
              </a:rPr>
              <a:t>3</a:t>
            </a:r>
          </a:p>
        </p:txBody>
      </p:sp>
      <p:sp>
        <p:nvSpPr>
          <p:cNvPr id="13" name="Oval 78"/>
          <p:cNvSpPr/>
          <p:nvPr/>
        </p:nvSpPr>
        <p:spPr>
          <a:xfrm>
            <a:off x="6052142" y="4702800"/>
            <a:ext cx="384175" cy="384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>
                <a:solidFill>
                  <a:schemeClr val="bg1"/>
                </a:solidFill>
                <a:latin typeface="Calibri Light" panose="020F0302020204030204" pitchFamily="34" charset="0"/>
              </a:rPr>
              <a:t>4</a:t>
            </a:r>
          </a:p>
        </p:txBody>
      </p:sp>
      <p:sp>
        <p:nvSpPr>
          <p:cNvPr id="14" name="Rectangle 43"/>
          <p:cNvSpPr/>
          <p:nvPr/>
        </p:nvSpPr>
        <p:spPr>
          <a:xfrm>
            <a:off x="6812738" y="3827329"/>
            <a:ext cx="48852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1000" noProof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2019/01/23-2019/12/17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latin typeface="+mn-ea"/>
              </a:rPr>
              <a:t>金融采购创新实验室挂牌成立，区</a:t>
            </a:r>
            <a:r>
              <a:rPr lang="zh-CN" altLang="en-US" sz="1000" noProof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块链的应用位列</a:t>
            </a:r>
            <a:r>
              <a:rPr lang="en-US" altLang="zh-CN" sz="1000" noProof="1">
                <a:solidFill>
                  <a:schemeClr val="bg1">
                    <a:lumMod val="50000"/>
                  </a:schemeClr>
                </a:solidFill>
                <a:latin typeface="+mn-ea"/>
              </a:rPr>
              <a:t>2019</a:t>
            </a: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latin typeface="+mn-ea"/>
              </a:rPr>
              <a:t>年实验室三大课题</a:t>
            </a:r>
            <a:r>
              <a:rPr lang="zh-CN" altLang="en-US" sz="1000" noProof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之一</a:t>
            </a:r>
            <a:endParaRPr lang="en-US" altLang="zh-CN" sz="1000" noProof="1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latin typeface="+mn-ea"/>
              </a:rPr>
              <a:t>我校举办“数字经济国际税收政策解构：中国的视角”国际学术论坛，腾讯、京东等介绍区块链落地</a:t>
            </a:r>
            <a:r>
              <a:rPr lang="zh-CN" altLang="en-US" sz="1000" noProof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项目</a:t>
            </a:r>
            <a:endParaRPr lang="en-US" altLang="zh-CN" sz="1000" noProof="1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latin typeface="+mn-ea"/>
              </a:rPr>
              <a:t>校长王瑶琪调研繁星社团学工作</a:t>
            </a:r>
            <a:endParaRPr lang="en-US" sz="1000" noProof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6812738" y="1213384"/>
            <a:ext cx="3684814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600" dirty="0">
                <a:latin typeface="Titillium Light" charset="0"/>
                <a:ea typeface="Titillium Light" charset="0"/>
                <a:cs typeface="Titillium Light" charset="0"/>
              </a:rPr>
              <a:t>中</a:t>
            </a:r>
            <a:r>
              <a:rPr lang="zh-CN" altLang="en-US" sz="3600" dirty="0" smtClean="0">
                <a:latin typeface="Titillium Light" charset="0"/>
                <a:ea typeface="Titillium Light" charset="0"/>
                <a:cs typeface="Titillium Light" charset="0"/>
              </a:rPr>
              <a:t>财与“繁星”</a:t>
            </a:r>
            <a:endParaRPr lang="en-US" sz="3600" dirty="0" smtClean="0">
              <a:latin typeface="Titillium Light" charset="0"/>
              <a:ea typeface="Titillium Light" charset="0"/>
              <a:cs typeface="Titillium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990600" y="1200505"/>
            <a:ext cx="3684814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600" dirty="0" smtClean="0">
                <a:latin typeface="Titillium Light" charset="0"/>
                <a:ea typeface="Titillium Light" charset="0"/>
                <a:cs typeface="Titillium Light" charset="0"/>
              </a:rPr>
              <a:t>我眼中的区块链</a:t>
            </a:r>
            <a:endParaRPr lang="en-US" sz="3600" dirty="0" smtClean="0"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1001486" y="2232179"/>
            <a:ext cx="3673928" cy="184665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安全性</a:t>
            </a:r>
            <a:endParaRPr lang="en-US" altLang="zh-CN" sz="1600" dirty="0" smtClean="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高效</a:t>
            </a:r>
            <a:r>
              <a:rPr lang="zh-CN" altLang="en-US" sz="1600" dirty="0" smtClean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性</a:t>
            </a:r>
            <a:endParaRPr lang="en-US" altLang="zh-CN" sz="1600" dirty="0" smtClean="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信任达成：民心所向，势不可挡</a:t>
            </a:r>
            <a:endParaRPr lang="en-US" sz="1600" dirty="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6605795" y="1200505"/>
            <a:ext cx="5165501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600" dirty="0" smtClean="0">
                <a:latin typeface="Titillium Light" charset="0"/>
                <a:ea typeface="Titillium Light" charset="0"/>
                <a:cs typeface="Titillium Light" charset="0"/>
              </a:rPr>
              <a:t>我与区块链的二三事</a:t>
            </a:r>
            <a:endParaRPr lang="en-US" sz="3600" dirty="0" smtClean="0"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5" name="TextBox 14"/>
          <p:cNvSpPr txBox="1"/>
          <p:nvPr/>
        </p:nvSpPr>
        <p:spPr>
          <a:xfrm>
            <a:off x="6616682" y="2232179"/>
            <a:ext cx="5154614" cy="184665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启蒙：</a:t>
            </a:r>
            <a:r>
              <a:rPr lang="en-US" sz="1600" dirty="0" smtClean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CBDC </a:t>
            </a:r>
            <a:r>
              <a:rPr lang="en-US" altLang="zh-CN" sz="1600" dirty="0" smtClean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vs Libra </a:t>
            </a:r>
            <a:r>
              <a:rPr lang="zh-CN" altLang="en-US" sz="1600" dirty="0" smtClean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辩论会</a:t>
            </a:r>
            <a:endParaRPr lang="en-US" altLang="zh-CN" sz="1600" dirty="0" smtClean="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一场与老师关于区块链未来的交流</a:t>
            </a:r>
            <a:endParaRPr lang="en-US" altLang="zh-CN" sz="1600" dirty="0" smtClean="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一场区块链终极形态的深思</a:t>
            </a:r>
            <a:endParaRPr lang="en-US" sz="1600" dirty="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6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525"/>
          <p:cNvSpPr/>
          <p:nvPr/>
        </p:nvSpPr>
        <p:spPr>
          <a:xfrm>
            <a:off x="2553942" y="2706548"/>
            <a:ext cx="501191" cy="50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/>
          </a:p>
        </p:txBody>
      </p:sp>
      <p:sp>
        <p:nvSpPr>
          <p:cNvPr id="23" name="Shape 2547"/>
          <p:cNvSpPr/>
          <p:nvPr/>
        </p:nvSpPr>
        <p:spPr>
          <a:xfrm>
            <a:off x="9136866" y="2697659"/>
            <a:ext cx="501191" cy="50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/>
          </a:p>
        </p:txBody>
      </p:sp>
      <p:sp>
        <p:nvSpPr>
          <p:cNvPr id="24" name="Shape 2587"/>
          <p:cNvSpPr/>
          <p:nvPr/>
        </p:nvSpPr>
        <p:spPr>
          <a:xfrm>
            <a:off x="5845404" y="2697658"/>
            <a:ext cx="501191" cy="50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/>
          </a:p>
        </p:txBody>
      </p:sp>
      <p:sp>
        <p:nvSpPr>
          <p:cNvPr id="25" name="矩形 24"/>
          <p:cNvSpPr/>
          <p:nvPr/>
        </p:nvSpPr>
        <p:spPr>
          <a:xfrm>
            <a:off x="4729296" y="2246242"/>
            <a:ext cx="2733408" cy="2916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437834" y="2255131"/>
            <a:ext cx="2733408" cy="2916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020758" y="2246242"/>
            <a:ext cx="2733408" cy="2916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535885" y="3713463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科普模式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23"/>
          <p:cNvSpPr/>
          <p:nvPr/>
        </p:nvSpPr>
        <p:spPr>
          <a:xfrm>
            <a:off x="1620825" y="4094293"/>
            <a:ext cx="23674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noProof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社团模式。为同学们科普区块链基础知识，拓宽受众面。举办一些知识教学活动</a:t>
            </a:r>
            <a:endParaRPr lang="en-US" sz="1000" noProof="1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828111" y="3713464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客模式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23"/>
          <p:cNvSpPr/>
          <p:nvPr/>
        </p:nvSpPr>
        <p:spPr>
          <a:xfrm>
            <a:off x="4913051" y="4094294"/>
            <a:ext cx="23674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noProof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社团模式。相比于学生组织更像一个团队，一个富有热爱的极客团队。在比赛中找到价值</a:t>
            </a:r>
            <a:endParaRPr lang="en-US" sz="1000" noProof="1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94890" y="3704574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23"/>
          <p:cNvSpPr/>
          <p:nvPr/>
        </p:nvSpPr>
        <p:spPr>
          <a:xfrm>
            <a:off x="8179830" y="4085404"/>
            <a:ext cx="23674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noProof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社群模式。主要专注于某个项目的研究，进行沟通交流</a:t>
            </a:r>
            <a:endParaRPr lang="en-US" sz="1000" noProof="1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990599" y="1213384"/>
            <a:ext cx="5809445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600" dirty="0" smtClean="0">
                <a:latin typeface="Titillium Light" charset="0"/>
                <a:ea typeface="Titillium Light" charset="0"/>
                <a:cs typeface="Titillium Light" charset="0"/>
              </a:rPr>
              <a:t>我眼中的区块链爱好者模式</a:t>
            </a:r>
            <a:endParaRPr lang="en-US" sz="3600" dirty="0" smtClean="0">
              <a:latin typeface="Titillium Light" charset="0"/>
              <a:ea typeface="Titillium Light" charset="0"/>
              <a:cs typeface="Titillium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628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60">
        <p15:prstTrans prst="fracture"/>
      </p:transition>
    </mc:Choice>
    <mc:Fallback xmlns="">
      <p:transition spd="slow" advTm="80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25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25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25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5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1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65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975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build="p"/>
      <p:bldP spid="29" grpId="0"/>
      <p:bldP spid="30" grpId="0" build="p"/>
      <p:bldP spid="31" grpId="0"/>
      <p:bldP spid="32" grpId="0" build="p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990600" y="1213384"/>
            <a:ext cx="3684814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600" dirty="0" smtClean="0">
                <a:latin typeface="Titillium Light" charset="0"/>
                <a:ea typeface="Titillium Light" charset="0"/>
                <a:cs typeface="Titillium Light" charset="0"/>
              </a:rPr>
              <a:t>未来可期</a:t>
            </a:r>
            <a:endParaRPr lang="en-US" sz="3600" dirty="0" smtClean="0"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29296" y="2246242"/>
            <a:ext cx="2733408" cy="2916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37834" y="2255131"/>
            <a:ext cx="2733408" cy="2916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020758" y="2246242"/>
            <a:ext cx="2733408" cy="2916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61524" y="2666881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协会联系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23"/>
          <p:cNvSpPr/>
          <p:nvPr/>
        </p:nvSpPr>
        <p:spPr>
          <a:xfrm>
            <a:off x="1620824" y="3417185"/>
            <a:ext cx="2367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noProof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更多社团开启极客模式，进行比赛，在切磋交流中进步</a:t>
            </a:r>
            <a:endParaRPr lang="en-US" sz="1600" noProof="1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52987" y="2666881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自我发展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23"/>
          <p:cNvSpPr/>
          <p:nvPr/>
        </p:nvSpPr>
        <p:spPr>
          <a:xfrm>
            <a:off x="4971588" y="3540295"/>
            <a:ext cx="2367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noProof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明确社团定位，建立社团核心项目</a:t>
            </a:r>
            <a:endParaRPr lang="en-US" sz="1600" noProof="1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20529" y="2666881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项目交流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23"/>
          <p:cNvSpPr/>
          <p:nvPr/>
        </p:nvSpPr>
        <p:spPr>
          <a:xfrm>
            <a:off x="8179829" y="3426074"/>
            <a:ext cx="2367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noProof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与各协会之间进行互补交流</a:t>
            </a:r>
            <a:endParaRPr lang="en-US" altLang="zh-CN" sz="1600" noProof="1" smtClean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noProof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与外界项目方进行参与度高的交流</a:t>
            </a:r>
            <a:endParaRPr lang="en-US" sz="1600" noProof="1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11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25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25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25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5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5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75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build="p"/>
      <p:bldP spid="10" grpId="0"/>
      <p:bldP spid="11" grpId="0" build="p"/>
      <p:bldP spid="12" grpId="0"/>
      <p:bldP spid="13" grpId="0" build="p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15768" y="2601596"/>
            <a:ext cx="5160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  <a:endParaRPr lang="zh-CN" altLang="en-US" sz="8000" spc="6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造字工房尚雅准宋 G0v1 常规体" pitchFamily="2" charset="-122"/>
              <a:cs typeface="Open Sans" panose="020B0606030504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6617" y="2372999"/>
            <a:ext cx="5578764" cy="17806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754255" y="6262253"/>
            <a:ext cx="683490" cy="138546"/>
            <a:chOff x="5754255" y="6262253"/>
            <a:chExt cx="683490" cy="138546"/>
          </a:xfrm>
        </p:grpSpPr>
        <p:sp>
          <p:nvSpPr>
            <p:cNvPr id="19" name="椭圆 18"/>
            <p:cNvSpPr/>
            <p:nvPr/>
          </p:nvSpPr>
          <p:spPr>
            <a:xfrm>
              <a:off x="5754255" y="6262253"/>
              <a:ext cx="138546" cy="1385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026727" y="6262253"/>
              <a:ext cx="138546" cy="1385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299199" y="6262253"/>
              <a:ext cx="138546" cy="1385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469">
        <p15:prstTrans prst="drape"/>
      </p:transition>
    </mc:Choice>
    <mc:Fallback xmlns="">
      <p:transition spd="slow" advTm="24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5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75"/>
                            </p:stCondLst>
                            <p:childTnLst>
                              <p:par>
                                <p:cTn id="1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.1|1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宽屏</PresentationFormat>
  <Paragraphs>57</Paragraphs>
  <Slides>6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Gill Sans</vt:lpstr>
      <vt:lpstr>Open Sans</vt:lpstr>
      <vt:lpstr>Titillium</vt:lpstr>
      <vt:lpstr>Titillium Light</vt:lpstr>
      <vt:lpstr>等线</vt:lpstr>
      <vt:lpstr>方正小标宋简体</vt:lpstr>
      <vt:lpstr>微软雅黑</vt:lpstr>
      <vt:lpstr>造字工房尚雅准宋 G0v1 常规体</vt:lpstr>
      <vt:lpstr>Arial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10116.pptx</dc:title>
  <dc:subject>BOSSPPT 2017-2018</dc:subject>
  <dc:creator/>
  <dc:description>BOSSPPT致力于提供高质量，有品质的模板，拒绝垃圾模板！_x000d_
本模板由bossppt设计师制作或制作师二次制作整理，bossppt为此花费了大量心血。_x000d_
如果非本店购买，请直接向倒卖的店进行索赔。_x000d_
本店淘宝唯一购买网址：https://chinappt.taobao.com</dc:description>
  <cp:lastModifiedBy/>
  <cp:revision>3</cp:revision>
  <dcterms:created xsi:type="dcterms:W3CDTF">2017-02-24T08:35:00Z</dcterms:created>
  <dcterms:modified xsi:type="dcterms:W3CDTF">2021-09-25T09:55:48Z</dcterms:modified>
  <cp:category>https://chinappt.taobao.com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