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6" r:id="rId3"/>
    <p:sldId id="257" r:id="rId4"/>
  </p:sldIdLst>
  <p:sldSz cx="7772400" cy="100584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471C86-54A1-42B0-B1A5-369237D60069}">
          <p14:sldIdLst>
            <p14:sldId id="258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1219" y="-80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780D34-20A5-48A1-A79D-A36B51245C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C94D8-79A7-4131-90ED-B3D77174EC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085FC-D32A-4F74-91DA-9DE65A9C8370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52142-A30E-4C80-A0FA-3A61C05C5F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312B6-C04C-4560-A448-A8CFBF680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DCCB-52FB-4036-84E5-771069A0D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5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1F682-7689-4373-92EE-1B3B21A2595C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B5F96-5195-4151-B25D-69C6A4AEF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26167" y="9380230"/>
            <a:ext cx="12065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574A82-1ED4-4066-A421-F70BE5A7A87E}"/>
              </a:ext>
            </a:extLst>
          </p:cNvPr>
          <p:cNvSpPr txBox="1"/>
          <p:nvPr/>
        </p:nvSpPr>
        <p:spPr>
          <a:xfrm>
            <a:off x="838200" y="1217474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解压文件。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利用</a:t>
            </a:r>
            <a:r>
              <a:rPr lang="en-US" altLang="zh-CN" dirty="0"/>
              <a:t>PIL</a:t>
            </a:r>
            <a:r>
              <a:rPr lang="zh-CN" altLang="en-US" dirty="0"/>
              <a:t>库读取各种图片，存储到</a:t>
            </a:r>
            <a:r>
              <a:rPr lang="en-US" altLang="zh-CN" dirty="0" err="1"/>
              <a:t>ndarray</a:t>
            </a:r>
            <a:r>
              <a:rPr lang="zh-CN" altLang="en-US" dirty="0"/>
              <a:t>中，并将大小</a:t>
            </a:r>
            <a:r>
              <a:rPr lang="en-US" altLang="zh-CN" dirty="0"/>
              <a:t>resize</a:t>
            </a:r>
            <a:r>
              <a:rPr lang="zh-CN" altLang="en-US" dirty="0"/>
              <a:t>到（</a:t>
            </a:r>
            <a:r>
              <a:rPr lang="en-US" altLang="zh-CN" dirty="0"/>
              <a:t>400</a:t>
            </a:r>
            <a:r>
              <a:rPr lang="zh-CN" altLang="en-US" dirty="0"/>
              <a:t>，</a:t>
            </a:r>
            <a:r>
              <a:rPr lang="en-US" altLang="zh-CN" dirty="0"/>
              <a:t>400</a:t>
            </a:r>
            <a:r>
              <a:rPr lang="zh-CN" altLang="en-US" dirty="0"/>
              <a:t>）简化运算。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将图像对应的</a:t>
            </a:r>
            <a:r>
              <a:rPr lang="en-US" altLang="zh-CN" dirty="0"/>
              <a:t>array</a:t>
            </a:r>
            <a:r>
              <a:rPr lang="zh-CN" altLang="en-US" dirty="0"/>
              <a:t>的</a:t>
            </a:r>
            <a:r>
              <a:rPr lang="en-US" altLang="zh-CN" dirty="0"/>
              <a:t>shape</a:t>
            </a:r>
            <a:r>
              <a:rPr lang="zh-CN" altLang="en-US" dirty="0"/>
              <a:t>转换为（</a:t>
            </a:r>
            <a:r>
              <a:rPr lang="en-US" altLang="zh-CN" dirty="0"/>
              <a:t>col </a:t>
            </a:r>
            <a:r>
              <a:rPr lang="zh-CN" altLang="en-US" dirty="0"/>
              <a:t>* </a:t>
            </a:r>
            <a:r>
              <a:rPr lang="en-US" altLang="zh-CN" dirty="0"/>
              <a:t>row</a:t>
            </a:r>
            <a:r>
              <a:rPr lang="zh-CN" altLang="en-US" dirty="0"/>
              <a:t>，</a:t>
            </a:r>
            <a:r>
              <a:rPr lang="en-US" altLang="zh-CN" dirty="0"/>
              <a:t>dim</a:t>
            </a:r>
            <a:r>
              <a:rPr lang="zh-CN" altLang="en-US" dirty="0"/>
              <a:t>）以便于</a:t>
            </a:r>
            <a:r>
              <a:rPr lang="en-US" altLang="zh-CN" dirty="0"/>
              <a:t>k-means</a:t>
            </a:r>
            <a:r>
              <a:rPr lang="zh-CN" altLang="en-US" dirty="0"/>
              <a:t>聚类。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逐一测试</a:t>
            </a:r>
            <a:r>
              <a:rPr lang="en-US" altLang="zh-CN" dirty="0"/>
              <a:t>k</a:t>
            </a:r>
            <a:r>
              <a:rPr lang="zh-CN" altLang="en-US" dirty="0"/>
              <a:t>值，取直观效果最好的作为最终的</a:t>
            </a:r>
            <a:r>
              <a:rPr lang="en-US" altLang="zh-CN" dirty="0"/>
              <a:t>k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利用可视化库显示结果并分析。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C427D8-BBEE-4E1A-943A-3B2BB0BA2D2D}"/>
              </a:ext>
            </a:extLst>
          </p:cNvPr>
          <p:cNvSpPr txBox="1"/>
          <p:nvPr/>
        </p:nvSpPr>
        <p:spPr>
          <a:xfrm>
            <a:off x="838200" y="50292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K—means</a:t>
            </a:r>
            <a:r>
              <a:rPr lang="zh-CN" altLang="en-US" dirty="0"/>
              <a:t>算法思路：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随机选取</a:t>
            </a:r>
            <a:r>
              <a:rPr lang="en-US" altLang="zh-CN" dirty="0"/>
              <a:t>k</a:t>
            </a:r>
            <a:r>
              <a:rPr lang="zh-CN" altLang="en-US" dirty="0"/>
              <a:t>个聚类中心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将所有样本点分到距离最近的聚类中心里，此距离可为欧氏距离。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更新聚类中心，计算每个类的均值，作为新的聚类中心。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重复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，直到迭代到一定次数或聚类中心不再改变。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6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880568"/>
            <a:ext cx="5944235" cy="1885314"/>
          </a:xfrm>
          <a:custGeom>
            <a:avLst/>
            <a:gdLst/>
            <a:ahLst/>
            <a:cxnLst/>
            <a:rect l="l" t="t" r="r" b="b"/>
            <a:pathLst>
              <a:path w="5944234" h="1885314">
                <a:moveTo>
                  <a:pt x="5918365" y="0"/>
                </a:moveTo>
                <a:lnTo>
                  <a:pt x="25311" y="0"/>
                </a:lnTo>
                <a:lnTo>
                  <a:pt x="15457" y="1988"/>
                </a:lnTo>
                <a:lnTo>
                  <a:pt x="7412" y="7412"/>
                </a:lnTo>
                <a:lnTo>
                  <a:pt x="1988" y="15457"/>
                </a:lnTo>
                <a:lnTo>
                  <a:pt x="0" y="25311"/>
                </a:lnTo>
                <a:lnTo>
                  <a:pt x="0" y="1859686"/>
                </a:lnTo>
                <a:lnTo>
                  <a:pt x="1988" y="1869534"/>
                </a:lnTo>
                <a:lnTo>
                  <a:pt x="7412" y="1877580"/>
                </a:lnTo>
                <a:lnTo>
                  <a:pt x="15457" y="1883007"/>
                </a:lnTo>
                <a:lnTo>
                  <a:pt x="25311" y="1884997"/>
                </a:lnTo>
                <a:lnTo>
                  <a:pt x="5918365" y="1884997"/>
                </a:lnTo>
                <a:lnTo>
                  <a:pt x="5928218" y="1883007"/>
                </a:lnTo>
                <a:lnTo>
                  <a:pt x="5936264" y="1877580"/>
                </a:lnTo>
                <a:lnTo>
                  <a:pt x="5941687" y="1869534"/>
                </a:lnTo>
                <a:lnTo>
                  <a:pt x="5943676" y="1859686"/>
                </a:lnTo>
                <a:lnTo>
                  <a:pt x="5943676" y="25311"/>
                </a:lnTo>
                <a:lnTo>
                  <a:pt x="5941687" y="15457"/>
                </a:lnTo>
                <a:lnTo>
                  <a:pt x="5936264" y="7412"/>
                </a:lnTo>
                <a:lnTo>
                  <a:pt x="5928218" y="1988"/>
                </a:lnTo>
                <a:lnTo>
                  <a:pt x="5918365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053" y="2893217"/>
            <a:ext cx="5918835" cy="1859914"/>
          </a:xfrm>
          <a:custGeom>
            <a:avLst/>
            <a:gdLst/>
            <a:ahLst/>
            <a:cxnLst/>
            <a:rect l="l" t="t" r="r" b="b"/>
            <a:pathLst>
              <a:path w="5918834" h="1859914">
                <a:moveTo>
                  <a:pt x="5912700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1854022"/>
                </a:lnTo>
                <a:lnTo>
                  <a:pt x="5664" y="1859686"/>
                </a:lnTo>
                <a:lnTo>
                  <a:pt x="5912700" y="1859686"/>
                </a:lnTo>
                <a:lnTo>
                  <a:pt x="5918365" y="1854022"/>
                </a:lnTo>
                <a:lnTo>
                  <a:pt x="5918365" y="5664"/>
                </a:lnTo>
                <a:lnTo>
                  <a:pt x="591270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4778176"/>
            <a:ext cx="5944235" cy="2581910"/>
          </a:xfrm>
          <a:custGeom>
            <a:avLst/>
            <a:gdLst/>
            <a:ahLst/>
            <a:cxnLst/>
            <a:rect l="l" t="t" r="r" b="b"/>
            <a:pathLst>
              <a:path w="5944234" h="2581909">
                <a:moveTo>
                  <a:pt x="5918365" y="0"/>
                </a:moveTo>
                <a:lnTo>
                  <a:pt x="25311" y="0"/>
                </a:lnTo>
                <a:lnTo>
                  <a:pt x="15457" y="1988"/>
                </a:lnTo>
                <a:lnTo>
                  <a:pt x="7412" y="7410"/>
                </a:lnTo>
                <a:lnTo>
                  <a:pt x="1988" y="15451"/>
                </a:lnTo>
                <a:lnTo>
                  <a:pt x="0" y="25298"/>
                </a:lnTo>
                <a:lnTo>
                  <a:pt x="0" y="2556090"/>
                </a:lnTo>
                <a:lnTo>
                  <a:pt x="1988" y="2565939"/>
                </a:lnTo>
                <a:lnTo>
                  <a:pt x="7412" y="2573985"/>
                </a:lnTo>
                <a:lnTo>
                  <a:pt x="15457" y="2579411"/>
                </a:lnTo>
                <a:lnTo>
                  <a:pt x="25311" y="2581402"/>
                </a:lnTo>
                <a:lnTo>
                  <a:pt x="5918365" y="2581402"/>
                </a:lnTo>
                <a:lnTo>
                  <a:pt x="5928218" y="2579411"/>
                </a:lnTo>
                <a:lnTo>
                  <a:pt x="5936264" y="2573985"/>
                </a:lnTo>
                <a:lnTo>
                  <a:pt x="5941687" y="2565939"/>
                </a:lnTo>
                <a:lnTo>
                  <a:pt x="5943676" y="2556090"/>
                </a:lnTo>
                <a:lnTo>
                  <a:pt x="5943676" y="25298"/>
                </a:lnTo>
                <a:lnTo>
                  <a:pt x="5941687" y="15451"/>
                </a:lnTo>
                <a:lnTo>
                  <a:pt x="5936264" y="7410"/>
                </a:lnTo>
                <a:lnTo>
                  <a:pt x="5928218" y="1988"/>
                </a:lnTo>
                <a:lnTo>
                  <a:pt x="5918365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053" y="4790826"/>
            <a:ext cx="5918835" cy="2556510"/>
          </a:xfrm>
          <a:custGeom>
            <a:avLst/>
            <a:gdLst/>
            <a:ahLst/>
            <a:cxnLst/>
            <a:rect l="l" t="t" r="r" b="b"/>
            <a:pathLst>
              <a:path w="5918834" h="2556509">
                <a:moveTo>
                  <a:pt x="5912700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2550426"/>
                </a:lnTo>
                <a:lnTo>
                  <a:pt x="5664" y="2556090"/>
                </a:lnTo>
                <a:lnTo>
                  <a:pt x="5912700" y="2556090"/>
                </a:lnTo>
                <a:lnTo>
                  <a:pt x="5918365" y="2550426"/>
                </a:lnTo>
                <a:lnTo>
                  <a:pt x="5918365" y="5664"/>
                </a:lnTo>
                <a:lnTo>
                  <a:pt x="591270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7372202"/>
            <a:ext cx="5944235" cy="1450340"/>
          </a:xfrm>
          <a:custGeom>
            <a:avLst/>
            <a:gdLst/>
            <a:ahLst/>
            <a:cxnLst/>
            <a:rect l="l" t="t" r="r" b="b"/>
            <a:pathLst>
              <a:path w="5944234" h="1450340">
                <a:moveTo>
                  <a:pt x="5918365" y="0"/>
                </a:moveTo>
                <a:lnTo>
                  <a:pt x="25311" y="0"/>
                </a:lnTo>
                <a:lnTo>
                  <a:pt x="15457" y="1988"/>
                </a:lnTo>
                <a:lnTo>
                  <a:pt x="7412" y="7412"/>
                </a:lnTo>
                <a:lnTo>
                  <a:pt x="1988" y="15457"/>
                </a:lnTo>
                <a:lnTo>
                  <a:pt x="0" y="25311"/>
                </a:lnTo>
                <a:lnTo>
                  <a:pt x="0" y="1424940"/>
                </a:lnTo>
                <a:lnTo>
                  <a:pt x="1988" y="1434788"/>
                </a:lnTo>
                <a:lnTo>
                  <a:pt x="7412" y="1442834"/>
                </a:lnTo>
                <a:lnTo>
                  <a:pt x="15457" y="1448260"/>
                </a:lnTo>
                <a:lnTo>
                  <a:pt x="25311" y="1450251"/>
                </a:lnTo>
                <a:lnTo>
                  <a:pt x="5918365" y="1450251"/>
                </a:lnTo>
                <a:lnTo>
                  <a:pt x="5928218" y="1448260"/>
                </a:lnTo>
                <a:lnTo>
                  <a:pt x="5936264" y="1442834"/>
                </a:lnTo>
                <a:lnTo>
                  <a:pt x="5941687" y="1434788"/>
                </a:lnTo>
                <a:lnTo>
                  <a:pt x="5943676" y="1424940"/>
                </a:lnTo>
                <a:lnTo>
                  <a:pt x="5943676" y="25311"/>
                </a:lnTo>
                <a:lnTo>
                  <a:pt x="5941687" y="15457"/>
                </a:lnTo>
                <a:lnTo>
                  <a:pt x="5936264" y="7412"/>
                </a:lnTo>
                <a:lnTo>
                  <a:pt x="5928218" y="1988"/>
                </a:lnTo>
                <a:lnTo>
                  <a:pt x="5918365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7053" y="7384864"/>
            <a:ext cx="5918835" cy="1424940"/>
          </a:xfrm>
          <a:custGeom>
            <a:avLst/>
            <a:gdLst/>
            <a:ahLst/>
            <a:cxnLst/>
            <a:rect l="l" t="t" r="r" b="b"/>
            <a:pathLst>
              <a:path w="5918834" h="1424940">
                <a:moveTo>
                  <a:pt x="5912700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1419263"/>
                </a:lnTo>
                <a:lnTo>
                  <a:pt x="5664" y="1424927"/>
                </a:lnTo>
                <a:lnTo>
                  <a:pt x="5912700" y="1424927"/>
                </a:lnTo>
                <a:lnTo>
                  <a:pt x="5918365" y="1419263"/>
                </a:lnTo>
                <a:lnTo>
                  <a:pt x="5918365" y="5664"/>
                </a:lnTo>
                <a:lnTo>
                  <a:pt x="591270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571" y="1279507"/>
            <a:ext cx="6304915" cy="74656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80975" algn="ctr">
              <a:lnSpc>
                <a:spcPct val="100000"/>
              </a:lnSpc>
              <a:spcBef>
                <a:spcPts val="1165"/>
              </a:spcBef>
            </a:pPr>
            <a:r>
              <a:rPr sz="1700" spc="20" dirty="0">
                <a:latin typeface="宋体"/>
                <a:cs typeface="宋体"/>
              </a:rPr>
              <a:t>简单图像分割</a:t>
            </a:r>
            <a:endParaRPr sz="1700">
              <a:latin typeface="宋体"/>
              <a:cs typeface="宋体"/>
            </a:endParaRPr>
          </a:p>
          <a:p>
            <a:pPr marL="3423920">
              <a:lnSpc>
                <a:spcPct val="100000"/>
              </a:lnSpc>
              <a:spcBef>
                <a:spcPts val="1120"/>
              </a:spcBef>
            </a:pPr>
            <a:r>
              <a:rPr sz="1750" spc="-140" dirty="0">
                <a:latin typeface="宋体"/>
                <a:cs typeface="宋体"/>
              </a:rPr>
              <a:t>——基于</a:t>
            </a:r>
            <a:r>
              <a:rPr sz="1750" spc="-70" dirty="0">
                <a:latin typeface="宋体"/>
                <a:cs typeface="宋体"/>
              </a:rPr>
              <a:t>sklearn</a:t>
            </a:r>
            <a:r>
              <a:rPr sz="1750" spc="-140" dirty="0">
                <a:latin typeface="宋体"/>
                <a:cs typeface="宋体"/>
              </a:rPr>
              <a:t>的</a:t>
            </a:r>
            <a:r>
              <a:rPr sz="1750" spc="-70" dirty="0">
                <a:latin typeface="宋体"/>
                <a:cs typeface="宋体"/>
              </a:rPr>
              <a:t>k-means</a:t>
            </a:r>
            <a:r>
              <a:rPr sz="1750" spc="-140" dirty="0">
                <a:latin typeface="宋体"/>
                <a:cs typeface="宋体"/>
              </a:rPr>
              <a:t>聚类</a:t>
            </a:r>
            <a:endParaRPr sz="17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42875" algn="ctr">
              <a:lnSpc>
                <a:spcPct val="100000"/>
              </a:lnSpc>
            </a:pPr>
            <a:r>
              <a:rPr sz="1200" spc="-5" dirty="0">
                <a:latin typeface="Book Antiqua"/>
                <a:cs typeface="Book Antiqua"/>
              </a:rPr>
              <a:t>2019</a:t>
            </a:r>
            <a:r>
              <a:rPr sz="1200" spc="-10" dirty="0">
                <a:latin typeface="Book Antiqua"/>
                <a:cs typeface="Book Antiqua"/>
              </a:rPr>
              <a:t> </a:t>
            </a:r>
            <a:r>
              <a:rPr sz="1200" spc="-5" dirty="0">
                <a:latin typeface="宋体"/>
                <a:cs typeface="宋体"/>
              </a:rPr>
              <a:t>年</a:t>
            </a:r>
            <a:r>
              <a:rPr sz="1200" spc="-305" dirty="0">
                <a:latin typeface="宋体"/>
                <a:cs typeface="宋体"/>
              </a:rPr>
              <a:t> </a:t>
            </a:r>
            <a:r>
              <a:rPr sz="1200" spc="-5" dirty="0">
                <a:latin typeface="Book Antiqua"/>
                <a:cs typeface="Book Antiqua"/>
              </a:rPr>
              <a:t>7 </a:t>
            </a:r>
            <a:r>
              <a:rPr sz="1200" spc="-5" dirty="0">
                <a:latin typeface="宋体"/>
                <a:cs typeface="宋体"/>
              </a:rPr>
              <a:t>月</a:t>
            </a:r>
            <a:r>
              <a:rPr sz="1200" spc="-305" dirty="0">
                <a:latin typeface="宋体"/>
                <a:cs typeface="宋体"/>
              </a:rPr>
              <a:t> </a:t>
            </a:r>
            <a:r>
              <a:rPr sz="1200" spc="-5" dirty="0">
                <a:latin typeface="Book Antiqua"/>
                <a:cs typeface="Book Antiqua"/>
              </a:rPr>
              <a:t>12</a:t>
            </a:r>
            <a:r>
              <a:rPr sz="1200" spc="-10" dirty="0">
                <a:latin typeface="Book Antiqua"/>
                <a:cs typeface="Book Antiqua"/>
              </a:rPr>
              <a:t> </a:t>
            </a:r>
            <a:r>
              <a:rPr sz="1200" spc="-5" dirty="0">
                <a:latin typeface="宋体"/>
                <a:cs typeface="宋体"/>
              </a:rPr>
              <a:t>日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74625" indent="-161925">
              <a:lnSpc>
                <a:spcPct val="100000"/>
              </a:lnSpc>
              <a:buSzPct val="90909"/>
              <a:buAutoNum type="arabicPlain"/>
              <a:tabLst>
                <a:tab pos="175260" algn="l"/>
              </a:tabLst>
            </a:pPr>
            <a:r>
              <a:rPr sz="1650" spc="-7" baseline="20202" dirty="0">
                <a:solidFill>
                  <a:srgbClr val="2F3E9F"/>
                </a:solidFill>
                <a:latin typeface="Book Antiqua"/>
                <a:cs typeface="Book Antiqua"/>
              </a:rPr>
              <a:t>:</a:t>
            </a:r>
            <a:r>
              <a:rPr sz="1650" spc="277" baseline="20202" dirty="0">
                <a:solidFill>
                  <a:srgbClr val="2F3E9F"/>
                </a:solidFill>
                <a:latin typeface="Book Antiqua"/>
                <a:cs typeface="Book Antiqua"/>
              </a:rPr>
              <a:t> </a:t>
            </a:r>
            <a:r>
              <a:rPr sz="1100" b="1" dirty="0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sz="1100" b="1" spc="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PIL.Image</a:t>
            </a:r>
            <a:r>
              <a:rPr sz="1100" b="1" spc="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sz="11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-40" dirty="0">
                <a:solidFill>
                  <a:srgbClr val="0000FF"/>
                </a:solidFill>
                <a:latin typeface="Palatino Linotype"/>
                <a:cs typeface="Palatino Linotype"/>
              </a:rPr>
              <a:t>image</a:t>
            </a:r>
            <a:r>
              <a:rPr sz="1100" b="1" spc="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导入各种库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100" b="1" dirty="0">
                <a:solidFill>
                  <a:srgbClr val="007F00"/>
                </a:solidFill>
                <a:latin typeface="Palatino Linotype"/>
                <a:cs typeface="Palatino Linotype"/>
              </a:rPr>
              <a:t>import </a:t>
            </a:r>
            <a:r>
              <a:rPr sz="1100" b="1" spc="-150" dirty="0">
                <a:solidFill>
                  <a:srgbClr val="0000FF"/>
                </a:solidFill>
                <a:latin typeface="Palatino Linotype"/>
                <a:cs typeface="Palatino Linotype"/>
              </a:rPr>
              <a:t>numpy </a:t>
            </a: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-100" dirty="0">
                <a:solidFill>
                  <a:srgbClr val="0000FF"/>
                </a:solidFill>
                <a:latin typeface="Palatino Linotype"/>
                <a:cs typeface="Palatino Linotype"/>
              </a:rPr>
              <a:t>np</a:t>
            </a:r>
            <a:endParaRPr sz="11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b="1" spc="-40" dirty="0">
                <a:solidFill>
                  <a:srgbClr val="007F00"/>
                </a:solidFill>
                <a:latin typeface="Palatino Linotype"/>
                <a:cs typeface="Palatino Linotype"/>
              </a:rPr>
              <a:t>from </a:t>
            </a:r>
            <a:r>
              <a:rPr sz="11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sklearn.cluster </a:t>
            </a:r>
            <a:r>
              <a:rPr sz="1100" b="1" dirty="0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sz="1100" b="1" spc="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KMeans</a:t>
            </a:r>
            <a:endParaRPr sz="1100">
              <a:latin typeface="Lucida Sans Unicode"/>
              <a:cs typeface="Lucida Sans Unicode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b="1" dirty="0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sz="1100" b="1" spc="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45" dirty="0">
                <a:solidFill>
                  <a:srgbClr val="0000FF"/>
                </a:solidFill>
                <a:latin typeface="Palatino Linotype"/>
                <a:cs typeface="Palatino Linotype"/>
              </a:rPr>
              <a:t>matplotlib.pyplot</a:t>
            </a:r>
            <a:r>
              <a:rPr sz="1100" b="1" spc="2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sz="11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0000FF"/>
                </a:solidFill>
                <a:latin typeface="Palatino Linotype"/>
                <a:cs typeface="Palatino Linotype"/>
              </a:rPr>
              <a:t>plt</a:t>
            </a:r>
            <a:r>
              <a:rPr sz="1100" b="1" spc="2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用于显示结果的可视化库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b="1" dirty="0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sz="1100" b="1" spc="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0000FF"/>
                </a:solidFill>
                <a:latin typeface="Palatino Linotype"/>
                <a:cs typeface="Palatino Linotype"/>
              </a:rPr>
              <a:t>zipfile</a:t>
            </a:r>
            <a:r>
              <a:rPr sz="1100" b="1" spc="2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解压</a:t>
            </a:r>
            <a:r>
              <a:rPr sz="1100" spc="20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165" dirty="0">
                <a:solidFill>
                  <a:srgbClr val="3F7F7F"/>
                </a:solidFill>
                <a:latin typeface="Palatino Linotype"/>
                <a:cs typeface="Palatino Linotype"/>
              </a:rPr>
              <a:t>.zip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文件的库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100" b="1" dirty="0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sz="1100" b="1" spc="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b="1" spc="20" dirty="0">
                <a:solidFill>
                  <a:srgbClr val="0000FF"/>
                </a:solidFill>
                <a:latin typeface="Palatino Linotype"/>
                <a:cs typeface="Palatino Linotype"/>
              </a:rPr>
              <a:t>os</a:t>
            </a:r>
            <a:r>
              <a:rPr sz="1100" b="1" spc="2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读取文件名的库</a:t>
            </a:r>
            <a:endParaRPr sz="1100">
              <a:latin typeface="仿宋"/>
              <a:cs typeface="仿宋"/>
            </a:endParaRPr>
          </a:p>
          <a:p>
            <a:pPr marL="302260" marR="4321175">
              <a:lnSpc>
                <a:spcPct val="133400"/>
              </a:lnSpc>
            </a:pP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%</a:t>
            </a:r>
            <a:r>
              <a:rPr sz="1100" b="1" spc="20" dirty="0">
                <a:solidFill>
                  <a:srgbClr val="007F00"/>
                </a:solidFill>
                <a:latin typeface="Palatino Linotype"/>
                <a:cs typeface="Palatino Linotype"/>
              </a:rPr>
              <a:t>matplotlib </a:t>
            </a:r>
            <a:r>
              <a:rPr sz="1100" spc="80" dirty="0">
                <a:latin typeface="Lucida Sans Unicode"/>
                <a:cs typeface="Lucida Sans Unicode"/>
              </a:rPr>
              <a:t>inline  </a:t>
            </a:r>
            <a:r>
              <a:rPr sz="1100" spc="95" dirty="0">
                <a:latin typeface="Lucida Sans Unicode"/>
                <a:cs typeface="Lucida Sans Unicode"/>
              </a:rPr>
              <a:t>plt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5" dirty="0">
                <a:latin typeface="Lucida Sans Unicode"/>
                <a:cs typeface="Lucida Sans Unicode"/>
              </a:rPr>
              <a:t>style</a:t>
            </a:r>
            <a:r>
              <a:rPr sz="1100" spc="2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5" dirty="0">
                <a:latin typeface="Lucida Sans Unicode"/>
                <a:cs typeface="Lucida Sans Unicode"/>
              </a:rPr>
              <a:t>use(</a:t>
            </a:r>
            <a:r>
              <a:rPr sz="1100" spc="32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-10" dirty="0">
                <a:solidFill>
                  <a:srgbClr val="BA2121"/>
                </a:solidFill>
                <a:latin typeface="Lucida Sans Unicode"/>
                <a:cs typeface="Lucida Sans Unicode"/>
              </a:rPr>
              <a:t>ggplot</a:t>
            </a:r>
            <a:r>
              <a:rPr sz="1100" spc="32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2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74625" indent="-161925">
              <a:lnSpc>
                <a:spcPct val="100000"/>
              </a:lnSpc>
              <a:buSzPct val="90909"/>
              <a:buAutoNum type="arabicPlain" startAt="2"/>
              <a:tabLst>
                <a:tab pos="175260" algn="l"/>
              </a:tabLst>
            </a:pPr>
            <a:r>
              <a:rPr sz="1650" spc="-7" baseline="20202" dirty="0">
                <a:solidFill>
                  <a:srgbClr val="2F3E9F"/>
                </a:solidFill>
                <a:latin typeface="Book Antiqua"/>
                <a:cs typeface="Book Antiqua"/>
              </a:rPr>
              <a:t>:</a:t>
            </a:r>
            <a:r>
              <a:rPr sz="1650" spc="284" baseline="20202" dirty="0">
                <a:solidFill>
                  <a:srgbClr val="2F3E9F"/>
                </a:solidFill>
                <a:latin typeface="Book Antiqua"/>
                <a:cs typeface="Book Antiqua"/>
              </a:rPr>
              <a:t> </a:t>
            </a:r>
            <a:r>
              <a:rPr sz="1100" spc="110" dirty="0">
                <a:latin typeface="Lucida Sans Unicode"/>
                <a:cs typeface="Lucida Sans Unicode"/>
              </a:rPr>
              <a:t>file_dir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'C:</a:t>
            </a:r>
            <a:r>
              <a:rPr sz="1100" b="1" spc="70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Users</a:t>
            </a:r>
            <a:r>
              <a:rPr sz="1100" b="1" spc="70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dell</a:t>
            </a:r>
            <a:r>
              <a:rPr sz="1100" b="1" spc="70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70" dirty="0">
                <a:solidFill>
                  <a:srgbClr val="BA2121"/>
                </a:solidFill>
                <a:latin typeface="Lucida Sans Unicode"/>
                <a:cs typeface="Lucida Sans Unicode"/>
              </a:rPr>
              <a:t>Notebook</a:t>
            </a:r>
            <a:r>
              <a:rPr sz="1100" b="1" spc="70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-10" dirty="0">
                <a:solidFill>
                  <a:srgbClr val="BA2121"/>
                </a:solidFill>
                <a:latin typeface="仿宋"/>
                <a:cs typeface="仿宋"/>
              </a:rPr>
              <a:t>计算所</a:t>
            </a:r>
            <a:r>
              <a:rPr sz="1100" b="1" spc="114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114" dirty="0">
                <a:solidFill>
                  <a:srgbClr val="BA2121"/>
                </a:solidFill>
                <a:latin typeface="Lucida Sans Unicode"/>
                <a:cs typeface="Lucida Sans Unicode"/>
              </a:rPr>
              <a:t>code</a:t>
            </a:r>
            <a:r>
              <a:rPr sz="1100" b="1" spc="114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114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225" dirty="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创建文件夹路径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100" spc="-80" dirty="0">
                <a:latin typeface="Lucida Sans Unicode"/>
                <a:cs typeface="Lucida Sans Unicode"/>
              </a:rPr>
              <a:t>imgs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latin typeface="Lucida Sans Unicode"/>
                <a:cs typeface="Lucida Sans Unicode"/>
              </a:rPr>
              <a:t>[]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用于保存原始图片的</a:t>
            </a:r>
            <a:r>
              <a:rPr sz="1100" spc="20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220" dirty="0">
                <a:solidFill>
                  <a:srgbClr val="3F7F7F"/>
                </a:solidFill>
                <a:latin typeface="Palatino Linotype"/>
                <a:cs typeface="Palatino Linotype"/>
              </a:rPr>
              <a:t>list</a:t>
            </a:r>
            <a:endParaRPr sz="11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spc="-45" dirty="0">
                <a:latin typeface="Lucida Sans Unicode"/>
                <a:cs typeface="Lucida Sans Unicode"/>
              </a:rPr>
              <a:t>img_date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15" dirty="0">
                <a:latin typeface="Lucida Sans Unicode"/>
                <a:cs typeface="Lucida Sans Unicode"/>
              </a:rPr>
              <a:t>[]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用于保存适用于聚类的数据</a:t>
            </a:r>
            <a:endParaRPr sz="1100">
              <a:latin typeface="仿宋"/>
              <a:cs typeface="仿宋"/>
            </a:endParaRPr>
          </a:p>
          <a:p>
            <a:pPr marL="302260" marR="151765">
              <a:lnSpc>
                <a:spcPct val="133400"/>
              </a:lnSpc>
            </a:pPr>
            <a:r>
              <a:rPr sz="1100" spc="55" dirty="0">
                <a:latin typeface="Lucida Sans Unicode"/>
                <a:cs typeface="Lucida Sans Unicode"/>
              </a:rPr>
              <a:t>fz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zipfile</a:t>
            </a:r>
            <a:r>
              <a:rPr sz="1100" spc="8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80" dirty="0">
                <a:latin typeface="Lucida Sans Unicode"/>
                <a:cs typeface="Lucida Sans Unicode"/>
              </a:rPr>
              <a:t>ZipFile(file_dir</a:t>
            </a:r>
            <a:r>
              <a:rPr sz="1100" spc="80" dirty="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 spc="80" dirty="0">
                <a:solidFill>
                  <a:srgbClr val="BA2121"/>
                </a:solidFill>
                <a:latin typeface="Lucida Sans Unicode"/>
                <a:cs typeface="Lucida Sans Unicode"/>
              </a:rPr>
              <a:t>'Image.zip'</a:t>
            </a:r>
            <a:r>
              <a:rPr sz="1100" spc="80" dirty="0">
                <a:latin typeface="Lucida Sans Unicode"/>
                <a:cs typeface="Lucida Sans Unicode"/>
              </a:rPr>
              <a:t>,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240" dirty="0">
                <a:solidFill>
                  <a:srgbClr val="BA2121"/>
                </a:solidFill>
                <a:latin typeface="Lucida Sans Unicode"/>
                <a:cs typeface="Lucida Sans Unicode"/>
              </a:rPr>
              <a:t>'r'</a:t>
            </a:r>
            <a:r>
              <a:rPr sz="1100" spc="240" dirty="0">
                <a:latin typeface="Lucida Sans Unicode"/>
                <a:cs typeface="Lucida Sans Unicode"/>
              </a:rPr>
              <a:t>)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30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解压给定的压缩包</a:t>
            </a:r>
            <a:r>
              <a:rPr sz="1100" spc="-100" dirty="0">
                <a:solidFill>
                  <a:srgbClr val="3F7F7F"/>
                </a:solidFill>
                <a:latin typeface="仿宋"/>
                <a:cs typeface="仿宋"/>
              </a:rPr>
              <a:t>，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解压在此文件夹 内</a:t>
            </a:r>
            <a:endParaRPr sz="1100">
              <a:latin typeface="仿宋"/>
              <a:cs typeface="仿宋"/>
            </a:endParaRPr>
          </a:p>
          <a:p>
            <a:pPr marL="593090" marR="3811904" indent="-291465">
              <a:lnSpc>
                <a:spcPct val="133400"/>
              </a:lnSpc>
              <a:spcBef>
                <a:spcPts val="100"/>
              </a:spcBef>
            </a:pP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for </a:t>
            </a:r>
            <a:r>
              <a:rPr sz="1100" spc="155" dirty="0">
                <a:latin typeface="Lucida Sans Unicode"/>
                <a:cs typeface="Lucida Sans Unicode"/>
              </a:rPr>
              <a:t>file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 </a:t>
            </a:r>
            <a:r>
              <a:rPr sz="1100" spc="70" dirty="0">
                <a:latin typeface="Lucida Sans Unicode"/>
                <a:cs typeface="Lucida Sans Unicode"/>
              </a:rPr>
              <a:t>fz</a:t>
            </a:r>
            <a:r>
              <a:rPr sz="1100" spc="7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0" dirty="0">
                <a:latin typeface="Lucida Sans Unicode"/>
                <a:cs typeface="Lucida Sans Unicode"/>
              </a:rPr>
              <a:t>namelist():  </a:t>
            </a:r>
            <a:r>
              <a:rPr sz="1100" spc="105" dirty="0">
                <a:latin typeface="Lucida Sans Unicode"/>
                <a:cs typeface="Lucida Sans Unicode"/>
              </a:rPr>
              <a:t>fz</a:t>
            </a:r>
            <a:r>
              <a:rPr sz="1100" spc="10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5" dirty="0">
                <a:latin typeface="Lucida Sans Unicode"/>
                <a:cs typeface="Lucida Sans Unicode"/>
              </a:rPr>
              <a:t>extract(file,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125" dirty="0">
                <a:latin typeface="Lucida Sans Unicode"/>
                <a:cs typeface="Lucida Sans Unicode"/>
              </a:rPr>
              <a:t>file_dir)</a:t>
            </a:r>
            <a:endParaRPr sz="1100">
              <a:latin typeface="Lucida Sans Unicode"/>
              <a:cs typeface="Lucida Sans Unicode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11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filename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sz="1100" b="1" spc="305" dirty="0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os</a:t>
            </a:r>
            <a:r>
              <a:rPr sz="1100" spc="8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85" dirty="0">
                <a:latin typeface="Lucida Sans Unicode"/>
                <a:cs typeface="Lucida Sans Unicode"/>
              </a:rPr>
              <a:t>listdir(file_dir</a:t>
            </a:r>
            <a:r>
              <a:rPr sz="1100" spc="85" dirty="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 spc="85" dirty="0">
                <a:solidFill>
                  <a:srgbClr val="BA2121"/>
                </a:solidFill>
                <a:latin typeface="Lucida Sans Unicode"/>
                <a:cs typeface="Lucida Sans Unicode"/>
              </a:rPr>
              <a:t>'Image'</a:t>
            </a:r>
            <a:r>
              <a:rPr sz="1100" spc="85" dirty="0">
                <a:latin typeface="Lucida Sans Unicode"/>
                <a:cs typeface="Lucida Sans Unicode"/>
              </a:rPr>
              <a:t>):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30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读取所有符合格式的图片，放在</a:t>
            </a:r>
            <a:r>
              <a:rPr sz="1100" spc="22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391795">
              <a:lnSpc>
                <a:spcPct val="100000"/>
              </a:lnSpc>
              <a:spcBef>
                <a:spcPts val="440"/>
              </a:spcBef>
            </a:pPr>
            <a:r>
              <a:rPr sz="600" i="1" spc="10" dirty="0">
                <a:solidFill>
                  <a:srgbClr val="FF0000"/>
                </a:solidFill>
                <a:latin typeface="Century Schoolbook"/>
                <a:cs typeface="Century Schoolbook"/>
              </a:rPr>
              <a:t>'</a:t>
            </a:r>
            <a:r>
              <a:rPr sz="6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i="1" spc="10" dirty="0">
                <a:solidFill>
                  <a:srgbClr val="3F7F7F"/>
                </a:solidFill>
                <a:latin typeface="Palatino Linotype"/>
                <a:cs typeface="Palatino Linotype"/>
              </a:rPr>
              <a:t>imgs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中</a:t>
            </a:r>
            <a:endParaRPr sz="1100">
              <a:latin typeface="仿宋"/>
              <a:cs typeface="仿宋"/>
            </a:endParaRPr>
          </a:p>
          <a:p>
            <a:pPr marL="883919" marR="829944" indent="-291465">
              <a:lnSpc>
                <a:spcPct val="133400"/>
              </a:lnSpc>
              <a:spcBef>
                <a:spcPts val="105"/>
              </a:spcBef>
            </a:pP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 </a:t>
            </a:r>
            <a:r>
              <a:rPr sz="1100" spc="85" dirty="0">
                <a:solidFill>
                  <a:srgbClr val="BA2121"/>
                </a:solidFill>
                <a:latin typeface="Lucida Sans Unicode"/>
                <a:cs typeface="Lucida Sans Unicode"/>
              </a:rPr>
              <a:t>'.png'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 </a:t>
            </a:r>
            <a:r>
              <a:rPr sz="1100" spc="-5" dirty="0">
                <a:latin typeface="Lucida Sans Unicode"/>
                <a:cs typeface="Lucida Sans Unicode"/>
              </a:rPr>
              <a:t>filename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or </a:t>
            </a:r>
            <a:r>
              <a:rPr sz="1100" spc="145" dirty="0">
                <a:solidFill>
                  <a:srgbClr val="BA2121"/>
                </a:solidFill>
                <a:latin typeface="Lucida Sans Unicode"/>
                <a:cs typeface="Lucida Sans Unicode"/>
              </a:rPr>
              <a:t>'.jpg'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 </a:t>
            </a:r>
            <a:r>
              <a:rPr sz="1100" spc="-5" dirty="0">
                <a:latin typeface="Lucida Sans Unicode"/>
                <a:cs typeface="Lucida Sans Unicode"/>
              </a:rPr>
              <a:t>filename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or </a:t>
            </a:r>
            <a:r>
              <a:rPr sz="1100" spc="114" dirty="0">
                <a:solidFill>
                  <a:srgbClr val="BA2121"/>
                </a:solidFill>
                <a:latin typeface="Lucida Sans Unicode"/>
                <a:cs typeface="Lucida Sans Unicode"/>
              </a:rPr>
              <a:t>'.jpeg'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 </a:t>
            </a:r>
            <a:r>
              <a:rPr sz="1100" spc="20" dirty="0">
                <a:latin typeface="Lucida Sans Unicode"/>
                <a:cs typeface="Lucida Sans Unicode"/>
              </a:rPr>
              <a:t>filename:  </a:t>
            </a:r>
            <a:r>
              <a:rPr sz="1100" spc="10" dirty="0">
                <a:latin typeface="Lucida Sans Unicode"/>
                <a:cs typeface="Lucida Sans Unicode"/>
              </a:rPr>
              <a:t>imgs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" dirty="0">
                <a:latin typeface="Lucida Sans Unicode"/>
                <a:cs typeface="Lucida Sans Unicode"/>
              </a:rPr>
              <a:t>append(image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" dirty="0">
                <a:latin typeface="Lucida Sans Unicode"/>
                <a:cs typeface="Lucida Sans Unicode"/>
              </a:rPr>
              <a:t>open(file_dir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 spc="10" dirty="0">
                <a:solidFill>
                  <a:srgbClr val="BA2121"/>
                </a:solidFill>
                <a:latin typeface="Lucida Sans Unicode"/>
                <a:cs typeface="Lucida Sans Unicode"/>
              </a:rPr>
              <a:t>'Image</a:t>
            </a:r>
            <a:r>
              <a:rPr sz="1100" b="1" spc="10" dirty="0">
                <a:solidFill>
                  <a:srgbClr val="BA6621"/>
                </a:solidFill>
                <a:latin typeface="Palatino Linotype"/>
                <a:cs typeface="Palatino Linotype"/>
              </a:rPr>
              <a:t>\\</a:t>
            </a:r>
            <a:r>
              <a:rPr sz="1100" spc="10" dirty="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 spc="10" dirty="0">
                <a:latin typeface="Lucida Sans Unicode"/>
                <a:cs typeface="Lucida Sans Unicode"/>
              </a:rPr>
              <a:t>filename))</a:t>
            </a:r>
            <a:endParaRPr sz="1100">
              <a:latin typeface="Lucida Sans Unicode"/>
              <a:cs typeface="Lucida Sans Unicode"/>
            </a:endParaRPr>
          </a:p>
          <a:p>
            <a:pPr marL="175260" marR="3666490" indent="-175260">
              <a:lnSpc>
                <a:spcPct val="133400"/>
              </a:lnSpc>
              <a:spcBef>
                <a:spcPts val="850"/>
              </a:spcBef>
              <a:buSzPct val="90909"/>
              <a:buAutoNum type="arabicPlain" startAt="3"/>
              <a:tabLst>
                <a:tab pos="175260" algn="l"/>
              </a:tabLst>
            </a:pPr>
            <a:r>
              <a:rPr sz="1650" spc="-7" baseline="20202" dirty="0">
                <a:solidFill>
                  <a:srgbClr val="2F3E9F"/>
                </a:solidFill>
                <a:latin typeface="Book Antiqua"/>
                <a:cs typeface="Book Antiqua"/>
              </a:rPr>
              <a:t>: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for </a:t>
            </a:r>
            <a:r>
              <a:rPr sz="1100" spc="-10" dirty="0">
                <a:latin typeface="Lucida Sans Unicode"/>
                <a:cs typeface="Lucida Sans Unicode"/>
              </a:rPr>
              <a:t>idx,img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 </a:t>
            </a:r>
            <a:r>
              <a:rPr sz="1100" spc="-15" dirty="0">
                <a:solidFill>
                  <a:srgbClr val="007F00"/>
                </a:solidFill>
                <a:latin typeface="Lucida Sans Unicode"/>
                <a:cs typeface="Lucida Sans Unicode"/>
              </a:rPr>
              <a:t>enumerate</a:t>
            </a:r>
            <a:r>
              <a:rPr sz="1100" spc="-15" dirty="0">
                <a:latin typeface="Lucida Sans Unicode"/>
                <a:cs typeface="Lucida Sans Unicode"/>
              </a:rPr>
              <a:t>(imgs):  </a:t>
            </a:r>
            <a:r>
              <a:rPr sz="1100" spc="-105" dirty="0">
                <a:latin typeface="Lucida Sans Unicode"/>
                <a:cs typeface="Lucida Sans Unicode"/>
              </a:rPr>
              <a:t>img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 </a:t>
            </a:r>
            <a:r>
              <a:rPr sz="1100" spc="25" dirty="0">
                <a:latin typeface="Lucida Sans Unicode"/>
                <a:cs typeface="Lucida Sans Unicode"/>
              </a:rPr>
              <a:t>img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resize((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400</a:t>
            </a:r>
            <a:r>
              <a:rPr sz="1100" spc="25" dirty="0">
                <a:latin typeface="Lucida Sans Unicode"/>
                <a:cs typeface="Lucida Sans Unicode"/>
              </a:rPr>
              <a:t>,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400</a:t>
            </a:r>
            <a:r>
              <a:rPr sz="1100" spc="1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593090">
              <a:lnSpc>
                <a:spcPct val="100000"/>
              </a:lnSpc>
              <a:spcBef>
                <a:spcPts val="440"/>
              </a:spcBef>
            </a:pPr>
            <a:r>
              <a:rPr sz="1100" spc="15" dirty="0">
                <a:latin typeface="Lucida Sans Unicode"/>
                <a:cs typeface="Lucida Sans Unicode"/>
              </a:rPr>
              <a:t>imgs[idx]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            </a:t>
            </a:r>
            <a:r>
              <a:rPr sz="1100" spc="-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np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array(img)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将所有图片</a:t>
            </a:r>
            <a:r>
              <a:rPr sz="1100" spc="20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155" dirty="0">
                <a:solidFill>
                  <a:srgbClr val="3F7F7F"/>
                </a:solidFill>
                <a:latin typeface="Palatino Linotype"/>
                <a:cs typeface="Palatino Linotype"/>
              </a:rPr>
              <a:t>resize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到</a:t>
            </a:r>
            <a:r>
              <a:rPr sz="1100" spc="15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40" dirty="0">
                <a:solidFill>
                  <a:srgbClr val="3F7F7F"/>
                </a:solidFill>
                <a:latin typeface="Palatino Linotype"/>
                <a:cs typeface="Palatino Linotype"/>
              </a:rPr>
              <a:t>400*400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并转换为</a:t>
            </a:r>
            <a:r>
              <a:rPr sz="1100" spc="15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65" dirty="0">
                <a:solidFill>
                  <a:srgbClr val="3F7F7F"/>
                </a:solidFill>
                <a:latin typeface="Palatino Linotype"/>
                <a:cs typeface="Palatino Linotype"/>
              </a:rPr>
              <a:t>ndarray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格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式</a:t>
            </a:r>
            <a:endParaRPr sz="1100">
              <a:latin typeface="仿宋"/>
              <a:cs typeface="仿宋"/>
            </a:endParaRPr>
          </a:p>
          <a:p>
            <a:pPr marL="593090">
              <a:lnSpc>
                <a:spcPct val="100000"/>
              </a:lnSpc>
              <a:spcBef>
                <a:spcPts val="540"/>
              </a:spcBef>
            </a:pPr>
            <a:r>
              <a:rPr sz="1100" spc="35" dirty="0">
                <a:latin typeface="Lucida Sans Unicode"/>
                <a:cs typeface="Lucida Sans Unicode"/>
              </a:rPr>
              <a:t>img_date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5" dirty="0">
                <a:latin typeface="Lucida Sans Unicode"/>
                <a:cs typeface="Lucida Sans Unicode"/>
              </a:rPr>
              <a:t>append(imgs[idx][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...</a:t>
            </a:r>
            <a:r>
              <a:rPr sz="1100" spc="35" dirty="0">
                <a:latin typeface="Lucida Sans Unicode"/>
                <a:cs typeface="Lucida Sans Unicode"/>
              </a:rPr>
              <a:t>,: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]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5" dirty="0">
                <a:latin typeface="Lucida Sans Unicode"/>
                <a:cs typeface="Lucida Sans Unicode"/>
              </a:rPr>
              <a:t>reshape(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-1</a:t>
            </a:r>
            <a:r>
              <a:rPr sz="1100" spc="35" dirty="0">
                <a:latin typeface="Lucida Sans Unicode"/>
                <a:cs typeface="Lucida Sans Unicode"/>
              </a:rPr>
              <a:t>,</a:t>
            </a:r>
            <a:r>
              <a:rPr sz="11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))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舍弃图像的</a:t>
            </a:r>
            <a:r>
              <a:rPr sz="1100" spc="15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95" dirty="0">
                <a:solidFill>
                  <a:srgbClr val="3F7F7F"/>
                </a:solidFill>
                <a:latin typeface="Palatino Linotype"/>
                <a:cs typeface="Palatino Linotype"/>
              </a:rPr>
              <a:t>alpha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通道（若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有）</a:t>
            </a:r>
            <a:endParaRPr sz="1100">
              <a:latin typeface="仿宋"/>
              <a:cs typeface="仿宋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>
            <a:extLst>
              <a:ext uri="{FF2B5EF4-FFF2-40B4-BE49-F238E27FC236}">
                <a16:creationId xmlns:a16="http://schemas.microsoft.com/office/drawing/2014/main" id="{4220D9CC-E9CB-4C0E-863B-B18BD0244D25}"/>
              </a:ext>
            </a:extLst>
          </p:cNvPr>
          <p:cNvSpPr/>
          <p:nvPr/>
        </p:nvSpPr>
        <p:spPr>
          <a:xfrm>
            <a:off x="914400" y="914354"/>
            <a:ext cx="5944235" cy="3712845"/>
          </a:xfrm>
          <a:custGeom>
            <a:avLst/>
            <a:gdLst/>
            <a:ahLst/>
            <a:cxnLst/>
            <a:rect l="l" t="t" r="r" b="b"/>
            <a:pathLst>
              <a:path w="5944234" h="3712845">
                <a:moveTo>
                  <a:pt x="5918365" y="0"/>
                </a:moveTo>
                <a:lnTo>
                  <a:pt x="25311" y="0"/>
                </a:lnTo>
                <a:lnTo>
                  <a:pt x="15457" y="1988"/>
                </a:lnTo>
                <a:lnTo>
                  <a:pt x="7412" y="7410"/>
                </a:lnTo>
                <a:lnTo>
                  <a:pt x="1988" y="15451"/>
                </a:lnTo>
                <a:lnTo>
                  <a:pt x="0" y="25298"/>
                </a:lnTo>
                <a:lnTo>
                  <a:pt x="0" y="3687241"/>
                </a:lnTo>
                <a:lnTo>
                  <a:pt x="1988" y="3697090"/>
                </a:lnTo>
                <a:lnTo>
                  <a:pt x="7412" y="3705136"/>
                </a:lnTo>
                <a:lnTo>
                  <a:pt x="15457" y="3710562"/>
                </a:lnTo>
                <a:lnTo>
                  <a:pt x="25311" y="3712552"/>
                </a:lnTo>
                <a:lnTo>
                  <a:pt x="5918365" y="3712552"/>
                </a:lnTo>
                <a:lnTo>
                  <a:pt x="5928218" y="3710562"/>
                </a:lnTo>
                <a:lnTo>
                  <a:pt x="5936264" y="3705136"/>
                </a:lnTo>
                <a:lnTo>
                  <a:pt x="5941687" y="3697090"/>
                </a:lnTo>
                <a:lnTo>
                  <a:pt x="5943676" y="3687241"/>
                </a:lnTo>
                <a:lnTo>
                  <a:pt x="5943676" y="25298"/>
                </a:lnTo>
                <a:lnTo>
                  <a:pt x="5941687" y="15451"/>
                </a:lnTo>
                <a:lnTo>
                  <a:pt x="5936264" y="7410"/>
                </a:lnTo>
                <a:lnTo>
                  <a:pt x="5928218" y="1988"/>
                </a:lnTo>
                <a:lnTo>
                  <a:pt x="5918365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bk object 17">
            <a:extLst>
              <a:ext uri="{FF2B5EF4-FFF2-40B4-BE49-F238E27FC236}">
                <a16:creationId xmlns:a16="http://schemas.microsoft.com/office/drawing/2014/main" id="{0F5C5FD0-54B2-45A3-B976-ED8727550389}"/>
              </a:ext>
            </a:extLst>
          </p:cNvPr>
          <p:cNvSpPr/>
          <p:nvPr/>
        </p:nvSpPr>
        <p:spPr>
          <a:xfrm>
            <a:off x="927053" y="927003"/>
            <a:ext cx="5918835" cy="3687445"/>
          </a:xfrm>
          <a:custGeom>
            <a:avLst/>
            <a:gdLst/>
            <a:ahLst/>
            <a:cxnLst/>
            <a:rect l="l" t="t" r="r" b="b"/>
            <a:pathLst>
              <a:path w="5918834" h="3687445">
                <a:moveTo>
                  <a:pt x="5912700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3681577"/>
                </a:lnTo>
                <a:lnTo>
                  <a:pt x="5664" y="3687241"/>
                </a:lnTo>
                <a:lnTo>
                  <a:pt x="5912700" y="3687241"/>
                </a:lnTo>
                <a:lnTo>
                  <a:pt x="5918365" y="3681577"/>
                </a:lnTo>
                <a:lnTo>
                  <a:pt x="5918365" y="5664"/>
                </a:lnTo>
                <a:lnTo>
                  <a:pt x="591270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62571" y="907083"/>
            <a:ext cx="6157595" cy="36429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50" spc="-7" baseline="20202" dirty="0">
                <a:solidFill>
                  <a:srgbClr val="2F3E9F"/>
                </a:solidFill>
                <a:latin typeface="Book Antiqua"/>
                <a:cs typeface="Book Antiqua"/>
              </a:rPr>
              <a:t>[5]:</a:t>
            </a:r>
            <a:r>
              <a:rPr sz="1650" spc="277" baseline="20202" dirty="0">
                <a:solidFill>
                  <a:srgbClr val="2F3E9F"/>
                </a:solidFill>
                <a:latin typeface="Book Antiqua"/>
                <a:cs typeface="Book Antiqua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k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[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60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]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聚类中心个数的一些经验值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100" spc="80" dirty="0">
                <a:latin typeface="Lucida Sans Unicode"/>
                <a:cs typeface="Lucida Sans Unicode"/>
              </a:rPr>
              <a:t>plt</a:t>
            </a:r>
            <a:r>
              <a:rPr sz="1100" spc="8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80" dirty="0">
                <a:latin typeface="Lucida Sans Unicode"/>
                <a:cs typeface="Lucida Sans Unicode"/>
              </a:rPr>
              <a:t>figure(figsize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(</a:t>
            </a:r>
            <a:r>
              <a:rPr sz="1100" spc="70" dirty="0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r>
              <a:rPr sz="1100" spc="70" dirty="0">
                <a:latin typeface="Lucida Sans Unicode"/>
                <a:cs typeface="Lucida Sans Unicode"/>
              </a:rPr>
              <a:t>,</a:t>
            </a:r>
            <a:r>
              <a:rPr sz="1100" spc="70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1100" spc="70" dirty="0">
                <a:latin typeface="Lucida Sans Unicode"/>
                <a:cs typeface="Lucida Sans Unicode"/>
              </a:rPr>
              <a:t>))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设置生成的图片组的长宽比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0"/>
              </a:spcBef>
            </a:pP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1100" b="1" spc="2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50" dirty="0">
                <a:latin typeface="Lucida Sans Unicode"/>
                <a:cs typeface="Lucida Sans Unicode"/>
              </a:rPr>
              <a:t>i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b="1" spc="50" dirty="0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sz="1100" b="1" spc="290" dirty="0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sz="1100" spc="40" dirty="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sz="1100" spc="40" dirty="0">
                <a:latin typeface="Lucida Sans Unicode"/>
                <a:cs typeface="Lucida Sans Unicode"/>
              </a:rPr>
              <a:t>(</a:t>
            </a:r>
            <a:r>
              <a:rPr sz="1100" spc="40" dirty="0">
                <a:solidFill>
                  <a:srgbClr val="007F00"/>
                </a:solidFill>
                <a:latin typeface="Lucida Sans Unicode"/>
                <a:cs typeface="Lucida Sans Unicode"/>
              </a:rPr>
              <a:t>len</a:t>
            </a:r>
            <a:r>
              <a:rPr sz="1100" spc="40" dirty="0">
                <a:latin typeface="Lucida Sans Unicode"/>
                <a:cs typeface="Lucida Sans Unicode"/>
              </a:rPr>
              <a:t>(imgs)):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生成每张图片的分割后的颜色标定图</a:t>
            </a:r>
            <a:endParaRPr sz="1100">
              <a:latin typeface="仿宋"/>
              <a:cs typeface="仿宋"/>
            </a:endParaRPr>
          </a:p>
          <a:p>
            <a:pPr marL="302260" marR="59690" indent="290830">
              <a:lnSpc>
                <a:spcPct val="133400"/>
              </a:lnSpc>
            </a:pPr>
            <a:r>
              <a:rPr sz="1100" spc="-265" dirty="0">
                <a:latin typeface="Lucida Sans Unicode"/>
                <a:cs typeface="Lucida Sans Unicode"/>
              </a:rPr>
              <a:t>km</a:t>
            </a:r>
            <a:r>
              <a:rPr sz="1100" spc="-204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 </a:t>
            </a:r>
            <a:r>
              <a:rPr sz="1100" spc="-10" dirty="0">
                <a:latin typeface="Lucida Sans Unicode"/>
                <a:cs typeface="Lucida Sans Unicode"/>
              </a:rPr>
              <a:t>KMeans(n_clusters</a:t>
            </a:r>
            <a:r>
              <a:rPr sz="11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k[i],random_state</a:t>
            </a:r>
            <a:r>
              <a:rPr sz="11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=28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8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生成聚类模型，聚类中心为自己的 经验值，随机值设置为</a:t>
            </a:r>
            <a:r>
              <a:rPr sz="1100" spc="15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20" dirty="0">
                <a:solidFill>
                  <a:srgbClr val="3F7F7F"/>
                </a:solidFill>
                <a:latin typeface="Palatino Linotype"/>
                <a:cs typeface="Palatino Linotype"/>
              </a:rPr>
              <a:t>28</a:t>
            </a:r>
            <a:endParaRPr sz="1100">
              <a:latin typeface="Palatino Linotype"/>
              <a:cs typeface="Palatino Linotype"/>
            </a:endParaRPr>
          </a:p>
          <a:p>
            <a:pPr marL="593090">
              <a:lnSpc>
                <a:spcPct val="100000"/>
              </a:lnSpc>
              <a:spcBef>
                <a:spcPts val="540"/>
              </a:spcBef>
            </a:pPr>
            <a:r>
              <a:rPr sz="1100" spc="55" dirty="0">
                <a:latin typeface="Lucida Sans Unicode"/>
                <a:cs typeface="Lucida Sans Unicode"/>
              </a:rPr>
              <a:t>km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fit(img_date[i])</a:t>
            </a:r>
            <a:endParaRPr sz="1100">
              <a:latin typeface="Lucida Sans Unicode"/>
              <a:cs typeface="Lucida Sans Unicode"/>
            </a:endParaRPr>
          </a:p>
          <a:p>
            <a:pPr marL="593090">
              <a:lnSpc>
                <a:spcPct val="100000"/>
              </a:lnSpc>
              <a:spcBef>
                <a:spcPts val="440"/>
              </a:spcBef>
            </a:pPr>
            <a:r>
              <a:rPr sz="1100" spc="-15" dirty="0">
                <a:latin typeface="Lucida Sans Unicode"/>
                <a:cs typeface="Lucida Sans Unicode"/>
              </a:rPr>
              <a:t>color_img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30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km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predict(img_date[i])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返回值为图像对应像素点的</a:t>
            </a:r>
            <a:r>
              <a:rPr sz="1100" spc="20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165" dirty="0">
                <a:solidFill>
                  <a:srgbClr val="3F7F7F"/>
                </a:solidFill>
                <a:latin typeface="Palatino Linotype"/>
                <a:cs typeface="Palatino Linotype"/>
              </a:rPr>
              <a:t>label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，</a:t>
            </a:r>
            <a:endParaRPr sz="1100">
              <a:latin typeface="仿宋"/>
              <a:cs typeface="仿宋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100" i="1" spc="204" dirty="0">
                <a:solidFill>
                  <a:srgbClr val="3F7F7F"/>
                </a:solidFill>
                <a:latin typeface="Palatino Linotype"/>
                <a:cs typeface="Palatino Linotype"/>
              </a:rPr>
              <a:t>[0,1,2,...]</a:t>
            </a:r>
            <a:endParaRPr sz="1100">
              <a:latin typeface="Palatino Linotype"/>
              <a:cs typeface="Palatino Linotype"/>
            </a:endParaRPr>
          </a:p>
          <a:p>
            <a:pPr marL="593090">
              <a:lnSpc>
                <a:spcPct val="100000"/>
              </a:lnSpc>
              <a:spcBef>
                <a:spcPts val="540"/>
              </a:spcBef>
            </a:pPr>
            <a:r>
              <a:rPr sz="1100" spc="25" dirty="0">
                <a:latin typeface="Lucida Sans Unicode"/>
                <a:cs typeface="Lucida Sans Unicode"/>
              </a:rPr>
              <a:t>color_img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 dirty="0">
                <a:latin typeface="Lucida Sans Unicode"/>
                <a:cs typeface="Lucida Sans Unicode"/>
              </a:rPr>
              <a:t>resize((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400</a:t>
            </a:r>
            <a:r>
              <a:rPr sz="1100" spc="25" dirty="0">
                <a:latin typeface="Lucida Sans Unicode"/>
                <a:cs typeface="Lucida Sans Unicode"/>
              </a:rPr>
              <a:t>,</a:t>
            </a:r>
            <a:r>
              <a:rPr sz="1100" spc="25" dirty="0">
                <a:solidFill>
                  <a:srgbClr val="666666"/>
                </a:solidFill>
                <a:latin typeface="Lucida Sans Unicode"/>
                <a:cs typeface="Lucida Sans Unicode"/>
              </a:rPr>
              <a:t>400</a:t>
            </a:r>
            <a:r>
              <a:rPr sz="1100" spc="25" dirty="0">
                <a:latin typeface="Lucida Sans Unicode"/>
                <a:cs typeface="Lucida Sans Unicode"/>
              </a:rPr>
              <a:t>))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0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55" dirty="0">
                <a:solidFill>
                  <a:srgbClr val="3F7F7F"/>
                </a:solidFill>
                <a:latin typeface="Palatino Linotype"/>
                <a:cs typeface="Palatino Linotype"/>
              </a:rPr>
              <a:t>resize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回可以显示的图片格式</a:t>
            </a:r>
            <a:endParaRPr sz="1100">
              <a:latin typeface="仿宋"/>
              <a:cs typeface="仿宋"/>
            </a:endParaRPr>
          </a:p>
          <a:p>
            <a:pPr marL="593090" marR="2847975">
              <a:lnSpc>
                <a:spcPct val="133400"/>
              </a:lnSpc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subplot(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r>
              <a:rPr sz="1100" spc="45" dirty="0">
                <a:latin typeface="Lucida Sans Unicode"/>
                <a:cs typeface="Lucida Sans Unicode"/>
              </a:rPr>
              <a:t>,i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+1</a:t>
            </a:r>
            <a:r>
              <a:rPr sz="1100" spc="45" dirty="0">
                <a:latin typeface="Lucida Sans Unicode"/>
                <a:cs typeface="Lucida Sans Unicode"/>
              </a:rPr>
              <a:t>)  </a:t>
            </a:r>
            <a:r>
              <a:rPr sz="1100" spc="30" dirty="0">
                <a:latin typeface="Lucida Sans Unicode"/>
                <a:cs typeface="Lucida Sans Unicode"/>
              </a:rPr>
              <a:t>plt</a:t>
            </a:r>
            <a:r>
              <a:rPr sz="1100" spc="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 dirty="0">
                <a:latin typeface="Lucida Sans Unicode"/>
                <a:cs typeface="Lucida Sans Unicode"/>
              </a:rPr>
              <a:t>imshow(imgs[i])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显示原图进行对比 </a:t>
            </a:r>
            <a:r>
              <a:rPr sz="1100" spc="130" dirty="0">
                <a:latin typeface="Lucida Sans Unicode"/>
                <a:cs typeface="Lucida Sans Unicode"/>
              </a:rPr>
              <a:t>plt</a:t>
            </a:r>
            <a:r>
              <a:rPr sz="1100" spc="1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30" dirty="0">
                <a:latin typeface="Lucida Sans Unicode"/>
                <a:cs typeface="Lucida Sans Unicode"/>
              </a:rPr>
              <a:t>axis(</a:t>
            </a:r>
            <a:r>
              <a:rPr sz="1100" spc="130" dirty="0">
                <a:solidFill>
                  <a:srgbClr val="BA2121"/>
                </a:solidFill>
                <a:latin typeface="Lucida Sans Unicode"/>
                <a:cs typeface="Lucida Sans Unicode"/>
              </a:rPr>
              <a:t>'off'</a:t>
            </a:r>
            <a:r>
              <a:rPr sz="1100" spc="13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93090">
              <a:lnSpc>
                <a:spcPct val="100000"/>
              </a:lnSpc>
              <a:spcBef>
                <a:spcPts val="440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subplot(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r>
              <a:rPr sz="1100" spc="45" dirty="0">
                <a:latin typeface="Lucida Sans Unicode"/>
                <a:cs typeface="Lucida Sans Unicode"/>
              </a:rPr>
              <a:t>,i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+8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02260" marR="5080" indent="290830">
              <a:lnSpc>
                <a:spcPct val="133400"/>
              </a:lnSpc>
            </a:pPr>
            <a:r>
              <a:rPr sz="1100" spc="5" dirty="0">
                <a:latin typeface="Lucida Sans Unicode"/>
                <a:cs typeface="Lucida Sans Unicode"/>
              </a:rPr>
              <a:t>plt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" dirty="0">
                <a:latin typeface="Lucida Sans Unicode"/>
                <a:cs typeface="Lucida Sans Unicode"/>
              </a:rPr>
              <a:t>imshow(color_img)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00" dirty="0">
                <a:solidFill>
                  <a:srgbClr val="3F7F7F"/>
                </a:solidFill>
                <a:latin typeface="Palatino Linotype"/>
                <a:cs typeface="Palatino Linotype"/>
              </a:rPr>
              <a:t>matplotlab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可以直接将</a:t>
            </a:r>
            <a:r>
              <a:rPr sz="1100" spc="20" dirty="0">
                <a:solidFill>
                  <a:srgbClr val="3F7F7F"/>
                </a:solidFill>
                <a:latin typeface="仿宋"/>
                <a:cs typeface="仿宋"/>
              </a:rPr>
              <a:t> </a:t>
            </a:r>
            <a:r>
              <a:rPr sz="1100" i="1" spc="80" dirty="0">
                <a:solidFill>
                  <a:srgbClr val="3F7F7F"/>
                </a:solidFill>
                <a:latin typeface="Palatino Linotype"/>
                <a:cs typeface="Palatino Linotype"/>
              </a:rPr>
              <a:t>color_img</a:t>
            </a:r>
            <a:r>
              <a:rPr sz="1100" i="1" spc="295" dirty="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生成不同颜色的图</a:t>
            </a:r>
            <a:r>
              <a:rPr sz="1100" spc="-100" dirty="0">
                <a:solidFill>
                  <a:srgbClr val="3F7F7F"/>
                </a:solidFill>
                <a:latin typeface="仿宋"/>
                <a:cs typeface="仿宋"/>
              </a:rPr>
              <a:t>，</a:t>
            </a:r>
            <a:r>
              <a:rPr sz="1100" spc="-10" dirty="0">
                <a:solidFill>
                  <a:srgbClr val="3F7F7F"/>
                </a:solidFill>
                <a:latin typeface="仿宋"/>
                <a:cs typeface="仿宋"/>
              </a:rPr>
              <a:t>不需 额外操作了</a:t>
            </a:r>
            <a:endParaRPr sz="1100">
              <a:latin typeface="仿宋"/>
              <a:cs typeface="仿宋"/>
            </a:endParaRPr>
          </a:p>
          <a:p>
            <a:pPr marL="593090">
              <a:lnSpc>
                <a:spcPct val="100000"/>
              </a:lnSpc>
              <a:spcBef>
                <a:spcPts val="545"/>
              </a:spcBef>
            </a:pPr>
            <a:r>
              <a:rPr sz="1100" spc="130" dirty="0">
                <a:latin typeface="Lucida Sans Unicode"/>
                <a:cs typeface="Lucida Sans Unicode"/>
              </a:rPr>
              <a:t>plt</a:t>
            </a:r>
            <a:r>
              <a:rPr sz="1100" spc="13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30" dirty="0">
                <a:latin typeface="Lucida Sans Unicode"/>
                <a:cs typeface="Lucida Sans Unicode"/>
              </a:rPr>
              <a:t>axis(</a:t>
            </a:r>
            <a:r>
              <a:rPr sz="1100" spc="130" dirty="0">
                <a:solidFill>
                  <a:srgbClr val="BA2121"/>
                </a:solidFill>
                <a:latin typeface="Lucida Sans Unicode"/>
                <a:cs typeface="Lucida Sans Unicode"/>
              </a:rPr>
              <a:t>'off'</a:t>
            </a:r>
            <a:r>
              <a:rPr sz="1100" spc="13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21" y="5170218"/>
            <a:ext cx="7591548" cy="2162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8877BB-F032-4537-A504-504465054D6E}"/>
              </a:ext>
            </a:extLst>
          </p:cNvPr>
          <p:cNvSpPr txBox="1"/>
          <p:nvPr/>
        </p:nvSpPr>
        <p:spPr>
          <a:xfrm>
            <a:off x="582402" y="7821483"/>
            <a:ext cx="6728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分析：影响分割的因素主要有 </a:t>
            </a:r>
            <a:r>
              <a:rPr lang="en-US" altLang="zh-CN" dirty="0"/>
              <a:t>k </a:t>
            </a:r>
            <a:r>
              <a:rPr lang="zh-CN" altLang="en-US" dirty="0"/>
              <a:t>和</a:t>
            </a:r>
            <a:r>
              <a:rPr lang="en-US" altLang="zh-CN" dirty="0" err="1"/>
              <a:t>random_state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/>
              <a:t>k </a:t>
            </a:r>
            <a:r>
              <a:rPr lang="zh-CN" altLang="en-US" dirty="0"/>
              <a:t>影响较大。其中</a:t>
            </a:r>
            <a:r>
              <a:rPr lang="en-US" altLang="zh-CN" dirty="0" err="1"/>
              <a:t>random_state</a:t>
            </a:r>
            <a:r>
              <a:rPr lang="zh-CN" altLang="en-US" dirty="0"/>
              <a:t>主要作用于初始化聚类中心，一般是图像中现有的随机像素点。</a:t>
            </a:r>
            <a:endParaRPr lang="en-US" altLang="zh-CN" dirty="0"/>
          </a:p>
          <a:p>
            <a:r>
              <a:rPr lang="zh-CN" altLang="en-US" dirty="0"/>
              <a:t>从结果来看，这个算法可以对图像进行一定程度的分割，主要还是依据低层语义。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633</Words>
  <Application>Microsoft Office PowerPoint</Application>
  <PresentationFormat>自定义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仿宋</vt:lpstr>
      <vt:lpstr>宋体</vt:lpstr>
      <vt:lpstr>Book Antiqua</vt:lpstr>
      <vt:lpstr>Calibri</vt:lpstr>
      <vt:lpstr>Century Schoolbook</vt:lpstr>
      <vt:lpstr>Lucida Sans Unicode</vt:lpstr>
      <vt:lpstr>Palatino Linotype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熠凡 贺</cp:lastModifiedBy>
  <cp:revision>7</cp:revision>
  <dcterms:created xsi:type="dcterms:W3CDTF">2019-07-12T13:32:11Z</dcterms:created>
  <dcterms:modified xsi:type="dcterms:W3CDTF">2019-07-16T06:04:43Z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2019-07-12T00:00:00Z</vt:filetime>
  </property>
</Properties>
</file>