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9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EEB94-BEA2-4487-A7DB-851FC0FC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B26CD5-260A-4968-8138-FA5FF46E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9F181-4F24-4E94-8263-532BBBC2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8EA25-4335-4517-BCAB-78120D4A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30A34-E5F9-49D5-8195-8C4EE8AD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6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27833-CCB8-4447-BB68-BA89FC1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5566DC-DD41-48B6-9E9D-279625A3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46657-1798-444A-A8C1-27AC213B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7CAE0-1B48-4818-8BF1-9482425D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38435D-CECD-47D9-B6BA-ED326DF5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9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4108C3-9141-4C06-ACBA-E760A35C9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1CD3BA-3EC7-4693-A5CF-F8BA0FFBA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998EC-5B76-478D-ABF9-74548A93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4F5DE-4630-4EAD-9DF0-A18C0731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9133-7673-4C5C-837D-582B2F1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E0217-6BF4-4904-B3BD-7BBF638A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2A3A13-A139-4425-8E49-22CFD4B5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0523A-FD97-402E-99C9-ED22661A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0AA5E-0F8D-4CE1-B6C3-BEAF0E61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B8E2ED-95EC-41F2-9113-433FE45A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4FD7-0EF9-4C91-8792-BCBA6DFC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B1679-F16A-4D89-A32F-BB7C3A07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36192-801D-49F9-BF41-9E8CA4B1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BC510-FFCF-4FE0-97F5-8A8AEC78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4D3DE-0919-4385-8F1F-3430DFDC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9A03-4E80-4160-81F4-DF9FD932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00A27-9C2F-4AA6-ABBF-5FAF00E9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DF647C-2752-4C4C-8732-BE4938A0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46011-9AD6-43F3-ABA6-F4C74FF9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3DBA0-7421-4898-A2C6-9B672E8B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88892-5B37-472E-AD46-36B43A8A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2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4532A-6116-4CE7-9663-588D86BB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D877D-EBD3-4388-A86A-DBAEDD20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AA507-D46B-469A-9675-F0B9053D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F17045-B207-4930-A13F-D2E503F6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86B529-2EFA-4A90-88EE-D822ACCB6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678BE8-8C49-498B-AE80-409A0B53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7779B-02DE-4059-A5CB-E71E1FB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0610CE-916E-4E34-AD82-19B33624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5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C3568-0C98-479B-BB96-30B369CF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5E408D-C6D5-4B8F-B7E9-A6461C63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704805-9A51-4DA2-8090-EF3A6864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48792-3066-4D85-A704-A2041152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7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68EED-0ACB-4F19-963E-F9B3F729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75E739-DB16-4BF5-A8E7-E8D3E8AF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B5A79-F12B-42FA-B505-F5495762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9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4CC19-9CD7-4639-AB95-797D6535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06806-72E0-4ABB-B566-2E8A71F7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F0E9A-96AD-4948-8172-36D5A35D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073C1-6CD0-437B-997A-8ADA39F1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38132-2251-46C7-8197-61F9A1C6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CC3BB-5445-4E34-952E-8A20C4F4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2714D-C0EF-4D52-BB6F-782A661A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C1C57B-DD3C-4358-81DF-1A68CC64B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3A64AB-FAE1-40E9-9C1F-B349BA52D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142DC-325D-462E-BD1F-43E6DBF6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78198-7CC4-4782-BBC4-F1B09D8D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4DC75-D5A2-4E48-8E8E-FA106BDA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0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CC9D1D-6709-48E1-8AF1-933E4A53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EACFC-81E3-4C82-A886-6C8357AE6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C1820-1C0A-426F-B6FC-BB10F412B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E9F6-28FB-42A6-ACBE-D95C8B314DC9}" type="datetimeFigureOut">
              <a:rPr lang="zh-CN" altLang="en-US" smtClean="0"/>
              <a:t>2019/8/1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225A0-CAB8-4A7C-834A-8C02E0DF1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29BF3-FDC6-4482-93E3-B6D15D2A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64C6-9792-4EDB-B64A-F6C997648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9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21547-3AFD-4D8D-AEA6-70011F01D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060" y="848155"/>
            <a:ext cx="2187723" cy="732817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/>
              <a:t>任务内容：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095A1F-2485-4AE4-9DE8-7FB3EB8D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996" y="2277440"/>
            <a:ext cx="9551350" cy="100604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冻结分类任务一训练的网络，替换最后的全连接层再训练任务二。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1</a:t>
            </a:r>
            <a:r>
              <a:rPr lang="zh-CN" altLang="en-US" dirty="0"/>
              <a:t>的情况下解除冻结，再训练网络。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540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D265C5-338F-455B-871B-18A7150D5A16}"/>
              </a:ext>
            </a:extLst>
          </p:cNvPr>
          <p:cNvSpPr txBox="1"/>
          <p:nvPr/>
        </p:nvSpPr>
        <p:spPr>
          <a:xfrm>
            <a:off x="1162228" y="880217"/>
            <a:ext cx="16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冻结的情况下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B22AA1-3066-48D6-9A1F-0ABEF2EE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71" y="2626808"/>
            <a:ext cx="9915525" cy="35528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F6D4E8-C6D4-4748-93EA-2A71796C4FB3}"/>
              </a:ext>
            </a:extLst>
          </p:cNvPr>
          <p:cNvSpPr/>
          <p:nvPr/>
        </p:nvSpPr>
        <p:spPr>
          <a:xfrm>
            <a:off x="1162228" y="1525186"/>
            <a:ext cx="7601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可训练参数：</a:t>
            </a:r>
            <a:r>
              <a:rPr lang="en-US" altLang="zh-CN" dirty="0"/>
              <a:t>20,485    </a:t>
            </a:r>
            <a:r>
              <a:rPr lang="zh-CN" altLang="en-US" dirty="0"/>
              <a:t>模型最终在训练集准确率可以收敛于</a:t>
            </a:r>
            <a:r>
              <a:rPr lang="en-US" altLang="zh-CN" dirty="0"/>
              <a:t>0.85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若再加上卷积层后可训练参数： </a:t>
            </a:r>
            <a:r>
              <a:rPr lang="en-US" altLang="zh-CN" dirty="0"/>
              <a:t>30,277 </a:t>
            </a:r>
            <a:r>
              <a:rPr lang="zh-CN" altLang="en-US" dirty="0"/>
              <a:t>，准确率可以提高到</a:t>
            </a:r>
            <a:r>
              <a:rPr lang="en-US" altLang="zh-CN" dirty="0"/>
              <a:t>0.92</a:t>
            </a:r>
            <a:r>
              <a:rPr lang="zh-CN" altLang="en-US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131384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D265C5-338F-455B-871B-18A7150D5A16}"/>
              </a:ext>
            </a:extLst>
          </p:cNvPr>
          <p:cNvSpPr txBox="1"/>
          <p:nvPr/>
        </p:nvSpPr>
        <p:spPr>
          <a:xfrm>
            <a:off x="1162227" y="880217"/>
            <a:ext cx="19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未冻结的情况下</a:t>
            </a:r>
            <a:r>
              <a:rPr lang="zh-CN" altLang="en-US" b="1" dirty="0">
                <a:sym typeface="Wingdings" panose="05000000000000000000" pitchFamily="2" charset="2"/>
              </a:rPr>
              <a:t>：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6D4E8-C6D4-4748-93EA-2A71796C4FB3}"/>
              </a:ext>
            </a:extLst>
          </p:cNvPr>
          <p:cNvSpPr/>
          <p:nvPr/>
        </p:nvSpPr>
        <p:spPr>
          <a:xfrm>
            <a:off x="1162228" y="1525186"/>
            <a:ext cx="9796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可训练参数：</a:t>
            </a:r>
            <a:r>
              <a:rPr lang="en-US" altLang="zh-CN" dirty="0"/>
              <a:t>72,581	</a:t>
            </a:r>
            <a:r>
              <a:rPr lang="zh-CN" altLang="en-US" dirty="0"/>
              <a:t>模型最终在训练集准确率可以收敛于</a:t>
            </a:r>
            <a:r>
              <a:rPr lang="en-US" altLang="zh-CN" dirty="0"/>
              <a:t>0.97</a:t>
            </a:r>
            <a:r>
              <a:rPr lang="zh-CN" altLang="en-US" dirty="0"/>
              <a:t>，最高在验证集上有 </a:t>
            </a:r>
            <a:r>
              <a:rPr lang="en-US" altLang="zh-CN" dirty="0"/>
              <a:t>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若再加上卷积层后可训练参数： </a:t>
            </a:r>
            <a:r>
              <a:rPr lang="en-US" altLang="zh-CN" dirty="0"/>
              <a:t>82,373  </a:t>
            </a:r>
            <a:r>
              <a:rPr lang="zh-CN" altLang="en-US" dirty="0"/>
              <a:t>，模型表现无明显变化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488C6-4D92-4E0B-86DC-C246CB77F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7" y="2654072"/>
            <a:ext cx="99822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83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D265C5-338F-455B-871B-18A7150D5A16}"/>
              </a:ext>
            </a:extLst>
          </p:cNvPr>
          <p:cNvSpPr txBox="1"/>
          <p:nvPr/>
        </p:nvSpPr>
        <p:spPr>
          <a:xfrm>
            <a:off x="1162227" y="880217"/>
            <a:ext cx="293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Wingdings" panose="05000000000000000000" pitchFamily="2" charset="2"/>
              </a:rPr>
              <a:t>对比原网络未迁移学习：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6D4E8-C6D4-4748-93EA-2A71796C4FB3}"/>
              </a:ext>
            </a:extLst>
          </p:cNvPr>
          <p:cNvSpPr/>
          <p:nvPr/>
        </p:nvSpPr>
        <p:spPr>
          <a:xfrm>
            <a:off x="1162227" y="1499549"/>
            <a:ext cx="5891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模型最终在训练集准确率可以收敛于</a:t>
            </a:r>
            <a:r>
              <a:rPr lang="en-US" altLang="zh-CN" dirty="0"/>
              <a:t>0.7</a:t>
            </a:r>
            <a:r>
              <a:rPr lang="zh-CN" altLang="en-US" dirty="0"/>
              <a:t>，欠拟合严重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F2822B-F4EA-451B-9156-0C4DF02D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7" y="2575534"/>
            <a:ext cx="99155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9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D265C5-338F-455B-871B-18A7150D5A16}"/>
              </a:ext>
            </a:extLst>
          </p:cNvPr>
          <p:cNvSpPr txBox="1"/>
          <p:nvPr/>
        </p:nvSpPr>
        <p:spPr>
          <a:xfrm>
            <a:off x="1162227" y="880217"/>
            <a:ext cx="293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Wingdings" panose="05000000000000000000" pitchFamily="2" charset="2"/>
              </a:rPr>
              <a:t>对比任务二原模型：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6D4E8-C6D4-4748-93EA-2A71796C4FB3}"/>
              </a:ext>
            </a:extLst>
          </p:cNvPr>
          <p:cNvSpPr/>
          <p:nvPr/>
        </p:nvSpPr>
        <p:spPr>
          <a:xfrm>
            <a:off x="1162228" y="1525186"/>
            <a:ext cx="9379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模型最终在训练集准确率可以收敛于</a:t>
            </a:r>
            <a:r>
              <a:rPr lang="en-US" altLang="zh-CN" dirty="0"/>
              <a:t>0.97, </a:t>
            </a:r>
            <a:r>
              <a:rPr lang="zh-CN" altLang="en-US" dirty="0"/>
              <a:t>但测试集准确率只收敛于</a:t>
            </a:r>
            <a:r>
              <a:rPr lang="en-US" altLang="zh-CN" dirty="0"/>
              <a:t>0.93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区别在于验证集，迁移学习验证集准确率平均比次模型高</a:t>
            </a:r>
            <a:r>
              <a:rPr lang="en-US" altLang="zh-CN" dirty="0"/>
              <a:t>0.97-0.93=0.04</a:t>
            </a:r>
            <a:r>
              <a:rPr lang="zh-CN" altLang="en-US" dirty="0"/>
              <a:t>（验证集相同）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D95590-A3DF-4F45-806A-9FD6A8D24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7" y="2339858"/>
            <a:ext cx="10153028" cy="36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3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C2D5B-6695-493F-B88C-8115E7ED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迁移学习和表示学习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17538-7A88-43C1-9EBB-92A91918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迁移学习，利用一个情景中已经学到的内容去改善另一个情景中的泛化情况。</a:t>
            </a:r>
            <a:r>
              <a:rPr lang="zh-CN" altLang="en-US" i="1" dirty="0">
                <a:solidFill>
                  <a:schemeClr val="bg1">
                    <a:lumMod val="65000"/>
                  </a:schemeClr>
                </a:solidFill>
              </a:rPr>
              <a:t>人在实际生活中有很多迁移学习，比如学会骑自行车，就比较容易学摩托车，学会了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zh-CN" altLang="en-US" i="1" dirty="0">
                <a:solidFill>
                  <a:schemeClr val="bg1">
                    <a:lumMod val="65000"/>
                  </a:schemeClr>
                </a:solidFill>
              </a:rPr>
              <a:t>语言，在学一些其它编程语言会简单很多。</a:t>
            </a:r>
          </a:p>
          <a:p>
            <a:endParaRPr lang="en-US" altLang="zh-CN" dirty="0"/>
          </a:p>
          <a:p>
            <a:r>
              <a:rPr lang="zh-CN" altLang="en-US" dirty="0"/>
              <a:t>表示学习的核心思想是相同的表示可能在两种情况中都是有用的。两个情景使用相同的表示，使得表示可以受益于两个任务的训练数据。</a:t>
            </a:r>
            <a:r>
              <a:rPr lang="zh-CN" altLang="en-US" i="1" dirty="0">
                <a:solidFill>
                  <a:schemeClr val="bg1">
                    <a:lumMod val="65000"/>
                  </a:schemeClr>
                </a:solidFill>
              </a:rPr>
              <a:t>例如卷积层的输出结果就是把原图像换一种更好的表示，最后的一层全连接是一个线性分类器。所谓的更好的表示，比如是把线性不可分数据变成线性可分。</a:t>
            </a:r>
            <a:endParaRPr lang="en-US" altLang="zh-CN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5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49AC40-D070-4B2F-B86E-3A1530E7A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25" y="433293"/>
            <a:ext cx="7099253" cy="387232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83DE8B-3C25-4453-A514-2FB58377986B}"/>
              </a:ext>
            </a:extLst>
          </p:cNvPr>
          <p:cNvSpPr txBox="1"/>
          <p:nvPr/>
        </p:nvSpPr>
        <p:spPr>
          <a:xfrm>
            <a:off x="1726251" y="4712076"/>
            <a:ext cx="782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经过迁移学习（预训练）的神经网络会一致地停止在一片相同的函数空</a:t>
            </a:r>
          </a:p>
          <a:p>
            <a:r>
              <a:rPr lang="zh-CN" altLang="en-US" dirty="0"/>
              <a:t>间区域，但未经过迁移学习（预训练）的神经网络会一致地停在另一个区域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7C2E5F-DD1E-4130-A821-42D0FA5318E5}"/>
              </a:ext>
            </a:extLst>
          </p:cNvPr>
          <p:cNvSpPr txBox="1"/>
          <p:nvPr/>
        </p:nvSpPr>
        <p:spPr>
          <a:xfrm>
            <a:off x="1726251" y="5657315"/>
            <a:ext cx="823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用自己的话来说，迁移学习的模型比较稳定，最终收敛到的区域范围会比较小</a:t>
            </a:r>
          </a:p>
        </p:txBody>
      </p:sp>
    </p:spTree>
    <p:extLst>
      <p:ext uri="{BB962C8B-B14F-4D97-AF65-F5344CB8AC3E}">
        <p14:creationId xmlns:p14="http://schemas.microsoft.com/office/powerpoint/2010/main" val="328741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2E00E-363C-4473-8E0F-72AE1F7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迁移学习的极端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E2679-EBA3-48C5-B83A-BC77BD30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一次学习：第一阶段学习出的表示就可以清楚地分离出潜在的类别，仅需要</a:t>
            </a:r>
            <a:r>
              <a:rPr lang="zh-CN" altLang="en-US" b="1" i="1" dirty="0"/>
              <a:t>一个标注样本</a:t>
            </a:r>
            <a:r>
              <a:rPr lang="zh-CN" altLang="en-US" dirty="0"/>
              <a:t>来推断表示空间中聚集在相同点周围许多可能测试样本的标签。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零次学习：训练时使用了额外信息，无需标注样本。</a:t>
            </a:r>
          </a:p>
        </p:txBody>
      </p:sp>
    </p:spTree>
    <p:extLst>
      <p:ext uri="{BB962C8B-B14F-4D97-AF65-F5344CB8AC3E}">
        <p14:creationId xmlns:p14="http://schemas.microsoft.com/office/powerpoint/2010/main" val="243699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994E76-63B6-4D1E-8C05-AC8E0EFC9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8" y="299101"/>
            <a:ext cx="4328816" cy="59494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060CE1-A060-4490-9E6F-8475343D1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2" y="1217598"/>
            <a:ext cx="6715125" cy="3619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A7B3D7-5897-4987-B642-251C3ECC3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2" y="5134331"/>
            <a:ext cx="7077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2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419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任务内容：</vt:lpstr>
      <vt:lpstr>PowerPoint 演示文稿</vt:lpstr>
      <vt:lpstr>PowerPoint 演示文稿</vt:lpstr>
      <vt:lpstr>PowerPoint 演示文稿</vt:lpstr>
      <vt:lpstr>PowerPoint 演示文稿</vt:lpstr>
      <vt:lpstr>迁移学习和表示学习</vt:lpstr>
      <vt:lpstr>PowerPoint 演示文稿</vt:lpstr>
      <vt:lpstr>迁移学习的极端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任务内容：</dc:title>
  <dc:creator>熠凡 贺</dc:creator>
  <cp:lastModifiedBy>熠凡 贺</cp:lastModifiedBy>
  <cp:revision>15</cp:revision>
  <dcterms:created xsi:type="dcterms:W3CDTF">2019-08-01T08:41:46Z</dcterms:created>
  <dcterms:modified xsi:type="dcterms:W3CDTF">2019-08-02T02:13:31Z</dcterms:modified>
</cp:coreProperties>
</file>