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1" r:id="rId1"/>
  </p:sldMasterIdLst>
  <p:notesMasterIdLst>
    <p:notesMasterId r:id="rId21"/>
  </p:notesMasterIdLst>
  <p:sldIdLst>
    <p:sldId id="256" r:id="rId2"/>
    <p:sldId id="257" r:id="rId3"/>
    <p:sldId id="271" r:id="rId4"/>
    <p:sldId id="258" r:id="rId5"/>
    <p:sldId id="259" r:id="rId6"/>
    <p:sldId id="261" r:id="rId7"/>
    <p:sldId id="262" r:id="rId8"/>
    <p:sldId id="263" r:id="rId9"/>
    <p:sldId id="264" r:id="rId10"/>
    <p:sldId id="265" r:id="rId11"/>
    <p:sldId id="266" r:id="rId12"/>
    <p:sldId id="267" r:id="rId13"/>
    <p:sldId id="269" r:id="rId14"/>
    <p:sldId id="276" r:id="rId15"/>
    <p:sldId id="277" r:id="rId16"/>
    <p:sldId id="278" r:id="rId17"/>
    <p:sldId id="274" r:id="rId18"/>
    <p:sldId id="275" r:id="rId19"/>
    <p:sldId id="279" r:id="rId20"/>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48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p:scale>
          <a:sx n="75" d="100"/>
          <a:sy n="75" d="100"/>
        </p:scale>
        <p:origin x="-1134" y="-36"/>
      </p:cViewPr>
      <p:guideLst>
        <p:guide orient="horz" pos="48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l" rtl="0">
              <a:lnSpc>
                <a:spcPct val="100000"/>
              </a:lnSpc>
              <a:spcBef>
                <a:spcPts val="0"/>
              </a:spcBef>
              <a:spcAft>
                <a:spcPts val="0"/>
              </a:spcAft>
              <a:buNone/>
            </a:pPr>
            <a:fld id="{00000000-1234-1234-1234-123412341234}" type="slidenum">
              <a:rPr lang="en-US" sz="2400" b="0" i="0" u="none" strike="noStrike" cap="none">
                <a:solidFill>
                  <a:srgbClr val="000000"/>
                </a:solidFill>
                <a:latin typeface="Times New Roman"/>
                <a:ea typeface="Times New Roman"/>
                <a:cs typeface="Times New Roman"/>
                <a:sym typeface="Times New Roman"/>
              </a:rPr>
              <a:t>‹#›</a:t>
            </a:fld>
            <a:endParaRPr/>
          </a:p>
        </p:txBody>
      </p:sp>
      <p:sp>
        <p:nvSpPr>
          <p:cNvPr id="4" name="Google Shape;4;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lstStyle>
            <a:lvl1pPr marR="0" lvl="0" algn="l" rtl="0">
              <a:lnSpc>
                <a:spcPct val="100000"/>
              </a:lnSpc>
              <a:spcBef>
                <a:spcPts val="0"/>
              </a:spcBef>
              <a:spcAft>
                <a:spcPts val="0"/>
              </a:spcAft>
              <a:buSzPts val="1400"/>
              <a:buNone/>
              <a:defRPr sz="13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txBox="1">
            <a:spLocks noGrp="1"/>
          </p:cNvSpPr>
          <p:nvPr>
            <p:ph type="dt" idx="10"/>
          </p:nvPr>
        </p:nvSpPr>
        <p:spPr>
          <a:xfrm>
            <a:off x="4144962" y="0"/>
            <a:ext cx="3170237" cy="479425"/>
          </a:xfrm>
          <a:prstGeom prst="rect">
            <a:avLst/>
          </a:prstGeom>
          <a:noFill/>
          <a:ln>
            <a:noFill/>
          </a:ln>
        </p:spPr>
        <p:txBody>
          <a:bodyPr spcFirstLastPara="1" wrap="square" lIns="96650" tIns="48325" rIns="96650" bIns="48325" anchor="t" anchorCtr="0"/>
          <a:lstStyle>
            <a:lvl1pPr marR="0" lvl="0" algn="r" rtl="0">
              <a:lnSpc>
                <a:spcPct val="100000"/>
              </a:lnSpc>
              <a:spcBef>
                <a:spcPts val="0"/>
              </a:spcBef>
              <a:spcAft>
                <a:spcPts val="0"/>
              </a:spcAft>
              <a:buSzPts val="1400"/>
              <a:buNone/>
              <a:defRPr sz="13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6" name="Google Shape;6;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7" name="Google Shape;7;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ftr" idx="11"/>
          </p:nvPr>
        </p:nvSpPr>
        <p:spPr>
          <a:xfrm>
            <a:off x="0" y="9121775"/>
            <a:ext cx="3170237" cy="479425"/>
          </a:xfrm>
          <a:prstGeom prst="rect">
            <a:avLst/>
          </a:prstGeom>
          <a:noFill/>
          <a:ln>
            <a:noFill/>
          </a:ln>
        </p:spPr>
        <p:txBody>
          <a:bodyPr spcFirstLastPara="1" wrap="square" lIns="96650" tIns="48325" rIns="96650" bIns="48325" anchor="b" anchorCtr="0"/>
          <a:lstStyle>
            <a:lvl1pPr marR="0" lvl="0" algn="l" rtl="0">
              <a:lnSpc>
                <a:spcPct val="100000"/>
              </a:lnSpc>
              <a:spcBef>
                <a:spcPts val="0"/>
              </a:spcBef>
              <a:spcAft>
                <a:spcPts val="0"/>
              </a:spcAft>
              <a:buSzPts val="1400"/>
              <a:buNone/>
              <a:defRPr sz="1300" b="0" i="0" u="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9" name="Google Shape;9;n"/>
          <p:cNvSpPr txBox="1">
            <a:spLocks noGrp="1"/>
          </p:cNvSpPr>
          <p:nvPr>
            <p:ph type="sldNum" idx="4"/>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a:buNone/>
            </a:pPr>
            <a:fld id="{00000000-1234-1234-1234-123412341234}" type="slidenum">
              <a:rPr lang="en-US" sz="1300" b="0" i="0" u="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97338568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5" name="Google Shape;35;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0" name="Google Shape;10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7" name="Google Shape;107;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0" name="Google Shape;130;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0" name="Google Shape;50;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8" name="Google Shape;58;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6" name="Google Shape;8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3" name="Google Shape;9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layout with centered title and subtitle placeholders"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lstStyle>
            <a:lvl1pPr marR="0" lvl="0" algn="l" rtl="0">
              <a:lnSpc>
                <a:spcPct val="100000"/>
              </a:lnSpc>
              <a:spcBef>
                <a:spcPts val="640"/>
              </a:spcBef>
              <a:spcAft>
                <a:spcPts val="0"/>
              </a:spcAft>
              <a:buClr>
                <a:schemeClr val="accent2"/>
              </a:buClr>
              <a:buSzPts val="3200"/>
              <a:buFont typeface="Times New Roman"/>
              <a:buChar char="•"/>
              <a:defRPr sz="3200" b="0" i="0" u="none" strike="noStrike" cap="none">
                <a:solidFill>
                  <a:schemeClr val="accent2"/>
                </a:solidFill>
                <a:latin typeface="Times New Roman"/>
                <a:ea typeface="Times New Roman"/>
                <a:cs typeface="Times New Roman"/>
                <a:sym typeface="Times New Roman"/>
              </a:defRPr>
            </a:lvl1pPr>
            <a:lvl2pPr marR="0" lvl="1" algn="l" rtl="0">
              <a:lnSpc>
                <a:spcPct val="100000"/>
              </a:lnSpc>
              <a:spcBef>
                <a:spcPts val="560"/>
              </a:spcBef>
              <a:spcAft>
                <a:spcPts val="0"/>
              </a:spcAft>
              <a:buClr>
                <a:schemeClr val="accent2"/>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9" name="Google Shape;19;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1" name="Google Shape;21;p2"/>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771525" y="0"/>
            <a:ext cx="77724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accent2"/>
              </a:buClr>
              <a:buSzPts val="3200"/>
              <a:buFont typeface="Times New Roman"/>
              <a:buChar char="•"/>
              <a:defRPr sz="3200" b="0" i="0" u="none" strike="noStrike" cap="none">
                <a:solidFill>
                  <a:schemeClr val="accent2"/>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accent2"/>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6" name="Google Shape;26;p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27" name="Google Shape;27;p3"/>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71525" y="0"/>
            <a:ext cx="77724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30" name="Google Shape;30;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4"/>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dirty="0" err="1"/>
            </a:lvl1pPr>
          </a:lstStyle>
          <a:p>
            <a:pPr>
              <a:defRPr/>
            </a:pPr>
            <a:r>
              <a:rPr lang="en-US"/>
              <a:t>Tanenbaum &amp; Bo,Modern  Operating </a:t>
            </a:r>
            <a:r>
              <a:rPr lang="en-US" smtClean="0"/>
              <a:t>Systems: 4th ed., </a:t>
            </a:r>
            <a:r>
              <a:rPr lang="en-US"/>
              <a:t>(c) 2013 Prentice-Hall, Inc. All rights reserved. </a:t>
            </a:r>
          </a:p>
        </p:txBody>
      </p:sp>
    </p:spTree>
    <p:extLst>
      <p:ext uri="{BB962C8B-B14F-4D97-AF65-F5344CB8AC3E}">
        <p14:creationId xmlns:p14="http://schemas.microsoft.com/office/powerpoint/2010/main" val="17776293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1"/>
          <p:cNvSpPr txBox="1">
            <a:spLocks noGrp="1"/>
          </p:cNvSpPr>
          <p:nvPr>
            <p:ph type="title"/>
          </p:nvPr>
        </p:nvSpPr>
        <p:spPr>
          <a:xfrm>
            <a:off x="771525" y="0"/>
            <a:ext cx="7772400" cy="1143000"/>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1pPr>
            <a:lvl2pPr marR="0" lvl="1"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2pPr>
            <a:lvl3pPr marR="0" lvl="2"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3pPr>
            <a:lvl4pPr marR="0" lvl="3"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4pPr>
            <a:lvl5pPr marR="0" lvl="4"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5pPr>
            <a:lvl6pPr marR="0" lvl="5"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6pPr>
            <a:lvl7pPr marR="0" lvl="6"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7pPr>
            <a:lvl8pPr marR="0" lvl="7"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8pPr>
            <a:lvl9pPr marR="0" lvl="8" algn="ctr" rtl="0">
              <a:lnSpc>
                <a:spcPct val="100000"/>
              </a:lnSpc>
              <a:spcBef>
                <a:spcPts val="0"/>
              </a:spcBef>
              <a:spcAft>
                <a:spcPts val="0"/>
              </a:spcAft>
              <a:buSzPts val="1400"/>
              <a:buNone/>
              <a:defRPr sz="4400" b="0" i="0" u="none" strike="noStrike" cap="none">
                <a:solidFill>
                  <a:srgbClr val="FF0000"/>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lstStyle>
            <a:lvl1pPr marL="457200" marR="0" lvl="0" indent="-431800" algn="l" rtl="0">
              <a:lnSpc>
                <a:spcPct val="100000"/>
              </a:lnSpc>
              <a:spcBef>
                <a:spcPts val="640"/>
              </a:spcBef>
              <a:spcAft>
                <a:spcPts val="0"/>
              </a:spcAft>
              <a:buClr>
                <a:schemeClr val="accent2"/>
              </a:buClr>
              <a:buSzPts val="3200"/>
              <a:buFont typeface="Times New Roman"/>
              <a:buChar char="•"/>
              <a:defRPr sz="3200" b="0" i="0" u="none" strike="noStrike" cap="none">
                <a:solidFill>
                  <a:schemeClr val="accent2"/>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accent2"/>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accent2"/>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accent2"/>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lstStyle>
            <a:lvl1pPr marR="0" lvl="0" algn="ctr" rtl="0">
              <a:lnSpc>
                <a:spcPct val="100000"/>
              </a:lnSpc>
              <a:spcBef>
                <a:spcPts val="0"/>
              </a:spcBef>
              <a:spcAft>
                <a:spcPts val="0"/>
              </a:spcAft>
              <a:buSzPts val="1400"/>
              <a:buNone/>
              <a:defRPr sz="1400" b="0" i="0" u="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SzPts val="1400"/>
              <a:buFont typeface="Times New Roman"/>
              <a:buNone/>
              <a:defRPr sz="1400" b="0" i="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8" name="Google Shape;38;p5"/>
          <p:cNvSpPr txBox="1">
            <a:spLocks noGrp="1"/>
          </p:cNvSpPr>
          <p:nvPr>
            <p:ph type="ctrTitle"/>
          </p:nvPr>
        </p:nvSpPr>
        <p:spPr>
          <a:xfrm>
            <a:off x="977900" y="16129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400"/>
              <a:buFont typeface="Times New Roman"/>
              <a:buNone/>
            </a:pPr>
            <a:r>
              <a:rPr lang="en-US" sz="4400" b="0" i="0" u="none" strike="noStrike" cap="none">
                <a:solidFill>
                  <a:srgbClr val="FF0000"/>
                </a:solidFill>
                <a:latin typeface="Times New Roman"/>
                <a:ea typeface="Times New Roman"/>
                <a:cs typeface="Times New Roman"/>
                <a:sym typeface="Times New Roman"/>
              </a:rPr>
              <a:t>Processes and Threads</a:t>
            </a:r>
            <a:endParaRPr/>
          </a:p>
        </p:txBody>
      </p:sp>
      <p:sp>
        <p:nvSpPr>
          <p:cNvPr id="39" name="Google Shape;39;p5"/>
          <p:cNvSpPr txBox="1">
            <a:spLocks noGrp="1"/>
          </p:cNvSpPr>
          <p:nvPr>
            <p:ph type="subTitle" idx="1"/>
          </p:nvPr>
        </p:nvSpPr>
        <p:spPr>
          <a:xfrm>
            <a:off x="1320800" y="762000"/>
            <a:ext cx="6400800" cy="8890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2"/>
              </a:buClr>
              <a:buSzPts val="4400"/>
              <a:buFont typeface="Times New Roman"/>
              <a:buNone/>
            </a:pPr>
            <a:r>
              <a:rPr lang="en-US" sz="4400" b="0" i="0" u="none" strike="noStrike" cap="none">
                <a:solidFill>
                  <a:schemeClr val="accent2"/>
                </a:solidFill>
                <a:latin typeface="Times New Roman"/>
                <a:ea typeface="Times New Roman"/>
                <a:cs typeface="Times New Roman"/>
                <a:sym typeface="Times New Roman"/>
              </a:rPr>
              <a:t>Chapter 2</a:t>
            </a:r>
            <a:endParaRPr/>
          </a:p>
        </p:txBody>
      </p:sp>
      <p:sp>
        <p:nvSpPr>
          <p:cNvPr id="40" name="Google Shape;40;p5"/>
          <p:cNvSpPr txBox="1"/>
          <p:nvPr/>
        </p:nvSpPr>
        <p:spPr>
          <a:xfrm>
            <a:off x="2359025" y="3216275"/>
            <a:ext cx="4098925" cy="1917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400"/>
              <a:buFont typeface="Times New Roman"/>
              <a:buNone/>
            </a:pPr>
            <a:r>
              <a:rPr lang="en-US" sz="3600" b="1" i="0" u="none" dirty="0">
                <a:solidFill>
                  <a:srgbClr val="002060"/>
                </a:solidFill>
                <a:latin typeface="Times New Roman"/>
                <a:ea typeface="Times New Roman"/>
                <a:cs typeface="Times New Roman"/>
                <a:sym typeface="Times New Roman"/>
              </a:rPr>
              <a:t>2.1 Processes</a:t>
            </a:r>
            <a:endParaRPr sz="3600" b="1" dirty="0">
              <a:solidFill>
                <a:srgbClr val="002060"/>
              </a:solidFil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2.2 Threads</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2.3 Scheduling</a:t>
            </a:r>
            <a:endParaRPr dirty="0"/>
          </a:p>
          <a:p>
            <a:pPr marL="0" marR="0" lvl="0" indent="0" algn="l" rtl="0">
              <a:lnSpc>
                <a:spcPct val="100000"/>
              </a:lnSpc>
              <a:spcBef>
                <a:spcPts val="0"/>
              </a:spcBef>
              <a:spcAft>
                <a:spcPts val="0"/>
              </a:spcAft>
              <a:buClr>
                <a:schemeClr val="dk1"/>
              </a:buClr>
              <a:buSzPts val="2400"/>
              <a:buFont typeface="Times New Roman"/>
              <a:buNone/>
            </a:pPr>
            <a:r>
              <a:rPr lang="en-US" sz="2400" b="0" i="0" u="none" dirty="0">
                <a:solidFill>
                  <a:schemeClr val="dk1"/>
                </a:solidFill>
                <a:latin typeface="Times New Roman"/>
                <a:ea typeface="Times New Roman"/>
                <a:cs typeface="Times New Roman"/>
                <a:sym typeface="Times New Roman"/>
              </a:rPr>
              <a:t>2.4 </a:t>
            </a:r>
            <a:r>
              <a:rPr lang="en-US" sz="2400" b="0" i="0" u="none" dirty="0" err="1">
                <a:solidFill>
                  <a:schemeClr val="dk1"/>
                </a:solidFill>
                <a:latin typeface="Times New Roman"/>
                <a:ea typeface="Times New Roman"/>
                <a:cs typeface="Times New Roman"/>
                <a:sym typeface="Times New Roman"/>
              </a:rPr>
              <a:t>Interprocess</a:t>
            </a:r>
            <a:r>
              <a:rPr lang="en-US" sz="2400" b="0" i="0" u="none" dirty="0">
                <a:solidFill>
                  <a:schemeClr val="dk1"/>
                </a:solidFill>
                <a:latin typeface="Times New Roman"/>
                <a:ea typeface="Times New Roman"/>
                <a:cs typeface="Times New Roman"/>
                <a:sym typeface="Times New Roman"/>
              </a:rPr>
              <a:t> communication</a:t>
            </a:r>
            <a:endParaRPr dirty="0"/>
          </a:p>
          <a:p>
            <a:pPr marL="0" marR="0" lvl="0" indent="0" algn="l" rtl="0">
              <a:lnSpc>
                <a:spcPct val="100000"/>
              </a:lnSpc>
              <a:spcBef>
                <a:spcPts val="0"/>
              </a:spcBef>
              <a:spcAft>
                <a:spcPts val="0"/>
              </a:spcAft>
              <a:buNone/>
            </a:pPr>
            <a:endParaRPr sz="2400" b="0"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4"/>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10</a:t>
            </a:fld>
            <a:endParaRPr/>
          </a:p>
        </p:txBody>
      </p:sp>
      <p:sp>
        <p:nvSpPr>
          <p:cNvPr id="103" name="Google Shape;103;p14"/>
          <p:cNvSpPr txBox="1">
            <a:spLocks noGrp="1"/>
          </p:cNvSpPr>
          <p:nvPr>
            <p:ph type="title"/>
          </p:nvPr>
        </p:nvSpPr>
        <p:spPr>
          <a:xfrm>
            <a:off x="758825" y="611277"/>
            <a:ext cx="77724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Process </a:t>
            </a:r>
            <a:r>
              <a:rPr lang="en-US" sz="4000" b="0" i="0" u="none" strike="noStrike" cap="none" dirty="0">
                <a:solidFill>
                  <a:srgbClr val="FF0000"/>
                </a:solidFill>
                <a:sym typeface="Times New Roman"/>
              </a:rPr>
              <a:t>Hierarchies</a:t>
            </a:r>
            <a:endParaRPr sz="4000" dirty="0"/>
          </a:p>
        </p:txBody>
      </p:sp>
      <p:sp>
        <p:nvSpPr>
          <p:cNvPr id="104" name="Google Shape;104;p14"/>
          <p:cNvSpPr txBox="1">
            <a:spLocks noGrp="1"/>
          </p:cNvSpPr>
          <p:nvPr>
            <p:ph type="body" idx="1"/>
          </p:nvPr>
        </p:nvSpPr>
        <p:spPr>
          <a:xfrm>
            <a:off x="685800" y="2171700"/>
            <a:ext cx="80899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3200"/>
              <a:buFont typeface="Times New Roman"/>
              <a:buChar char="•"/>
            </a:pPr>
            <a:r>
              <a:rPr lang="en-US" sz="3200" b="0" i="0" u="none" strike="noStrike" cap="none">
                <a:solidFill>
                  <a:schemeClr val="accent2"/>
                </a:solidFill>
                <a:latin typeface="Times New Roman"/>
                <a:ea typeface="Times New Roman"/>
                <a:cs typeface="Times New Roman"/>
                <a:sym typeface="Times New Roman"/>
              </a:rPr>
              <a:t>Parent creates a child process, child processes can create its own process</a:t>
            </a:r>
            <a:endParaRPr/>
          </a:p>
          <a:p>
            <a:pPr marL="342900" marR="0" lvl="0" indent="-342900" algn="l" rtl="0">
              <a:lnSpc>
                <a:spcPct val="100000"/>
              </a:lnSpc>
              <a:spcBef>
                <a:spcPts val="640"/>
              </a:spcBef>
              <a:spcAft>
                <a:spcPts val="0"/>
              </a:spcAft>
              <a:buClr>
                <a:schemeClr val="accent2"/>
              </a:buClr>
              <a:buSzPts val="3200"/>
              <a:buFont typeface="Times New Roman"/>
              <a:buChar char="•"/>
            </a:pPr>
            <a:r>
              <a:rPr lang="en-US" sz="3200" b="0" i="0" u="none" strike="noStrike" cap="none">
                <a:solidFill>
                  <a:schemeClr val="accent2"/>
                </a:solidFill>
                <a:latin typeface="Times New Roman"/>
                <a:ea typeface="Times New Roman"/>
                <a:cs typeface="Times New Roman"/>
                <a:sym typeface="Times New Roman"/>
              </a:rPr>
              <a:t>Forms a hierarchy</a:t>
            </a:r>
            <a:endParaRPr/>
          </a:p>
          <a:p>
            <a:pPr marL="742950" marR="0" lvl="1" indent="-285750" algn="l" rtl="0">
              <a:lnSpc>
                <a:spcPct val="100000"/>
              </a:lnSpc>
              <a:spcBef>
                <a:spcPts val="560"/>
              </a:spcBef>
              <a:spcAft>
                <a:spcPts val="0"/>
              </a:spcAft>
              <a:buClr>
                <a:schemeClr val="accent2"/>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UNIX calls this a "process group"</a:t>
            </a:r>
            <a:endParaRPr/>
          </a:p>
          <a:p>
            <a:pPr marL="342900" marR="0" lvl="0" indent="-342900" algn="l" rtl="0">
              <a:lnSpc>
                <a:spcPct val="100000"/>
              </a:lnSpc>
              <a:spcBef>
                <a:spcPts val="640"/>
              </a:spcBef>
              <a:spcAft>
                <a:spcPts val="0"/>
              </a:spcAft>
              <a:buClr>
                <a:schemeClr val="accent2"/>
              </a:buClr>
              <a:buSzPts val="3200"/>
              <a:buFont typeface="Times New Roman"/>
              <a:buChar char="•"/>
            </a:pPr>
            <a:r>
              <a:rPr lang="en-US" sz="3200" b="0" i="0" u="none" strike="noStrike" cap="none">
                <a:solidFill>
                  <a:schemeClr val="accent2"/>
                </a:solidFill>
                <a:latin typeface="Times New Roman"/>
                <a:ea typeface="Times New Roman"/>
                <a:cs typeface="Times New Roman"/>
                <a:sym typeface="Times New Roman"/>
              </a:rPr>
              <a:t>Windows has no concept of process hierarchy</a:t>
            </a:r>
            <a:endParaRPr/>
          </a:p>
          <a:p>
            <a:pPr marL="742950" marR="0" lvl="1" indent="-285750" algn="l" rtl="0">
              <a:lnSpc>
                <a:spcPct val="100000"/>
              </a:lnSpc>
              <a:spcBef>
                <a:spcPts val="560"/>
              </a:spcBef>
              <a:spcAft>
                <a:spcPts val="0"/>
              </a:spcAft>
              <a:buClr>
                <a:schemeClr val="accent2"/>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all processes are created equal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15"/>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11</a:t>
            </a:fld>
            <a:endParaRPr/>
          </a:p>
        </p:txBody>
      </p:sp>
      <p:sp>
        <p:nvSpPr>
          <p:cNvPr id="110" name="Google Shape;110;p15"/>
          <p:cNvSpPr txBox="1">
            <a:spLocks noGrp="1"/>
          </p:cNvSpPr>
          <p:nvPr>
            <p:ph type="title"/>
          </p:nvPr>
        </p:nvSpPr>
        <p:spPr>
          <a:xfrm>
            <a:off x="695325" y="611277"/>
            <a:ext cx="77724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Process </a:t>
            </a:r>
            <a:r>
              <a:rPr lang="en-US" sz="4000" b="0" i="0" u="none" strike="noStrike" cap="none">
                <a:solidFill>
                  <a:srgbClr val="FF0000"/>
                </a:solidFill>
                <a:sym typeface="Times New Roman"/>
              </a:rPr>
              <a:t>States (1)</a:t>
            </a:r>
            <a:endParaRPr sz="4000"/>
          </a:p>
        </p:txBody>
      </p:sp>
      <p:sp>
        <p:nvSpPr>
          <p:cNvPr id="111" name="Google Shape;111;p15"/>
          <p:cNvSpPr txBox="1">
            <a:spLocks noGrp="1"/>
          </p:cNvSpPr>
          <p:nvPr>
            <p:ph type="body" idx="1"/>
          </p:nvPr>
        </p:nvSpPr>
        <p:spPr>
          <a:xfrm>
            <a:off x="1263650" y="4238625"/>
            <a:ext cx="7658100" cy="21717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2"/>
              </a:buClr>
              <a:buSzPts val="2400"/>
              <a:buFont typeface="Times New Roman"/>
              <a:buChar char="•"/>
            </a:pPr>
            <a:r>
              <a:rPr lang="en-US" sz="2400" b="0" i="0" u="none" strike="noStrike" cap="none">
                <a:solidFill>
                  <a:schemeClr val="accent2"/>
                </a:solidFill>
                <a:latin typeface="Times New Roman"/>
                <a:ea typeface="Times New Roman"/>
                <a:cs typeface="Times New Roman"/>
                <a:sym typeface="Times New Roman"/>
              </a:rPr>
              <a:t>Possible process states</a:t>
            </a:r>
            <a:endParaRPr/>
          </a:p>
          <a:p>
            <a:pPr marL="742950" marR="0" lvl="1" indent="-285750" algn="l" rtl="0">
              <a:lnSpc>
                <a:spcPct val="9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running</a:t>
            </a:r>
            <a:endParaRPr/>
          </a:p>
          <a:p>
            <a:pPr marL="742950" marR="0" lvl="1" indent="-285750" algn="l" rtl="0">
              <a:lnSpc>
                <a:spcPct val="9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blocked</a:t>
            </a:r>
            <a:endParaRPr/>
          </a:p>
          <a:p>
            <a:pPr marL="742950" marR="0" lvl="1" indent="-285750" algn="l" rtl="0">
              <a:lnSpc>
                <a:spcPct val="90000"/>
              </a:lnSpc>
              <a:spcBef>
                <a:spcPts val="480"/>
              </a:spcBef>
              <a:spcAft>
                <a:spcPts val="0"/>
              </a:spcAft>
              <a:buClr>
                <a:schemeClr val="accent2"/>
              </a:buClr>
              <a:buSzPts val="2400"/>
              <a:buFont typeface="Times New Roman"/>
              <a:buChar char="–"/>
            </a:pPr>
            <a:r>
              <a:rPr lang="en-US" sz="2400" b="0" i="0" u="none" strike="noStrike" cap="none">
                <a:solidFill>
                  <a:schemeClr val="dk1"/>
                </a:solidFill>
                <a:latin typeface="Times New Roman"/>
                <a:ea typeface="Times New Roman"/>
                <a:cs typeface="Times New Roman"/>
                <a:sym typeface="Times New Roman"/>
              </a:rPr>
              <a:t>ready</a:t>
            </a:r>
            <a:endParaRPr/>
          </a:p>
          <a:p>
            <a:pPr marL="342900" marR="0" lvl="0" indent="-342900" algn="l" rtl="0">
              <a:lnSpc>
                <a:spcPct val="90000"/>
              </a:lnSpc>
              <a:spcBef>
                <a:spcPts val="480"/>
              </a:spcBef>
              <a:spcAft>
                <a:spcPts val="0"/>
              </a:spcAft>
              <a:buClr>
                <a:schemeClr val="accent2"/>
              </a:buClr>
              <a:buSzPts val="2400"/>
              <a:buFont typeface="Times New Roman"/>
              <a:buChar char="•"/>
            </a:pPr>
            <a:r>
              <a:rPr lang="en-US" sz="2400" b="0" i="0" u="none" strike="noStrike" cap="none">
                <a:solidFill>
                  <a:schemeClr val="accent2"/>
                </a:solidFill>
                <a:latin typeface="Times New Roman"/>
                <a:ea typeface="Times New Roman"/>
                <a:cs typeface="Times New Roman"/>
                <a:sym typeface="Times New Roman"/>
              </a:rPr>
              <a:t>Transitions between states shown</a:t>
            </a:r>
            <a:endParaRPr/>
          </a:p>
        </p:txBody>
      </p:sp>
      <p:pic>
        <p:nvPicPr>
          <p:cNvPr id="112" name="Google Shape;112;p15"/>
          <p:cNvPicPr preferRelativeResize="0"/>
          <p:nvPr/>
        </p:nvPicPr>
        <p:blipFill rotWithShape="1">
          <a:blip r:embed="rId3">
            <a:alphaModFix/>
          </a:blip>
          <a:srcRect/>
          <a:stretch/>
        </p:blipFill>
        <p:spPr>
          <a:xfrm>
            <a:off x="695325" y="1817687"/>
            <a:ext cx="7639050" cy="207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16"/>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12</a:t>
            </a:fld>
            <a:endParaRPr/>
          </a:p>
        </p:txBody>
      </p:sp>
      <p:sp>
        <p:nvSpPr>
          <p:cNvPr id="119" name="Google Shape;119;p16"/>
          <p:cNvSpPr txBox="1">
            <a:spLocks noGrp="1"/>
          </p:cNvSpPr>
          <p:nvPr>
            <p:ph type="body" idx="1"/>
          </p:nvPr>
        </p:nvSpPr>
        <p:spPr>
          <a:xfrm>
            <a:off x="771525" y="4657725"/>
            <a:ext cx="7772400" cy="182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3200"/>
              <a:buFont typeface="Times New Roman"/>
              <a:buChar char="•"/>
            </a:pPr>
            <a:r>
              <a:rPr lang="en-US" sz="3200" b="0" i="0" u="none" strike="noStrike" cap="none">
                <a:solidFill>
                  <a:schemeClr val="accent2"/>
                </a:solidFill>
                <a:latin typeface="Times New Roman"/>
                <a:ea typeface="Times New Roman"/>
                <a:cs typeface="Times New Roman"/>
                <a:sym typeface="Times New Roman"/>
              </a:rPr>
              <a:t>Lowest layer of process-structured OS</a:t>
            </a:r>
            <a:endParaRPr/>
          </a:p>
          <a:p>
            <a:pPr marL="742950" marR="0" lvl="1" indent="-285750" algn="l" rtl="0">
              <a:lnSpc>
                <a:spcPct val="100000"/>
              </a:lnSpc>
              <a:spcBef>
                <a:spcPts val="560"/>
              </a:spcBef>
              <a:spcAft>
                <a:spcPts val="0"/>
              </a:spcAft>
              <a:buClr>
                <a:schemeClr val="accent2"/>
              </a:buClr>
              <a:buSzPts val="2800"/>
              <a:buFont typeface="Times New Roman"/>
              <a:buChar char="–"/>
            </a:pPr>
            <a:r>
              <a:rPr lang="en-US" sz="2800" b="0" i="0" u="none" strike="noStrike" cap="none">
                <a:solidFill>
                  <a:schemeClr val="dk1"/>
                </a:solidFill>
                <a:latin typeface="Times New Roman"/>
                <a:ea typeface="Times New Roman"/>
                <a:cs typeface="Times New Roman"/>
                <a:sym typeface="Times New Roman"/>
              </a:rPr>
              <a:t>handles interrupts, scheduling</a:t>
            </a:r>
            <a:endParaRPr/>
          </a:p>
          <a:p>
            <a:pPr marL="342900" marR="0" lvl="0" indent="-342900" algn="l" rtl="0">
              <a:lnSpc>
                <a:spcPct val="100000"/>
              </a:lnSpc>
              <a:spcBef>
                <a:spcPts val="640"/>
              </a:spcBef>
              <a:spcAft>
                <a:spcPts val="0"/>
              </a:spcAft>
              <a:buClr>
                <a:schemeClr val="accent2"/>
              </a:buClr>
              <a:buSzPts val="3200"/>
              <a:buFont typeface="Times New Roman"/>
              <a:buChar char="•"/>
            </a:pPr>
            <a:r>
              <a:rPr lang="en-US" sz="3200" b="0" i="0" u="none" strike="noStrike" cap="none">
                <a:solidFill>
                  <a:schemeClr val="accent2"/>
                </a:solidFill>
                <a:latin typeface="Times New Roman"/>
                <a:ea typeface="Times New Roman"/>
                <a:cs typeface="Times New Roman"/>
                <a:sym typeface="Times New Roman"/>
              </a:rPr>
              <a:t>Above that layer are sequential processes</a:t>
            </a:r>
            <a:endParaRPr/>
          </a:p>
        </p:txBody>
      </p:sp>
      <p:pic>
        <p:nvPicPr>
          <p:cNvPr id="120" name="Google Shape;120;p16"/>
          <p:cNvPicPr preferRelativeResize="0"/>
          <p:nvPr/>
        </p:nvPicPr>
        <p:blipFill rotWithShape="1">
          <a:blip r:embed="rId3">
            <a:alphaModFix/>
          </a:blip>
          <a:srcRect/>
          <a:stretch/>
        </p:blipFill>
        <p:spPr>
          <a:xfrm>
            <a:off x="2154237" y="1892300"/>
            <a:ext cx="5064125" cy="2667000"/>
          </a:xfrm>
          <a:prstGeom prst="rect">
            <a:avLst/>
          </a:prstGeom>
          <a:noFill/>
          <a:ln>
            <a:noFill/>
          </a:ln>
        </p:spPr>
      </p:pic>
      <p:sp>
        <p:nvSpPr>
          <p:cNvPr id="7" name="Google Shape;110;p15"/>
          <p:cNvSpPr txBox="1">
            <a:spLocks noGrp="1"/>
          </p:cNvSpPr>
          <p:nvPr>
            <p:ph type="title"/>
          </p:nvPr>
        </p:nvSpPr>
        <p:spPr>
          <a:xfrm>
            <a:off x="695325" y="611277"/>
            <a:ext cx="77724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Process </a:t>
            </a:r>
            <a:r>
              <a:rPr lang="en-US" sz="4000" b="0" i="0" u="none" strike="noStrike" cap="none">
                <a:solidFill>
                  <a:srgbClr val="FF0000"/>
                </a:solidFill>
                <a:sym typeface="Times New Roman"/>
              </a:rPr>
              <a:t>States </a:t>
            </a:r>
            <a:r>
              <a:rPr lang="en-US" sz="4000" b="0" i="0" u="none" strike="noStrike" cap="none" smtClean="0">
                <a:solidFill>
                  <a:srgbClr val="FF0000"/>
                </a:solidFill>
                <a:sym typeface="Times New Roman"/>
              </a:rPr>
              <a:t>(2)</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18"/>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13</a:t>
            </a:fld>
            <a:endParaRPr/>
          </a:p>
        </p:txBody>
      </p:sp>
      <p:sp>
        <p:nvSpPr>
          <p:cNvPr id="133" name="Google Shape;133;p18"/>
          <p:cNvSpPr txBox="1">
            <a:spLocks noGrp="1"/>
          </p:cNvSpPr>
          <p:nvPr>
            <p:ph type="title"/>
          </p:nvPr>
        </p:nvSpPr>
        <p:spPr>
          <a:xfrm>
            <a:off x="758825" y="165100"/>
            <a:ext cx="7772400" cy="977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a:solidFill>
                  <a:srgbClr val="FF0000"/>
                </a:solidFill>
                <a:latin typeface="Times New Roman"/>
                <a:ea typeface="Times New Roman"/>
                <a:cs typeface="Times New Roman"/>
                <a:sym typeface="Times New Roman"/>
              </a:rPr>
              <a:t>Processes </a:t>
            </a:r>
            <a:br>
              <a:rPr lang="en-US" sz="4000" b="0" i="0" u="none" strike="noStrike" cap="none">
                <a:solidFill>
                  <a:srgbClr val="FF0000"/>
                </a:solidFill>
                <a:latin typeface="Times New Roman"/>
                <a:ea typeface="Times New Roman"/>
                <a:cs typeface="Times New Roman"/>
                <a:sym typeface="Times New Roman"/>
              </a:rPr>
            </a:br>
            <a:r>
              <a:rPr lang="en-US" sz="4000" b="0" i="0" u="none" strike="noStrike" cap="none">
                <a:solidFill>
                  <a:srgbClr val="FF0000"/>
                </a:solidFill>
                <a:latin typeface="Times New Roman"/>
                <a:ea typeface="Times New Roman"/>
                <a:cs typeface="Times New Roman"/>
                <a:sym typeface="Times New Roman"/>
              </a:rPr>
              <a:t> </a:t>
            </a:r>
            <a:r>
              <a:rPr lang="en-US" sz="3200" b="0" i="0" u="none" strike="noStrike" cap="none">
                <a:solidFill>
                  <a:srgbClr val="FF0000"/>
                </a:solidFill>
                <a:latin typeface="Times New Roman"/>
                <a:ea typeface="Times New Roman"/>
                <a:cs typeface="Times New Roman"/>
                <a:sym typeface="Times New Roman"/>
              </a:rPr>
              <a:t>context switch</a:t>
            </a:r>
            <a:endParaRPr/>
          </a:p>
        </p:txBody>
      </p:sp>
      <p:pic>
        <p:nvPicPr>
          <p:cNvPr id="134" name="Google Shape;134;p18"/>
          <p:cNvPicPr preferRelativeResize="0"/>
          <p:nvPr/>
        </p:nvPicPr>
        <p:blipFill rotWithShape="1">
          <a:blip r:embed="rId3">
            <a:alphaModFix/>
          </a:blip>
          <a:srcRect l="4801" t="871" r="4801" b="290"/>
          <a:stretch/>
        </p:blipFill>
        <p:spPr>
          <a:xfrm>
            <a:off x="1752600" y="1627187"/>
            <a:ext cx="5697537" cy="4583112"/>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14</a:t>
            </a:fld>
            <a:endParaRPr/>
          </a:p>
        </p:txBody>
      </p:sp>
      <p:sp>
        <p:nvSpPr>
          <p:cNvPr id="53" name="Google Shape;53;p7"/>
          <p:cNvSpPr txBox="1">
            <a:spLocks noGrp="1"/>
          </p:cNvSpPr>
          <p:nvPr>
            <p:ph type="title"/>
          </p:nvPr>
        </p:nvSpPr>
        <p:spPr>
          <a:xfrm>
            <a:off x="830140" y="308161"/>
            <a:ext cx="7772400" cy="707846"/>
          </a:xfrm>
          <a:prstGeom prst="rect">
            <a:avLst/>
          </a:prstGeom>
          <a:noFill/>
          <a:ln>
            <a:noFill/>
          </a:ln>
        </p:spPr>
        <p:txBody>
          <a:bodyPr spcFirstLastPara="1" wrap="square" lIns="91425" tIns="45700" rIns="91425" bIns="45700" anchor="ctr" anchorCtr="0">
            <a:spAutoFit/>
          </a:bodyPr>
          <a:lstStyle/>
          <a:p>
            <a:pPr>
              <a:buClr>
                <a:srgbClr val="FF0000"/>
              </a:buClr>
              <a:buSzPts val="4000"/>
            </a:pPr>
            <a:r>
              <a:rPr lang="en-US" sz="4000" smtClean="0"/>
              <a:t>Implementation of Processes (1)</a:t>
            </a:r>
            <a:endParaRPr dirty="0"/>
          </a:p>
        </p:txBody>
      </p:sp>
      <p:sp>
        <p:nvSpPr>
          <p:cNvPr id="4" name="TextBox 3"/>
          <p:cNvSpPr txBox="1"/>
          <p:nvPr/>
        </p:nvSpPr>
        <p:spPr>
          <a:xfrm>
            <a:off x="482600" y="1257300"/>
            <a:ext cx="8166100" cy="1477328"/>
          </a:xfrm>
          <a:prstGeom prst="rect">
            <a:avLst/>
          </a:prstGeom>
          <a:noFill/>
        </p:spPr>
        <p:txBody>
          <a:bodyPr wrap="square" rtlCol="0">
            <a:spAutoFit/>
          </a:bodyPr>
          <a:lstStyle/>
          <a:p>
            <a:r>
              <a:rPr lang="en-US" sz="1800"/>
              <a:t>To implement the process model, the operating system maintains a table (</a:t>
            </a:r>
            <a:r>
              <a:rPr lang="en-US" sz="1800" smtClean="0"/>
              <a:t>an array </a:t>
            </a:r>
            <a:r>
              <a:rPr lang="en-US" sz="1800"/>
              <a:t>of structures), called the process table , with one entry per process. (</a:t>
            </a:r>
            <a:r>
              <a:rPr lang="en-US" sz="1800" smtClean="0"/>
              <a:t>Some authors </a:t>
            </a:r>
            <a:r>
              <a:rPr lang="en-US" sz="1800"/>
              <a:t>call these entries process control blocks </a:t>
            </a:r>
            <a:r>
              <a:rPr lang="en-US" sz="1800" smtClean="0"/>
              <a:t>.) </a:t>
            </a:r>
            <a:r>
              <a:rPr lang="en-US" sz="1800"/>
              <a:t>This entry contains </a:t>
            </a:r>
            <a:r>
              <a:rPr lang="en-US" sz="1800" smtClean="0"/>
              <a:t>important information </a:t>
            </a:r>
            <a:r>
              <a:rPr lang="en-US" sz="1800"/>
              <a:t>about the process’ state, including its program counter, stack </a:t>
            </a:r>
            <a:r>
              <a:rPr lang="en-US" sz="1800" smtClean="0"/>
              <a:t>pointer, memory </a:t>
            </a:r>
            <a:r>
              <a:rPr lang="en-US" sz="1800"/>
              <a:t>allocation</a:t>
            </a:r>
            <a:r>
              <a:rPr lang="en-US" sz="1800" smtClean="0"/>
              <a:t>, ...</a:t>
            </a:r>
            <a:endParaRPr lang="en-US" sz="1800" dirty="0"/>
          </a:p>
        </p:txBody>
      </p:sp>
      <p:sp>
        <p:nvSpPr>
          <p:cNvPr id="5" name="TextBox 4"/>
          <p:cNvSpPr txBox="1"/>
          <p:nvPr/>
        </p:nvSpPr>
        <p:spPr>
          <a:xfrm>
            <a:off x="482600" y="2742715"/>
            <a:ext cx="7835900" cy="1477328"/>
          </a:xfrm>
          <a:prstGeom prst="rect">
            <a:avLst/>
          </a:prstGeom>
          <a:noFill/>
        </p:spPr>
        <p:txBody>
          <a:bodyPr wrap="square" rtlCol="0">
            <a:spAutoFit/>
          </a:bodyPr>
          <a:lstStyle/>
          <a:p>
            <a:r>
              <a:rPr lang="en-US" sz="1800" b="1" dirty="0"/>
              <a:t>Process Life Cycle</a:t>
            </a:r>
          </a:p>
          <a:p>
            <a:r>
              <a:rPr lang="en-US" sz="1800" dirty="0"/>
              <a:t>When a process executes, it passes through different states. These stages may differ in different operating systems, and the names of these states are also not standardized.</a:t>
            </a:r>
          </a:p>
          <a:p>
            <a:r>
              <a:rPr lang="en-US" sz="1800" dirty="0"/>
              <a:t>In general, a process can have one of the following five states at a time</a:t>
            </a:r>
            <a:r>
              <a:rPr lang="en-US" sz="1800" dirty="0" smtClean="0"/>
              <a:t>.</a:t>
            </a:r>
            <a:endParaRPr lang="en-US" sz="1800" dirty="0"/>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4443964"/>
            <a:ext cx="5283200" cy="1769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5931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15</a:t>
            </a:fld>
            <a:endParaRPr/>
          </a:p>
        </p:txBody>
      </p:sp>
      <p:sp>
        <p:nvSpPr>
          <p:cNvPr id="53" name="Google Shape;53;p7"/>
          <p:cNvSpPr txBox="1">
            <a:spLocks noGrp="1"/>
          </p:cNvSpPr>
          <p:nvPr>
            <p:ph type="title"/>
          </p:nvPr>
        </p:nvSpPr>
        <p:spPr>
          <a:xfrm>
            <a:off x="546100" y="1219201"/>
            <a:ext cx="4986460" cy="523180"/>
          </a:xfrm>
          <a:prstGeom prst="rect">
            <a:avLst/>
          </a:prstGeom>
          <a:noFill/>
          <a:ln>
            <a:noFill/>
          </a:ln>
        </p:spPr>
        <p:txBody>
          <a:bodyPr spcFirstLastPara="1" wrap="square" lIns="91425" tIns="45700" rIns="91425" bIns="45700" anchor="ctr" anchorCtr="0">
            <a:spAutoFit/>
          </a:bodyPr>
          <a:lstStyle/>
          <a:p>
            <a:pPr>
              <a:buClr>
                <a:srgbClr val="FF0000"/>
              </a:buClr>
              <a:buSzPts val="4000"/>
            </a:pPr>
            <a:r>
              <a:rPr lang="en-US" sz="2800" dirty="0" smtClean="0"/>
              <a:t>Process </a:t>
            </a:r>
            <a:r>
              <a:rPr lang="en-US" sz="2800" dirty="0"/>
              <a:t>Control Block (PCB</a:t>
            </a:r>
            <a:r>
              <a:rPr lang="en-US" sz="2800" dirty="0" smtClean="0"/>
              <a:t>) - 1</a:t>
            </a:r>
            <a:endParaRPr sz="2800" dirty="0"/>
          </a:p>
        </p:txBody>
      </p:sp>
      <p:sp>
        <p:nvSpPr>
          <p:cNvPr id="4" name="TextBox 3"/>
          <p:cNvSpPr txBox="1"/>
          <p:nvPr/>
        </p:nvSpPr>
        <p:spPr>
          <a:xfrm>
            <a:off x="546100" y="2184401"/>
            <a:ext cx="4749800" cy="3785652"/>
          </a:xfrm>
          <a:prstGeom prst="rect">
            <a:avLst/>
          </a:prstGeom>
          <a:noFill/>
        </p:spPr>
        <p:txBody>
          <a:bodyPr wrap="square" rtlCol="0">
            <a:spAutoFit/>
          </a:bodyPr>
          <a:lstStyle/>
          <a:p>
            <a:r>
              <a:rPr lang="en-US" sz="2000" dirty="0"/>
              <a:t>A Process Control Block is a data structure maintained by the Operating System for every process. </a:t>
            </a:r>
            <a:r>
              <a:rPr lang="en-US" sz="2000" dirty="0" smtClean="0"/>
              <a:t>A </a:t>
            </a:r>
            <a:r>
              <a:rPr lang="en-US" sz="2000" dirty="0"/>
              <a:t>PCB keeps all the information needed to keep track of a process. The architecture of a PCB is completely dependent on Operating </a:t>
            </a:r>
            <a:r>
              <a:rPr lang="en-US" sz="2000" dirty="0" smtClean="0"/>
              <a:t>System. Here </a:t>
            </a:r>
            <a:r>
              <a:rPr lang="en-US" sz="2000" dirty="0"/>
              <a:t>is a simplified diagram of </a:t>
            </a:r>
            <a:r>
              <a:rPr lang="en-US" sz="2000"/>
              <a:t>a </a:t>
            </a:r>
            <a:r>
              <a:rPr lang="en-US" sz="2000" smtClean="0"/>
              <a:t>PCB.</a:t>
            </a:r>
          </a:p>
          <a:p>
            <a:r>
              <a:rPr lang="en-US" sz="2000"/>
              <a:t>PCB is mostly stored as per-process kernel stack which is in the kernel space and kernel has access to this which is kept protected from any users</a:t>
            </a:r>
            <a:r>
              <a:rPr lang="en-US" sz="2000" smtClean="0"/>
              <a:t>.</a:t>
            </a:r>
            <a:endParaRPr lang="en-US" sz="200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769" t="4434" r="7203" b="3088"/>
          <a:stretch/>
        </p:blipFill>
        <p:spPr bwMode="auto">
          <a:xfrm>
            <a:off x="5524501" y="1219201"/>
            <a:ext cx="2908299" cy="499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Google Shape;53;p7"/>
          <p:cNvSpPr txBox="1">
            <a:spLocks/>
          </p:cNvSpPr>
          <p:nvPr/>
        </p:nvSpPr>
        <p:spPr>
          <a:xfrm>
            <a:off x="546100" y="308161"/>
            <a:ext cx="7772400" cy="707846"/>
          </a:xfrm>
          <a:prstGeom prst="rect">
            <a:avLst/>
          </a:prstGeom>
          <a:noFill/>
          <a:ln>
            <a:noFill/>
          </a:ln>
        </p:spPr>
        <p:txBody>
          <a:bodyPr spcFirstLastPara="1" wrap="square" lIns="91425" tIns="45700" rIns="91425" bIns="45700" anchor="ctr" anchorCtr="0">
            <a:sp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FF0000"/>
                </a:solidFill>
                <a:latin typeface="Times New Roman"/>
                <a:ea typeface="Times New Roman"/>
                <a:cs typeface="Times New Roman"/>
                <a:sym typeface="Times New Roman"/>
              </a:defRPr>
            </a:lvl9pPr>
          </a:lstStyle>
          <a:p>
            <a:pPr>
              <a:buClr>
                <a:srgbClr val="FF0000"/>
              </a:buClr>
              <a:buSzPts val="4000"/>
            </a:pPr>
            <a:r>
              <a:rPr lang="en-US" sz="4000" smtClean="0"/>
              <a:t>Implementation of Processes (2)</a:t>
            </a:r>
            <a:endParaRPr lang="en-US" dirty="0"/>
          </a:p>
        </p:txBody>
      </p:sp>
    </p:spTree>
    <p:extLst>
      <p:ext uri="{BB962C8B-B14F-4D97-AF65-F5344CB8AC3E}">
        <p14:creationId xmlns:p14="http://schemas.microsoft.com/office/powerpoint/2010/main" val="838388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3" name="Google Shape;53;p7"/>
          <p:cNvSpPr txBox="1">
            <a:spLocks noGrp="1"/>
          </p:cNvSpPr>
          <p:nvPr>
            <p:ph type="title"/>
          </p:nvPr>
        </p:nvSpPr>
        <p:spPr>
          <a:xfrm>
            <a:off x="876300" y="28377"/>
            <a:ext cx="7772400" cy="1143000"/>
          </a:xfrm>
          <a:prstGeom prst="rect">
            <a:avLst/>
          </a:prstGeom>
          <a:noFill/>
          <a:ln>
            <a:noFill/>
          </a:ln>
        </p:spPr>
        <p:txBody>
          <a:bodyPr spcFirstLastPara="1" wrap="square" lIns="91425" tIns="45700" rIns="91425" bIns="45700" anchor="ctr" anchorCtr="0">
            <a:noAutofit/>
          </a:bodyPr>
          <a:lstStyle/>
          <a:p>
            <a:pPr>
              <a:buClr>
                <a:srgbClr val="FF0000"/>
              </a:buClr>
              <a:buSzPts val="4000"/>
            </a:pPr>
            <a:r>
              <a:rPr lang="en-US" sz="4000" dirty="0" smtClean="0"/>
              <a:t>Process </a:t>
            </a:r>
            <a:r>
              <a:rPr lang="en-US" sz="4000" dirty="0"/>
              <a:t>Control Block (PCB</a:t>
            </a:r>
            <a:r>
              <a:rPr lang="en-US" sz="4000" dirty="0" smtClean="0"/>
              <a:t>) - 2</a:t>
            </a:r>
            <a:endParaRPr dirty="0"/>
          </a:p>
        </p:txBody>
      </p:sp>
      <p:graphicFrame>
        <p:nvGraphicFramePr>
          <p:cNvPr id="8" name="Table 7"/>
          <p:cNvGraphicFramePr>
            <a:graphicFrameLocks noGrp="1"/>
          </p:cNvGraphicFramePr>
          <p:nvPr>
            <p:extLst>
              <p:ext uri="{D42A27DB-BD31-4B8C-83A1-F6EECF244321}">
                <p14:modId xmlns:p14="http://schemas.microsoft.com/office/powerpoint/2010/main" val="2442173666"/>
              </p:ext>
            </p:extLst>
          </p:nvPr>
        </p:nvGraphicFramePr>
        <p:xfrm>
          <a:off x="526722" y="1093688"/>
          <a:ext cx="8020378" cy="5252436"/>
        </p:xfrm>
        <a:graphic>
          <a:graphicData uri="http://schemas.openxmlformats.org/drawingml/2006/table">
            <a:tbl>
              <a:tblPr/>
              <a:tblGrid>
                <a:gridCol w="349578"/>
                <a:gridCol w="7670800"/>
              </a:tblGrid>
              <a:tr h="324650">
                <a:tc>
                  <a:txBody>
                    <a:bodyPr/>
                    <a:lstStyle/>
                    <a:p>
                      <a:r>
                        <a:rPr lang="en-US" sz="1600" dirty="0">
                          <a:latin typeface="+mn-lt"/>
                        </a:rPr>
                        <a:t>1</a:t>
                      </a:r>
                    </a:p>
                  </a:txBody>
                  <a:tcPr marL="47297" marR="47297" marT="23648" marB="23648" anchor="ctr">
                    <a:lnL>
                      <a:noFill/>
                    </a:lnL>
                    <a:lnR>
                      <a:noFill/>
                    </a:lnR>
                    <a:lnT>
                      <a:noFill/>
                    </a:lnT>
                    <a:lnB>
                      <a:noFill/>
                    </a:lnB>
                  </a:tcPr>
                </a:tc>
                <a:tc>
                  <a:txBody>
                    <a:bodyPr/>
                    <a:lstStyle/>
                    <a:p>
                      <a:r>
                        <a:rPr lang="en-US" sz="1600" b="1" dirty="0">
                          <a:latin typeface="+mn-lt"/>
                        </a:rPr>
                        <a:t>Process </a:t>
                      </a:r>
                      <a:r>
                        <a:rPr lang="en-US" sz="1600" b="1" dirty="0" smtClean="0">
                          <a:latin typeface="+mn-lt"/>
                        </a:rPr>
                        <a:t>State: </a:t>
                      </a:r>
                      <a:r>
                        <a:rPr lang="en-US" sz="1600" dirty="0" smtClean="0">
                          <a:latin typeface="+mn-lt"/>
                        </a:rPr>
                        <a:t>The </a:t>
                      </a:r>
                      <a:r>
                        <a:rPr lang="en-US" sz="1600" dirty="0">
                          <a:latin typeface="+mn-lt"/>
                        </a:rPr>
                        <a:t>current state of the process i.e., whether it is ready, running, waiting, or whatever.</a:t>
                      </a:r>
                    </a:p>
                  </a:txBody>
                  <a:tcPr marL="47297" marR="47297" marT="23648" marB="23648" anchor="ctr">
                    <a:lnL>
                      <a:noFill/>
                    </a:lnL>
                    <a:lnR>
                      <a:noFill/>
                    </a:lnR>
                    <a:lnT>
                      <a:noFill/>
                    </a:lnT>
                    <a:lnB>
                      <a:noFill/>
                    </a:lnB>
                  </a:tcPr>
                </a:tc>
              </a:tr>
              <a:tr h="471266">
                <a:tc>
                  <a:txBody>
                    <a:bodyPr/>
                    <a:lstStyle/>
                    <a:p>
                      <a:r>
                        <a:rPr lang="en-US" sz="1600">
                          <a:latin typeface="+mn-lt"/>
                        </a:rPr>
                        <a:t>2</a:t>
                      </a:r>
                    </a:p>
                  </a:txBody>
                  <a:tcPr marL="47297" marR="47297" marT="23648" marB="23648" anchor="ctr">
                    <a:lnL>
                      <a:noFill/>
                    </a:lnL>
                    <a:lnR>
                      <a:noFill/>
                    </a:lnR>
                    <a:lnT>
                      <a:noFill/>
                    </a:lnT>
                    <a:lnB>
                      <a:noFill/>
                    </a:lnB>
                  </a:tcPr>
                </a:tc>
                <a:tc>
                  <a:txBody>
                    <a:bodyPr/>
                    <a:lstStyle/>
                    <a:p>
                      <a:r>
                        <a:rPr lang="en-US" sz="1600" b="1" dirty="0">
                          <a:latin typeface="+mn-lt"/>
                        </a:rPr>
                        <a:t>Process </a:t>
                      </a:r>
                      <a:r>
                        <a:rPr lang="en-US" sz="1600" b="1" dirty="0" smtClean="0">
                          <a:latin typeface="+mn-lt"/>
                        </a:rPr>
                        <a:t>privileges: </a:t>
                      </a:r>
                      <a:r>
                        <a:rPr lang="en-US" sz="1600" dirty="0" smtClean="0">
                          <a:latin typeface="+mn-lt"/>
                        </a:rPr>
                        <a:t>This </a:t>
                      </a:r>
                      <a:r>
                        <a:rPr lang="en-US" sz="1600" dirty="0">
                          <a:latin typeface="+mn-lt"/>
                        </a:rPr>
                        <a:t>is required to allow/disallow access to system resources.</a:t>
                      </a:r>
                    </a:p>
                  </a:txBody>
                  <a:tcPr marL="47297" marR="47297" marT="23648" marB="23648" anchor="ctr">
                    <a:lnL>
                      <a:noFill/>
                    </a:lnL>
                    <a:lnR>
                      <a:noFill/>
                    </a:lnR>
                    <a:lnT>
                      <a:noFill/>
                    </a:lnT>
                    <a:lnB>
                      <a:noFill/>
                    </a:lnB>
                  </a:tcPr>
                </a:tc>
              </a:tr>
              <a:tr h="471266">
                <a:tc>
                  <a:txBody>
                    <a:bodyPr/>
                    <a:lstStyle/>
                    <a:p>
                      <a:r>
                        <a:rPr lang="en-US" sz="1600">
                          <a:latin typeface="+mn-lt"/>
                        </a:rPr>
                        <a:t>3</a:t>
                      </a:r>
                    </a:p>
                  </a:txBody>
                  <a:tcPr marL="47297" marR="47297" marT="23648" marB="23648" anchor="ctr">
                    <a:lnL>
                      <a:noFill/>
                    </a:lnL>
                    <a:lnR>
                      <a:noFill/>
                    </a:lnR>
                    <a:lnT>
                      <a:noFill/>
                    </a:lnT>
                    <a:lnB>
                      <a:noFill/>
                    </a:lnB>
                  </a:tcPr>
                </a:tc>
                <a:tc>
                  <a:txBody>
                    <a:bodyPr/>
                    <a:lstStyle/>
                    <a:p>
                      <a:r>
                        <a:rPr lang="en-US" sz="1600" b="1" dirty="0">
                          <a:latin typeface="+mn-lt"/>
                        </a:rPr>
                        <a:t>Process </a:t>
                      </a:r>
                      <a:r>
                        <a:rPr lang="en-US" sz="1600" b="1" dirty="0" smtClean="0">
                          <a:latin typeface="+mn-lt"/>
                        </a:rPr>
                        <a:t>ID: </a:t>
                      </a:r>
                      <a:r>
                        <a:rPr lang="en-US" sz="1600" dirty="0" smtClean="0">
                          <a:latin typeface="+mn-lt"/>
                        </a:rPr>
                        <a:t>Unique </a:t>
                      </a:r>
                      <a:r>
                        <a:rPr lang="en-US" sz="1600" dirty="0">
                          <a:latin typeface="+mn-lt"/>
                        </a:rPr>
                        <a:t>identification for each of the process in the operating system.</a:t>
                      </a:r>
                    </a:p>
                  </a:txBody>
                  <a:tcPr marL="47297" marR="47297" marT="23648" marB="23648" anchor="ctr">
                    <a:lnL>
                      <a:noFill/>
                    </a:lnL>
                    <a:lnR>
                      <a:noFill/>
                    </a:lnR>
                    <a:lnT>
                      <a:noFill/>
                    </a:lnT>
                    <a:lnB>
                      <a:noFill/>
                    </a:lnB>
                  </a:tcPr>
                </a:tc>
              </a:tr>
              <a:tr h="333814">
                <a:tc>
                  <a:txBody>
                    <a:bodyPr/>
                    <a:lstStyle/>
                    <a:p>
                      <a:r>
                        <a:rPr lang="en-US" sz="1600">
                          <a:latin typeface="+mn-lt"/>
                        </a:rPr>
                        <a:t>4</a:t>
                      </a:r>
                    </a:p>
                  </a:txBody>
                  <a:tcPr marL="47297" marR="47297" marT="23648" marB="23648" anchor="ctr">
                    <a:lnL>
                      <a:noFill/>
                    </a:lnL>
                    <a:lnR>
                      <a:noFill/>
                    </a:lnR>
                    <a:lnT>
                      <a:noFill/>
                    </a:lnT>
                    <a:lnB>
                      <a:noFill/>
                    </a:lnB>
                  </a:tcPr>
                </a:tc>
                <a:tc>
                  <a:txBody>
                    <a:bodyPr/>
                    <a:lstStyle/>
                    <a:p>
                      <a:r>
                        <a:rPr lang="en-US" sz="1600" b="1" dirty="0" smtClean="0">
                          <a:latin typeface="+mn-lt"/>
                        </a:rPr>
                        <a:t>Pointer: </a:t>
                      </a:r>
                      <a:r>
                        <a:rPr lang="en-US" sz="1600" dirty="0" smtClean="0">
                          <a:latin typeface="+mn-lt"/>
                        </a:rPr>
                        <a:t>A </a:t>
                      </a:r>
                      <a:r>
                        <a:rPr lang="en-US" sz="1600" dirty="0">
                          <a:latin typeface="+mn-lt"/>
                        </a:rPr>
                        <a:t>pointer to parent process.</a:t>
                      </a:r>
                    </a:p>
                  </a:txBody>
                  <a:tcPr marL="47297" marR="47297" marT="23648" marB="23648" anchor="ctr">
                    <a:lnL>
                      <a:noFill/>
                    </a:lnL>
                    <a:lnR>
                      <a:noFill/>
                    </a:lnR>
                    <a:lnT>
                      <a:noFill/>
                    </a:lnT>
                    <a:lnB>
                      <a:noFill/>
                    </a:lnB>
                  </a:tcPr>
                </a:tc>
              </a:tr>
              <a:tr h="608718">
                <a:tc>
                  <a:txBody>
                    <a:bodyPr/>
                    <a:lstStyle/>
                    <a:p>
                      <a:r>
                        <a:rPr lang="en-US" sz="1600">
                          <a:latin typeface="+mn-lt"/>
                        </a:rPr>
                        <a:t>5</a:t>
                      </a:r>
                    </a:p>
                  </a:txBody>
                  <a:tcPr marL="47297" marR="47297" marT="23648" marB="23648" anchor="ctr">
                    <a:lnL>
                      <a:noFill/>
                    </a:lnL>
                    <a:lnR>
                      <a:noFill/>
                    </a:lnR>
                    <a:lnT>
                      <a:noFill/>
                    </a:lnT>
                    <a:lnB>
                      <a:noFill/>
                    </a:lnB>
                  </a:tcPr>
                </a:tc>
                <a:tc>
                  <a:txBody>
                    <a:bodyPr/>
                    <a:lstStyle/>
                    <a:p>
                      <a:r>
                        <a:rPr lang="en-US" sz="1600" b="1" dirty="0">
                          <a:latin typeface="+mn-lt"/>
                        </a:rPr>
                        <a:t>Program </a:t>
                      </a:r>
                      <a:r>
                        <a:rPr lang="en-US" sz="1600" b="1" dirty="0" smtClean="0">
                          <a:latin typeface="+mn-lt"/>
                        </a:rPr>
                        <a:t>Counter: </a:t>
                      </a:r>
                      <a:r>
                        <a:rPr lang="en-US" sz="1600" dirty="0" smtClean="0">
                          <a:latin typeface="+mn-lt"/>
                        </a:rPr>
                        <a:t>Program </a:t>
                      </a:r>
                      <a:r>
                        <a:rPr lang="en-US" sz="1600" dirty="0">
                          <a:latin typeface="+mn-lt"/>
                        </a:rPr>
                        <a:t>Counter is a pointer to the address of the next instruction to be executed for this process.</a:t>
                      </a:r>
                    </a:p>
                  </a:txBody>
                  <a:tcPr marL="47297" marR="47297" marT="23648" marB="23648" anchor="ctr">
                    <a:lnL>
                      <a:noFill/>
                    </a:lnL>
                    <a:lnR>
                      <a:noFill/>
                    </a:lnR>
                    <a:lnT>
                      <a:noFill/>
                    </a:lnT>
                    <a:lnB>
                      <a:noFill/>
                    </a:lnB>
                  </a:tcPr>
                </a:tc>
              </a:tr>
              <a:tr h="471266">
                <a:tc>
                  <a:txBody>
                    <a:bodyPr/>
                    <a:lstStyle/>
                    <a:p>
                      <a:r>
                        <a:rPr lang="en-US" sz="1600">
                          <a:latin typeface="+mn-lt"/>
                        </a:rPr>
                        <a:t>6</a:t>
                      </a:r>
                    </a:p>
                  </a:txBody>
                  <a:tcPr marL="47297" marR="47297" marT="23648" marB="23648" anchor="ctr">
                    <a:lnL>
                      <a:noFill/>
                    </a:lnL>
                    <a:lnR>
                      <a:noFill/>
                    </a:lnR>
                    <a:lnT>
                      <a:noFill/>
                    </a:lnT>
                    <a:lnB>
                      <a:noFill/>
                    </a:lnB>
                  </a:tcPr>
                </a:tc>
                <a:tc>
                  <a:txBody>
                    <a:bodyPr/>
                    <a:lstStyle/>
                    <a:p>
                      <a:r>
                        <a:rPr lang="en-US" sz="1600" b="1" dirty="0">
                          <a:latin typeface="+mn-lt"/>
                        </a:rPr>
                        <a:t>CPU </a:t>
                      </a:r>
                      <a:r>
                        <a:rPr lang="en-US" sz="1600" b="1" dirty="0" smtClean="0">
                          <a:latin typeface="+mn-lt"/>
                        </a:rPr>
                        <a:t>registers: </a:t>
                      </a:r>
                      <a:r>
                        <a:rPr lang="en-US" sz="1600" dirty="0" smtClean="0">
                          <a:latin typeface="+mn-lt"/>
                        </a:rPr>
                        <a:t>Various </a:t>
                      </a:r>
                      <a:r>
                        <a:rPr lang="en-US" sz="1600" dirty="0">
                          <a:latin typeface="+mn-lt"/>
                        </a:rPr>
                        <a:t>CPU registers where process need to be stored for execution for running state.</a:t>
                      </a:r>
                    </a:p>
                  </a:txBody>
                  <a:tcPr marL="47297" marR="47297" marT="23648" marB="23648" anchor="ctr">
                    <a:lnL>
                      <a:noFill/>
                    </a:lnL>
                    <a:lnR>
                      <a:noFill/>
                    </a:lnR>
                    <a:lnT>
                      <a:noFill/>
                    </a:lnT>
                    <a:lnB>
                      <a:noFill/>
                    </a:lnB>
                  </a:tcPr>
                </a:tc>
              </a:tr>
              <a:tr h="608718">
                <a:tc>
                  <a:txBody>
                    <a:bodyPr/>
                    <a:lstStyle/>
                    <a:p>
                      <a:r>
                        <a:rPr lang="en-US" sz="1600">
                          <a:latin typeface="+mn-lt"/>
                        </a:rPr>
                        <a:t>7</a:t>
                      </a:r>
                    </a:p>
                  </a:txBody>
                  <a:tcPr marL="47297" marR="47297" marT="23648" marB="23648" anchor="ctr">
                    <a:lnL>
                      <a:noFill/>
                    </a:lnL>
                    <a:lnR>
                      <a:noFill/>
                    </a:lnR>
                    <a:lnT>
                      <a:noFill/>
                    </a:lnT>
                    <a:lnB>
                      <a:noFill/>
                    </a:lnB>
                  </a:tcPr>
                </a:tc>
                <a:tc>
                  <a:txBody>
                    <a:bodyPr/>
                    <a:lstStyle/>
                    <a:p>
                      <a:r>
                        <a:rPr lang="en-US" sz="1600" b="1" dirty="0">
                          <a:latin typeface="+mn-lt"/>
                        </a:rPr>
                        <a:t>CPU Scheduling </a:t>
                      </a:r>
                      <a:r>
                        <a:rPr lang="en-US" sz="1600" b="1" dirty="0" smtClean="0">
                          <a:latin typeface="+mn-lt"/>
                        </a:rPr>
                        <a:t>Information: </a:t>
                      </a:r>
                      <a:r>
                        <a:rPr lang="en-US" sz="1600" dirty="0" smtClean="0">
                          <a:latin typeface="+mn-lt"/>
                        </a:rPr>
                        <a:t>Process </a:t>
                      </a:r>
                      <a:r>
                        <a:rPr lang="en-US" sz="1600" dirty="0">
                          <a:latin typeface="+mn-lt"/>
                        </a:rPr>
                        <a:t>priority and other scheduling information which is required to schedule the process.</a:t>
                      </a:r>
                    </a:p>
                  </a:txBody>
                  <a:tcPr marL="47297" marR="47297" marT="23648" marB="23648" anchor="ctr">
                    <a:lnL>
                      <a:noFill/>
                    </a:lnL>
                    <a:lnR>
                      <a:noFill/>
                    </a:lnR>
                    <a:lnT>
                      <a:noFill/>
                    </a:lnT>
                    <a:lnB>
                      <a:noFill/>
                    </a:lnB>
                  </a:tcPr>
                </a:tc>
              </a:tr>
              <a:tr h="608718">
                <a:tc>
                  <a:txBody>
                    <a:bodyPr/>
                    <a:lstStyle/>
                    <a:p>
                      <a:r>
                        <a:rPr lang="en-US" sz="1600">
                          <a:latin typeface="+mn-lt"/>
                        </a:rPr>
                        <a:t>8</a:t>
                      </a:r>
                    </a:p>
                  </a:txBody>
                  <a:tcPr marL="47297" marR="47297" marT="23648" marB="23648" anchor="ctr">
                    <a:lnL>
                      <a:noFill/>
                    </a:lnL>
                    <a:lnR>
                      <a:noFill/>
                    </a:lnR>
                    <a:lnT>
                      <a:noFill/>
                    </a:lnT>
                    <a:lnB>
                      <a:noFill/>
                    </a:lnB>
                  </a:tcPr>
                </a:tc>
                <a:tc>
                  <a:txBody>
                    <a:bodyPr/>
                    <a:lstStyle/>
                    <a:p>
                      <a:r>
                        <a:rPr lang="en-US" sz="1600" b="1" dirty="0">
                          <a:latin typeface="+mn-lt"/>
                        </a:rPr>
                        <a:t>Memory management </a:t>
                      </a:r>
                      <a:r>
                        <a:rPr lang="en-US" sz="1600" b="1" dirty="0" smtClean="0">
                          <a:latin typeface="+mn-lt"/>
                        </a:rPr>
                        <a:t>information: </a:t>
                      </a:r>
                      <a:r>
                        <a:rPr lang="en-US" sz="1600" dirty="0" smtClean="0">
                          <a:latin typeface="+mn-lt"/>
                        </a:rPr>
                        <a:t>This </a:t>
                      </a:r>
                      <a:r>
                        <a:rPr lang="en-US" sz="1600" dirty="0">
                          <a:latin typeface="+mn-lt"/>
                        </a:rPr>
                        <a:t>includes the information of page table, memory limits, Segment table depending on memory used by the operating system.</a:t>
                      </a:r>
                    </a:p>
                  </a:txBody>
                  <a:tcPr marL="47297" marR="47297" marT="23648" marB="23648" anchor="ctr">
                    <a:lnL>
                      <a:noFill/>
                    </a:lnL>
                    <a:lnR>
                      <a:noFill/>
                    </a:lnR>
                    <a:lnT>
                      <a:noFill/>
                    </a:lnT>
                    <a:lnB>
                      <a:noFill/>
                    </a:lnB>
                  </a:tcPr>
                </a:tc>
              </a:tr>
              <a:tr h="608718">
                <a:tc>
                  <a:txBody>
                    <a:bodyPr/>
                    <a:lstStyle/>
                    <a:p>
                      <a:r>
                        <a:rPr lang="en-US" sz="1600">
                          <a:latin typeface="+mn-lt"/>
                        </a:rPr>
                        <a:t>9</a:t>
                      </a:r>
                    </a:p>
                  </a:txBody>
                  <a:tcPr marL="47297" marR="47297" marT="23648" marB="23648" anchor="ctr">
                    <a:lnL>
                      <a:noFill/>
                    </a:lnL>
                    <a:lnR>
                      <a:noFill/>
                    </a:lnR>
                    <a:lnT>
                      <a:noFill/>
                    </a:lnT>
                    <a:lnB>
                      <a:noFill/>
                    </a:lnB>
                  </a:tcPr>
                </a:tc>
                <a:tc>
                  <a:txBody>
                    <a:bodyPr/>
                    <a:lstStyle/>
                    <a:p>
                      <a:r>
                        <a:rPr lang="en-US" sz="1600" b="1" dirty="0">
                          <a:latin typeface="+mn-lt"/>
                        </a:rPr>
                        <a:t>Accounting </a:t>
                      </a:r>
                      <a:r>
                        <a:rPr lang="en-US" sz="1600" b="1" dirty="0" smtClean="0">
                          <a:latin typeface="+mn-lt"/>
                        </a:rPr>
                        <a:t>information: </a:t>
                      </a:r>
                      <a:r>
                        <a:rPr lang="en-US" sz="1600" dirty="0" smtClean="0">
                          <a:latin typeface="+mn-lt"/>
                        </a:rPr>
                        <a:t>This </a:t>
                      </a:r>
                      <a:r>
                        <a:rPr lang="en-US" sz="1600" dirty="0">
                          <a:latin typeface="+mn-lt"/>
                        </a:rPr>
                        <a:t>includes the amount of CPU used for process execution, time limits, execution ID etc.</a:t>
                      </a:r>
                    </a:p>
                  </a:txBody>
                  <a:tcPr marL="47297" marR="47297" marT="23648" marB="23648" anchor="ctr">
                    <a:lnL>
                      <a:noFill/>
                    </a:lnL>
                    <a:lnR>
                      <a:noFill/>
                    </a:lnR>
                    <a:lnT>
                      <a:noFill/>
                    </a:lnT>
                    <a:lnB>
                      <a:noFill/>
                    </a:lnB>
                  </a:tcPr>
                </a:tc>
              </a:tr>
              <a:tr h="471266">
                <a:tc>
                  <a:txBody>
                    <a:bodyPr/>
                    <a:lstStyle/>
                    <a:p>
                      <a:r>
                        <a:rPr lang="en-US" sz="1600">
                          <a:latin typeface="+mn-lt"/>
                        </a:rPr>
                        <a:t>10</a:t>
                      </a:r>
                    </a:p>
                  </a:txBody>
                  <a:tcPr marL="47297" marR="47297" marT="23648" marB="23648" anchor="ctr">
                    <a:lnL>
                      <a:noFill/>
                    </a:lnL>
                    <a:lnR>
                      <a:noFill/>
                    </a:lnR>
                    <a:lnT>
                      <a:noFill/>
                    </a:lnT>
                    <a:lnB>
                      <a:noFill/>
                    </a:lnB>
                  </a:tcPr>
                </a:tc>
                <a:tc>
                  <a:txBody>
                    <a:bodyPr/>
                    <a:lstStyle/>
                    <a:p>
                      <a:r>
                        <a:rPr lang="en-US" sz="1600" b="1" dirty="0">
                          <a:latin typeface="+mn-lt"/>
                        </a:rPr>
                        <a:t>IO status </a:t>
                      </a:r>
                      <a:r>
                        <a:rPr lang="en-US" sz="1600" b="1" dirty="0" smtClean="0">
                          <a:latin typeface="+mn-lt"/>
                        </a:rPr>
                        <a:t>information: </a:t>
                      </a:r>
                      <a:r>
                        <a:rPr lang="en-US" sz="1600" dirty="0" smtClean="0">
                          <a:latin typeface="+mn-lt"/>
                        </a:rPr>
                        <a:t>This </a:t>
                      </a:r>
                      <a:r>
                        <a:rPr lang="en-US" sz="1600" dirty="0">
                          <a:latin typeface="+mn-lt"/>
                        </a:rPr>
                        <a:t>includes a list of I/O devices allocated to the process.</a:t>
                      </a:r>
                    </a:p>
                  </a:txBody>
                  <a:tcPr marL="47297" marR="47297" marT="23648" marB="23648" anchor="ctr">
                    <a:lnL>
                      <a:noFill/>
                    </a:lnL>
                    <a:lnR>
                      <a:noFill/>
                    </a:lnR>
                    <a:lnT>
                      <a:noFill/>
                    </a:lnT>
                    <a:lnB>
                      <a:noFill/>
                    </a:lnB>
                  </a:tcPr>
                </a:tc>
              </a:tr>
            </a:tbl>
          </a:graphicData>
        </a:graphic>
      </p:graphicFrame>
      <p:sp>
        <p:nvSpPr>
          <p:cNvPr id="9" name="Rectangle 1"/>
          <p:cNvSpPr>
            <a:spLocks noChangeArrowheads="1"/>
          </p:cNvSpPr>
          <p:nvPr/>
        </p:nvSpPr>
        <p:spPr bwMode="auto">
          <a:xfrm>
            <a:off x="2562225" y="1981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97449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Implementation of Processes (2)</a:t>
            </a:r>
          </a:p>
        </p:txBody>
      </p:sp>
      <p:sp>
        <p:nvSpPr>
          <p:cNvPr id="22531" name="Text Placeholder 2"/>
          <p:cNvSpPr>
            <a:spLocks noGrp="1"/>
          </p:cNvSpPr>
          <p:nvPr>
            <p:ph type="body" sz="quarter" idx="12"/>
          </p:nvPr>
        </p:nvSpPr>
        <p:spPr>
          <a:xfrm>
            <a:off x="915988" y="5286375"/>
            <a:ext cx="7759700" cy="1000233"/>
          </a:xfrm>
        </p:spPr>
        <p:txBody>
          <a:bodyPr>
            <a:spAutoFit/>
          </a:bodyPr>
          <a:lstStyle/>
          <a:p>
            <a:pPr algn="l" eaLnBrk="1" hangingPunct="1"/>
            <a:r>
              <a:rPr lang="en-US" sz="1800" smtClean="0"/>
              <a:t>The above figure shows </a:t>
            </a:r>
            <a:r>
              <a:rPr lang="en-US" sz="1800"/>
              <a:t>some of the key fields in a typical system. The fields in </a:t>
            </a:r>
            <a:r>
              <a:rPr lang="en-US" sz="1800" smtClean="0"/>
              <a:t>the first </a:t>
            </a:r>
            <a:r>
              <a:rPr lang="en-US" sz="1800"/>
              <a:t>column relate to process management. The other two relate to memory </a:t>
            </a:r>
            <a:r>
              <a:rPr lang="en-US" sz="1800" smtClean="0"/>
              <a:t>management </a:t>
            </a:r>
            <a:r>
              <a:rPr lang="en-US" sz="1800"/>
              <a:t>and file management, respectively. It</a:t>
            </a:r>
            <a:endParaRPr lang="en-US" altLang="en-US" sz="1800" smtClean="0"/>
          </a:p>
        </p:txBody>
      </p:sp>
      <p:pic>
        <p:nvPicPr>
          <p:cNvPr id="2253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081088" y="1127125"/>
            <a:ext cx="698182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87177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71525" y="217577"/>
            <a:ext cx="7772400" cy="707846"/>
          </a:xfrm>
        </p:spPr>
        <p:txBody>
          <a:bodyPr>
            <a:spAutoFit/>
          </a:bodyPr>
          <a:lstStyle/>
          <a:p>
            <a:pPr eaLnBrk="1" hangingPunct="1"/>
            <a:r>
              <a:rPr lang="en-US" altLang="en-US" sz="4000" smtClean="0"/>
              <a:t>Modeling Multiprogramming (1)</a:t>
            </a:r>
          </a:p>
        </p:txBody>
      </p:sp>
      <p:sp>
        <p:nvSpPr>
          <p:cNvPr id="23555" name="Text Placeholder 2"/>
          <p:cNvSpPr>
            <a:spLocks noGrp="1"/>
          </p:cNvSpPr>
          <p:nvPr>
            <p:ph type="body" sz="quarter" idx="12"/>
          </p:nvPr>
        </p:nvSpPr>
        <p:spPr>
          <a:xfrm>
            <a:off x="850900" y="5524500"/>
            <a:ext cx="7759700" cy="833437"/>
          </a:xfrm>
        </p:spPr>
        <p:txBody>
          <a:bodyPr/>
          <a:lstStyle/>
          <a:p>
            <a:pPr eaLnBrk="1" hangingPunct="1"/>
            <a:r>
              <a:rPr lang="en-US" altLang="en-US" smtClean="0"/>
              <a:t>Skeleton of what the lowest level of the operating system does when an interrupt occurs.</a:t>
            </a:r>
          </a:p>
        </p:txBody>
      </p:sp>
      <p:pic>
        <p:nvPicPr>
          <p:cNvPr id="235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 y="2592526"/>
            <a:ext cx="71882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06400" y="977900"/>
            <a:ext cx="8331200" cy="1477328"/>
          </a:xfrm>
          <a:prstGeom prst="rect">
            <a:avLst/>
          </a:prstGeom>
          <a:noFill/>
        </p:spPr>
        <p:txBody>
          <a:bodyPr wrap="square" rtlCol="0">
            <a:spAutoFit/>
          </a:bodyPr>
          <a:lstStyle/>
          <a:p>
            <a:r>
              <a:rPr lang="en-US" sz="1800"/>
              <a:t>When multiprogramming is used, the CPU utilization can be improved.</a:t>
            </a:r>
            <a:br>
              <a:rPr lang="en-US" sz="1800"/>
            </a:br>
            <a:r>
              <a:rPr lang="en-US" sz="1800"/>
              <a:t>Crudely put, if the average process computes only 20% of the time it is sitting </a:t>
            </a:r>
            <a:r>
              <a:rPr lang="en-US" sz="1800" smtClean="0"/>
              <a:t>in memory</a:t>
            </a:r>
            <a:r>
              <a:rPr lang="en-US" sz="1800"/>
              <a:t>, then with five processes in memory at once the CPU should be busy </a:t>
            </a:r>
            <a:r>
              <a:rPr lang="en-US" sz="1800" smtClean="0"/>
              <a:t>all the </a:t>
            </a:r>
            <a:r>
              <a:rPr lang="en-US" sz="1800"/>
              <a:t>time. This model is unrealistically optimistic, however, since it tacitly </a:t>
            </a:r>
            <a:r>
              <a:rPr lang="en-US" sz="1800" smtClean="0"/>
              <a:t>assumes that </a:t>
            </a:r>
            <a:r>
              <a:rPr lang="en-US" sz="1800"/>
              <a:t>all five processes will never be waiting for I/O at the same time.</a:t>
            </a:r>
          </a:p>
        </p:txBody>
      </p:sp>
    </p:spTree>
    <p:extLst>
      <p:ext uri="{BB962C8B-B14F-4D97-AF65-F5344CB8AC3E}">
        <p14:creationId xmlns:p14="http://schemas.microsoft.com/office/powerpoint/2010/main" val="35657472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771525" y="217577"/>
            <a:ext cx="7772400" cy="707846"/>
          </a:xfrm>
        </p:spPr>
        <p:txBody>
          <a:bodyPr>
            <a:spAutoFit/>
          </a:bodyPr>
          <a:lstStyle/>
          <a:p>
            <a:pPr eaLnBrk="1" hangingPunct="1"/>
            <a:r>
              <a:rPr lang="en-US" altLang="en-US" sz="4000" smtClean="0"/>
              <a:t>Modeling Multiprogramming (2)</a:t>
            </a:r>
          </a:p>
        </p:txBody>
      </p:sp>
      <p:sp>
        <p:nvSpPr>
          <p:cNvPr id="23555" name="Text Placeholder 2"/>
          <p:cNvSpPr>
            <a:spLocks noGrp="1"/>
          </p:cNvSpPr>
          <p:nvPr>
            <p:ph type="body" sz="quarter" idx="12"/>
          </p:nvPr>
        </p:nvSpPr>
        <p:spPr>
          <a:xfrm>
            <a:off x="850900" y="5524500"/>
            <a:ext cx="7759700" cy="833437"/>
          </a:xfrm>
        </p:spPr>
        <p:txBody>
          <a:bodyPr/>
          <a:lstStyle/>
          <a:p>
            <a:pPr eaLnBrk="1" hangingPunct="1"/>
            <a:r>
              <a:rPr lang="en-US" altLang="en-US" smtClean="0"/>
              <a:t>Skeleton of what the lowest level of the operating system does when an interrupt occurs.</a:t>
            </a:r>
          </a:p>
        </p:txBody>
      </p:sp>
      <p:sp>
        <p:nvSpPr>
          <p:cNvPr id="2" name="TextBox 1"/>
          <p:cNvSpPr txBox="1"/>
          <p:nvPr/>
        </p:nvSpPr>
        <p:spPr>
          <a:xfrm>
            <a:off x="406400" y="977900"/>
            <a:ext cx="8331200" cy="954107"/>
          </a:xfrm>
          <a:prstGeom prst="rect">
            <a:avLst/>
          </a:prstGeom>
          <a:noFill/>
        </p:spPr>
        <p:txBody>
          <a:bodyPr wrap="square" rtlCol="0">
            <a:spAutoFit/>
          </a:bodyPr>
          <a:lstStyle/>
          <a:p>
            <a:r>
              <a:rPr lang="en-US"/>
              <a:t>A better model is to look at CPU usage from a probabilistic viewpoint. </a:t>
            </a:r>
            <a:r>
              <a:rPr lang="en-US" smtClean="0"/>
              <a:t>Suppose </a:t>
            </a:r>
            <a:r>
              <a:rPr lang="en-US"/>
              <a:t>that a process spends a fraction p of its time waiting for I/O to complete. </a:t>
            </a:r>
            <a:r>
              <a:rPr lang="en-US" smtClean="0"/>
              <a:t>With n </a:t>
            </a:r>
            <a:r>
              <a:rPr lang="en-US"/>
              <a:t>processes in memory at once, the probability that all n processes are waiting </a:t>
            </a:r>
            <a:r>
              <a:rPr lang="en-US" smtClean="0"/>
              <a:t>for I/O </a:t>
            </a:r>
            <a:r>
              <a:rPr lang="en-US"/>
              <a:t>(in which case the CPU will be idle) is p</a:t>
            </a:r>
            <a:r>
              <a:rPr lang="en-US" baseline="30000"/>
              <a:t>n</a:t>
            </a:r>
            <a:r>
              <a:rPr lang="en-US"/>
              <a:t>. The CPU utilization is then </a:t>
            </a:r>
            <a:r>
              <a:rPr lang="en-US" smtClean="0"/>
              <a:t>given by </a:t>
            </a:r>
            <a:r>
              <a:rPr lang="en-US"/>
              <a:t>the </a:t>
            </a:r>
            <a:r>
              <a:rPr lang="en-US" smtClean="0"/>
              <a:t>formula CPU </a:t>
            </a:r>
            <a:r>
              <a:rPr lang="en-US"/>
              <a:t>utilization = 1 − p</a:t>
            </a:r>
            <a:r>
              <a:rPr lang="en-US" baseline="30000"/>
              <a:t>n</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3854" t="55834" r="29167" b="18667"/>
          <a:stretch/>
        </p:blipFill>
        <p:spPr bwMode="auto">
          <a:xfrm>
            <a:off x="2755900" y="2159000"/>
            <a:ext cx="5718652"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47700" y="2843540"/>
            <a:ext cx="2108200" cy="1384995"/>
          </a:xfrm>
          <a:prstGeom prst="rect">
            <a:avLst/>
          </a:prstGeom>
          <a:noFill/>
        </p:spPr>
        <p:txBody>
          <a:bodyPr wrap="square" rtlCol="0">
            <a:spAutoFit/>
          </a:bodyPr>
          <a:lstStyle/>
          <a:p>
            <a:r>
              <a:rPr lang="en-US" smtClean="0"/>
              <a:t>The figure on the right shows </a:t>
            </a:r>
            <a:r>
              <a:rPr lang="en-US"/>
              <a:t>the CPU utilization as a function of n, which is called the </a:t>
            </a:r>
            <a:r>
              <a:rPr lang="en-US" smtClean="0"/>
              <a:t>degree of multiprogramming</a:t>
            </a:r>
            <a:r>
              <a:rPr lang="en-US"/>
              <a:t>.</a:t>
            </a:r>
          </a:p>
        </p:txBody>
      </p:sp>
    </p:spTree>
    <p:extLst>
      <p:ext uri="{BB962C8B-B14F-4D97-AF65-F5344CB8AC3E}">
        <p14:creationId xmlns:p14="http://schemas.microsoft.com/office/powerpoint/2010/main" val="21772892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2</a:t>
            </a:fld>
            <a:endParaRPr/>
          </a:p>
        </p:txBody>
      </p:sp>
      <p:sp>
        <p:nvSpPr>
          <p:cNvPr id="47" name="Google Shape;47;p6"/>
          <p:cNvSpPr txBox="1">
            <a:spLocks noGrp="1"/>
          </p:cNvSpPr>
          <p:nvPr>
            <p:ph type="body" idx="1"/>
          </p:nvPr>
        </p:nvSpPr>
        <p:spPr>
          <a:xfrm>
            <a:off x="685800" y="2590800"/>
            <a:ext cx="7772400" cy="923289"/>
          </a:xfrm>
          <a:prstGeom prst="rect">
            <a:avLst/>
          </a:prstGeom>
          <a:noFill/>
          <a:ln>
            <a:noFill/>
          </a:ln>
        </p:spPr>
        <p:txBody>
          <a:bodyPr spcFirstLastPara="1" wrap="square" lIns="91425" tIns="45700" rIns="91425" bIns="45700" anchor="t" anchorCtr="0">
            <a:spAutoFit/>
          </a:bodyPr>
          <a:lstStyle/>
          <a:p>
            <a:pPr marL="342900" marR="0" lvl="0" indent="-342900" algn="ctr" rtl="0">
              <a:lnSpc>
                <a:spcPct val="100000"/>
              </a:lnSpc>
              <a:spcBef>
                <a:spcPts val="0"/>
              </a:spcBef>
              <a:spcAft>
                <a:spcPts val="0"/>
              </a:spcAft>
              <a:buClr>
                <a:schemeClr val="accent2"/>
              </a:buClr>
              <a:buSzPts val="5400"/>
              <a:buFont typeface="Times New Roman"/>
              <a:buNone/>
            </a:pPr>
            <a:r>
              <a:rPr lang="en-US" sz="5400" b="1" i="0" u="none" strike="noStrike" cap="none">
                <a:solidFill>
                  <a:schemeClr val="accent2"/>
                </a:solidFill>
                <a:latin typeface="Times New Roman"/>
                <a:ea typeface="Times New Roman"/>
                <a:cs typeface="Times New Roman"/>
                <a:sym typeface="Times New Roman"/>
              </a:rPr>
              <a:t>2.1 Processes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7"/>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3</a:t>
            </a:fld>
            <a:endParaRPr/>
          </a:p>
        </p:txBody>
      </p:sp>
      <p:sp>
        <p:nvSpPr>
          <p:cNvPr id="53" name="Google Shape;53;p7"/>
          <p:cNvSpPr txBox="1">
            <a:spLocks noGrp="1"/>
          </p:cNvSpPr>
          <p:nvPr>
            <p:ph type="title"/>
          </p:nvPr>
        </p:nvSpPr>
        <p:spPr>
          <a:xfrm>
            <a:off x="771525" y="2159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dirty="0" smtClean="0">
                <a:solidFill>
                  <a:srgbClr val="FF0000"/>
                </a:solidFill>
                <a:latin typeface="Times New Roman"/>
                <a:ea typeface="Times New Roman"/>
                <a:cs typeface="Times New Roman"/>
                <a:sym typeface="Times New Roman"/>
              </a:rPr>
              <a:t>What is a process?</a:t>
            </a:r>
            <a:endParaRPr dirty="0"/>
          </a:p>
        </p:txBody>
      </p:sp>
      <p:sp>
        <p:nvSpPr>
          <p:cNvPr id="2" name="TextBox 1"/>
          <p:cNvSpPr txBox="1"/>
          <p:nvPr/>
        </p:nvSpPr>
        <p:spPr>
          <a:xfrm>
            <a:off x="433752" y="1230922"/>
            <a:ext cx="5310555" cy="2677656"/>
          </a:xfrm>
          <a:prstGeom prst="rect">
            <a:avLst/>
          </a:prstGeom>
          <a:noFill/>
        </p:spPr>
        <p:txBody>
          <a:bodyPr wrap="square" rtlCol="0">
            <a:spAutoFit/>
          </a:bodyPr>
          <a:lstStyle/>
          <a:p>
            <a:r>
              <a:rPr lang="en-US" sz="2400" dirty="0">
                <a:latin typeface="Times New Roman" pitchFamily="18" charset="0"/>
                <a:cs typeface="Times New Roman" pitchFamily="18" charset="0"/>
              </a:rPr>
              <a:t>A process is basically a program in execution</a:t>
            </a:r>
            <a:r>
              <a:rPr lang="en-US" sz="2400" dirty="0" smtClean="0">
                <a:latin typeface="Times New Roman" pitchFamily="18" charset="0"/>
                <a:cs typeface="Times New Roman" pitchFamily="18" charset="0"/>
              </a:rPr>
              <a:t>. When </a:t>
            </a:r>
            <a:r>
              <a:rPr lang="en-US" sz="2400" dirty="0">
                <a:latin typeface="Times New Roman" pitchFamily="18" charset="0"/>
                <a:cs typeface="Times New Roman" pitchFamily="18" charset="0"/>
              </a:rPr>
              <a:t>a program is loaded into the memory and it becomes a process, it can be divided into four sections ─ stack, heap, text and data. The following image shows a simplified layout of a process inside main </a:t>
            </a:r>
            <a:r>
              <a:rPr lang="en-US" sz="2400" dirty="0" smtClean="0">
                <a:latin typeface="Times New Roman" pitchFamily="18" charset="0"/>
                <a:cs typeface="Times New Roman" pitchFamily="18" charset="0"/>
              </a:rPr>
              <a:t>memory.</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65" t="2426" r="4033"/>
          <a:stretch/>
        </p:blipFill>
        <p:spPr bwMode="auto">
          <a:xfrm>
            <a:off x="5931877" y="1362539"/>
            <a:ext cx="2158248" cy="3073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33753" y="4435932"/>
            <a:ext cx="8065478" cy="1985159"/>
          </a:xfrm>
          <a:prstGeom prst="rect">
            <a:avLst/>
          </a:prstGeom>
          <a:solidFill>
            <a:schemeClr val="accent4">
              <a:lumMod val="20000"/>
              <a:lumOff val="80000"/>
            </a:schemeClr>
          </a:solidFill>
        </p:spPr>
        <p:txBody>
          <a:bodyPr wrap="square" rtlCol="0">
            <a:spAutoFit/>
          </a:bodyPr>
          <a:lstStyle/>
          <a:p>
            <a:pPr>
              <a:spcAft>
                <a:spcPts val="600"/>
              </a:spcAft>
            </a:pPr>
            <a:r>
              <a:rPr lang="en-US" sz="1800" b="1" dirty="0" smtClean="0"/>
              <a:t>Stack: </a:t>
            </a:r>
            <a:r>
              <a:rPr lang="en-US" sz="1800" dirty="0" smtClean="0"/>
              <a:t>The </a:t>
            </a:r>
            <a:r>
              <a:rPr lang="en-US" sz="1800" dirty="0"/>
              <a:t>process Stack contains the temporary data such as method/function parameters, return address and local variables</a:t>
            </a:r>
            <a:r>
              <a:rPr lang="en-US" sz="1800" dirty="0" smtClean="0"/>
              <a:t>.</a:t>
            </a:r>
          </a:p>
          <a:p>
            <a:pPr>
              <a:spcAft>
                <a:spcPts val="600"/>
              </a:spcAft>
            </a:pPr>
            <a:r>
              <a:rPr lang="en-US" sz="1800" b="1" dirty="0" smtClean="0"/>
              <a:t>Heap: </a:t>
            </a:r>
            <a:r>
              <a:rPr lang="en-US" sz="1800" dirty="0" smtClean="0"/>
              <a:t>This </a:t>
            </a:r>
            <a:r>
              <a:rPr lang="en-US" sz="1800" dirty="0"/>
              <a:t>is dynamically allocated memory to a process during its run time.</a:t>
            </a:r>
          </a:p>
          <a:p>
            <a:pPr>
              <a:spcAft>
                <a:spcPts val="600"/>
              </a:spcAft>
            </a:pPr>
            <a:r>
              <a:rPr lang="en-US" sz="1800" b="1" dirty="0" smtClean="0"/>
              <a:t>Text: </a:t>
            </a:r>
            <a:r>
              <a:rPr lang="en-US" sz="1800" dirty="0" smtClean="0"/>
              <a:t>This </a:t>
            </a:r>
            <a:r>
              <a:rPr lang="en-US" sz="1800" dirty="0"/>
              <a:t>includes the current activity represented by the value of Program Counter and the contents of the processor's registers.</a:t>
            </a:r>
          </a:p>
          <a:p>
            <a:pPr>
              <a:spcAft>
                <a:spcPts val="600"/>
              </a:spcAft>
            </a:pPr>
            <a:r>
              <a:rPr lang="en-US" sz="1800" b="1" dirty="0" smtClean="0"/>
              <a:t>Data: </a:t>
            </a:r>
            <a:r>
              <a:rPr lang="en-US" sz="1800" dirty="0" smtClean="0"/>
              <a:t>This </a:t>
            </a:r>
            <a:r>
              <a:rPr lang="en-US" sz="1800" dirty="0"/>
              <a:t>section contains the global and static variables</a:t>
            </a:r>
            <a:r>
              <a:rPr lang="en-US" sz="1800" dirty="0" smtClean="0"/>
              <a:t>.</a:t>
            </a:r>
            <a:endParaRPr lang="en-US" sz="1800" dirty="0"/>
          </a:p>
        </p:txBody>
      </p:sp>
    </p:spTree>
    <p:extLst>
      <p:ext uri="{BB962C8B-B14F-4D97-AF65-F5344CB8AC3E}">
        <p14:creationId xmlns:p14="http://schemas.microsoft.com/office/powerpoint/2010/main" val="24717564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7"/>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4</a:t>
            </a:fld>
            <a:endParaRPr/>
          </a:p>
        </p:txBody>
      </p:sp>
      <p:sp>
        <p:nvSpPr>
          <p:cNvPr id="53" name="Google Shape;53;p7"/>
          <p:cNvSpPr txBox="1">
            <a:spLocks noGrp="1"/>
          </p:cNvSpPr>
          <p:nvPr>
            <p:ph type="title"/>
          </p:nvPr>
        </p:nvSpPr>
        <p:spPr>
          <a:xfrm>
            <a:off x="771525" y="433477"/>
            <a:ext cx="77724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The </a:t>
            </a:r>
            <a:r>
              <a:rPr lang="en-US" sz="4000" b="0" i="0" u="none" strike="noStrike" cap="none" dirty="0">
                <a:solidFill>
                  <a:srgbClr val="FF0000"/>
                </a:solidFill>
                <a:sym typeface="Times New Roman"/>
              </a:rPr>
              <a:t>Process </a:t>
            </a:r>
            <a:r>
              <a:rPr lang="en-US" sz="4000" b="0" i="0" u="none" strike="noStrike" cap="none" dirty="0" smtClean="0">
                <a:solidFill>
                  <a:srgbClr val="FF0000"/>
                </a:solidFill>
                <a:sym typeface="Times New Roman"/>
              </a:rPr>
              <a:t>Model - 1</a:t>
            </a:r>
            <a:endParaRPr sz="4000" dirty="0"/>
          </a:p>
        </p:txBody>
      </p:sp>
      <p:sp>
        <p:nvSpPr>
          <p:cNvPr id="54" name="Google Shape;54;p7"/>
          <p:cNvSpPr txBox="1">
            <a:spLocks noGrp="1"/>
          </p:cNvSpPr>
          <p:nvPr>
            <p:ph type="body" idx="1"/>
          </p:nvPr>
        </p:nvSpPr>
        <p:spPr>
          <a:xfrm>
            <a:off x="254000" y="4572000"/>
            <a:ext cx="8890000" cy="914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0"/>
              </a:spcBef>
              <a:spcAft>
                <a:spcPts val="0"/>
              </a:spcAft>
              <a:buClr>
                <a:schemeClr val="accent2"/>
              </a:buClr>
              <a:buSzPts val="2800"/>
              <a:buFont typeface="Times New Roman"/>
              <a:buChar char="•"/>
            </a:pPr>
            <a:r>
              <a:rPr lang="en-US" sz="2800" b="0" i="0" u="none" strike="noStrike" cap="none">
                <a:solidFill>
                  <a:schemeClr val="accent2"/>
                </a:solidFill>
                <a:latin typeface="Times New Roman"/>
                <a:ea typeface="Times New Roman"/>
                <a:cs typeface="Times New Roman"/>
                <a:sym typeface="Times New Roman"/>
              </a:rPr>
              <a:t>Multiprogramming of four programs</a:t>
            </a:r>
            <a:endParaRPr/>
          </a:p>
          <a:p>
            <a:pPr marL="342900" marR="0" lvl="0" indent="-342900" algn="l" rtl="0">
              <a:lnSpc>
                <a:spcPct val="90000"/>
              </a:lnSpc>
              <a:spcBef>
                <a:spcPts val="560"/>
              </a:spcBef>
              <a:spcAft>
                <a:spcPts val="0"/>
              </a:spcAft>
              <a:buClr>
                <a:schemeClr val="accent2"/>
              </a:buClr>
              <a:buSzPts val="2800"/>
              <a:buFont typeface="Times New Roman"/>
              <a:buChar char="•"/>
            </a:pPr>
            <a:r>
              <a:rPr lang="en-US" sz="2800" b="0" i="0" u="none" strike="noStrike" cap="none">
                <a:solidFill>
                  <a:schemeClr val="accent2"/>
                </a:solidFill>
                <a:latin typeface="Times New Roman"/>
                <a:ea typeface="Times New Roman"/>
                <a:cs typeface="Times New Roman"/>
                <a:sym typeface="Times New Roman"/>
              </a:rPr>
              <a:t>Conceptual model of 4 independent, sequential processes</a:t>
            </a:r>
            <a:endParaRPr/>
          </a:p>
          <a:p>
            <a:pPr marL="342900" marR="0" lvl="0" indent="-342900" algn="l" rtl="0">
              <a:lnSpc>
                <a:spcPct val="90000"/>
              </a:lnSpc>
              <a:spcBef>
                <a:spcPts val="560"/>
              </a:spcBef>
              <a:spcAft>
                <a:spcPts val="0"/>
              </a:spcAft>
              <a:buClr>
                <a:schemeClr val="accent2"/>
              </a:buClr>
              <a:buSzPts val="2800"/>
              <a:buFont typeface="Times New Roman"/>
              <a:buChar char="•"/>
            </a:pPr>
            <a:r>
              <a:rPr lang="en-US" sz="2800" b="0" i="0" u="none" strike="noStrike" cap="none">
                <a:solidFill>
                  <a:schemeClr val="accent2"/>
                </a:solidFill>
                <a:latin typeface="Times New Roman"/>
                <a:ea typeface="Times New Roman"/>
                <a:cs typeface="Times New Roman"/>
                <a:sym typeface="Times New Roman"/>
              </a:rPr>
              <a:t>Only one program active at any instant</a:t>
            </a:r>
            <a:endParaRPr/>
          </a:p>
        </p:txBody>
      </p:sp>
      <p:pic>
        <p:nvPicPr>
          <p:cNvPr id="55" name="Google Shape;55;p7"/>
          <p:cNvPicPr preferRelativeResize="0"/>
          <p:nvPr/>
        </p:nvPicPr>
        <p:blipFill rotWithShape="1">
          <a:blip r:embed="rId3">
            <a:alphaModFix/>
          </a:blip>
          <a:srcRect/>
          <a:stretch/>
        </p:blipFill>
        <p:spPr>
          <a:xfrm>
            <a:off x="427037" y="1663700"/>
            <a:ext cx="7997825" cy="25654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8"/>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5</a:t>
            </a:fld>
            <a:endParaRPr/>
          </a:p>
        </p:txBody>
      </p:sp>
      <p:sp>
        <p:nvSpPr>
          <p:cNvPr id="62" name="Google Shape;62;p8"/>
          <p:cNvSpPr txBox="1">
            <a:spLocks noGrp="1"/>
          </p:cNvSpPr>
          <p:nvPr>
            <p:ph type="body" idx="1"/>
          </p:nvPr>
        </p:nvSpPr>
        <p:spPr>
          <a:xfrm>
            <a:off x="520700" y="1674812"/>
            <a:ext cx="7710487" cy="3829213"/>
          </a:xfrm>
          <a:prstGeom prst="rect">
            <a:avLst/>
          </a:prstGeom>
          <a:noFill/>
          <a:ln>
            <a:noFill/>
          </a:ln>
        </p:spPr>
        <p:txBody>
          <a:bodyPr spcFirstLastPara="1" wrap="square" lIns="91425" tIns="45700" rIns="91425" bIns="45700" anchor="t" anchorCtr="0">
            <a:spAutoFit/>
          </a:bodyPr>
          <a:lstStyle/>
          <a:p>
            <a:pPr marL="342900" marR="0" lvl="0" indent="-342900" algn="l" rtl="0">
              <a:lnSpc>
                <a:spcPct val="90000"/>
              </a:lnSpc>
              <a:spcBef>
                <a:spcPts val="0"/>
              </a:spcBef>
              <a:spcAft>
                <a:spcPts val="0"/>
              </a:spcAft>
              <a:buClr>
                <a:schemeClr val="accent2"/>
              </a:buClr>
              <a:buSzPts val="2400"/>
              <a:buFont typeface="Times New Roman"/>
              <a:buChar char="•"/>
            </a:pPr>
            <a:r>
              <a:rPr lang="en-US" sz="2400" b="0" i="0" u="none" strike="noStrike" cap="none" dirty="0">
                <a:solidFill>
                  <a:schemeClr val="accent2"/>
                </a:solidFill>
                <a:latin typeface="Times New Roman"/>
                <a:ea typeface="Times New Roman"/>
                <a:cs typeface="Times New Roman"/>
                <a:sym typeface="Times New Roman"/>
              </a:rPr>
              <a:t>An operating system executes a variety of programs:</a:t>
            </a:r>
            <a:endParaRPr dirty="0"/>
          </a:p>
          <a:p>
            <a:pPr marL="742950" marR="0" lvl="1" indent="-285750" algn="l" rtl="0">
              <a:lnSpc>
                <a:spcPct val="90000"/>
              </a:lnSpc>
              <a:spcBef>
                <a:spcPts val="480"/>
              </a:spcBef>
              <a:spcAft>
                <a:spcPts val="0"/>
              </a:spcAft>
              <a:buClr>
                <a:schemeClr val="accent2"/>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Batch system – jobs</a:t>
            </a:r>
            <a:endParaRPr dirty="0"/>
          </a:p>
          <a:p>
            <a:pPr marL="742950" marR="0" lvl="1" indent="-285750" algn="l" rtl="0">
              <a:lnSpc>
                <a:spcPct val="90000"/>
              </a:lnSpc>
              <a:spcBef>
                <a:spcPts val="480"/>
              </a:spcBef>
              <a:spcAft>
                <a:spcPts val="0"/>
              </a:spcAft>
              <a:buClr>
                <a:schemeClr val="accent2"/>
              </a:buClr>
              <a:buSzPts val="2400"/>
              <a:buFont typeface="Times New Roman"/>
              <a:buChar char="–"/>
            </a:pPr>
            <a:r>
              <a:rPr lang="en-US" sz="2400" b="0" i="0" u="none" strike="noStrike" cap="none" dirty="0">
                <a:solidFill>
                  <a:schemeClr val="dk1"/>
                </a:solidFill>
                <a:latin typeface="Times New Roman"/>
                <a:ea typeface="Times New Roman"/>
                <a:cs typeface="Times New Roman"/>
                <a:sym typeface="Times New Roman"/>
              </a:rPr>
              <a:t>Time-shared systems – user programs or tasks</a:t>
            </a:r>
            <a:endParaRPr dirty="0"/>
          </a:p>
          <a:p>
            <a:pPr marL="342900" marR="0" lvl="0" indent="-342900" algn="l" rtl="0">
              <a:lnSpc>
                <a:spcPct val="90000"/>
              </a:lnSpc>
              <a:spcBef>
                <a:spcPts val="480"/>
              </a:spcBef>
              <a:spcAft>
                <a:spcPts val="0"/>
              </a:spcAft>
              <a:buClr>
                <a:schemeClr val="accent2"/>
              </a:buClr>
              <a:buSzPts val="2400"/>
              <a:buFont typeface="Times New Roman"/>
              <a:buChar char="•"/>
            </a:pPr>
            <a:r>
              <a:rPr lang="en-US" sz="2400" b="0" i="0" u="none" strike="noStrike" cap="none" dirty="0" smtClean="0">
                <a:solidFill>
                  <a:schemeClr val="accent2"/>
                </a:solidFill>
                <a:latin typeface="Times New Roman"/>
                <a:ea typeface="Times New Roman"/>
                <a:cs typeface="Times New Roman"/>
                <a:sym typeface="Times New Roman"/>
              </a:rPr>
              <a:t>A </a:t>
            </a:r>
            <a:r>
              <a:rPr lang="en-US" sz="2400" b="0" i="0" u="none" strike="noStrike" cap="none" dirty="0">
                <a:solidFill>
                  <a:schemeClr val="accent2"/>
                </a:solidFill>
                <a:latin typeface="Times New Roman"/>
                <a:ea typeface="Times New Roman"/>
                <a:cs typeface="Times New Roman"/>
                <a:sym typeface="Times New Roman"/>
              </a:rPr>
              <a:t>process resources includes:</a:t>
            </a:r>
            <a:endParaRPr dirty="0"/>
          </a:p>
          <a:p>
            <a:pPr marL="742950" marR="0" lvl="1" indent="-285750" algn="l" rtl="0">
              <a:lnSpc>
                <a:spcPct val="90000"/>
              </a:lnSpc>
              <a:spcBef>
                <a:spcPts val="400"/>
              </a:spcBef>
              <a:spcAft>
                <a:spcPts val="0"/>
              </a:spcAft>
              <a:buClr>
                <a:schemeClr val="accent2"/>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Address space (text segment, data segment)</a:t>
            </a:r>
            <a:endParaRPr dirty="0"/>
          </a:p>
          <a:p>
            <a:pPr marL="742950" marR="0" lvl="1" indent="-285750" algn="l" rtl="0">
              <a:lnSpc>
                <a:spcPct val="90000"/>
              </a:lnSpc>
              <a:spcBef>
                <a:spcPts val="400"/>
              </a:spcBef>
              <a:spcAft>
                <a:spcPts val="0"/>
              </a:spcAft>
              <a:buClr>
                <a:schemeClr val="accent2"/>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CPU  (virtual)</a:t>
            </a:r>
            <a:endParaRPr dirty="0"/>
          </a:p>
          <a:p>
            <a:pPr marL="1143000" marR="0" lvl="2" indent="-228600" algn="l" rtl="0">
              <a:lnSpc>
                <a:spcPct val="90000"/>
              </a:lnSpc>
              <a:spcBef>
                <a:spcPts val="360"/>
              </a:spcBef>
              <a:spcAft>
                <a:spcPts val="0"/>
              </a:spcAft>
              <a:buClr>
                <a:schemeClr val="accent2"/>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program counter</a:t>
            </a:r>
            <a:endParaRPr dirty="0"/>
          </a:p>
          <a:p>
            <a:pPr marL="1143000" marR="0" lvl="2" indent="-228600" algn="l" rtl="0">
              <a:lnSpc>
                <a:spcPct val="90000"/>
              </a:lnSpc>
              <a:spcBef>
                <a:spcPts val="360"/>
              </a:spcBef>
              <a:spcAft>
                <a:spcPts val="0"/>
              </a:spcAft>
              <a:buClr>
                <a:schemeClr val="accent2"/>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registers</a:t>
            </a:r>
            <a:endParaRPr dirty="0"/>
          </a:p>
          <a:p>
            <a:pPr marL="1143000" marR="0" lvl="2" indent="-228600" algn="l" rtl="0">
              <a:lnSpc>
                <a:spcPct val="90000"/>
              </a:lnSpc>
              <a:spcBef>
                <a:spcPts val="360"/>
              </a:spcBef>
              <a:spcAft>
                <a:spcPts val="0"/>
              </a:spcAft>
              <a:buClr>
                <a:schemeClr val="accent2"/>
              </a:buClr>
              <a:buSzPts val="1800"/>
              <a:buFont typeface="Times New Roman"/>
              <a:buChar char="•"/>
            </a:pPr>
            <a:r>
              <a:rPr lang="en-US" sz="1800" b="0" i="0" u="none" strike="noStrike" cap="none" dirty="0">
                <a:solidFill>
                  <a:schemeClr val="dk1"/>
                </a:solidFill>
                <a:latin typeface="Times New Roman"/>
                <a:ea typeface="Times New Roman"/>
                <a:cs typeface="Times New Roman"/>
                <a:sym typeface="Times New Roman"/>
              </a:rPr>
              <a:t>stack</a:t>
            </a:r>
            <a:endParaRPr dirty="0"/>
          </a:p>
          <a:p>
            <a:pPr marL="742950" marR="0" lvl="1" indent="-285750" algn="l" rtl="0">
              <a:lnSpc>
                <a:spcPct val="90000"/>
              </a:lnSpc>
              <a:spcBef>
                <a:spcPts val="400"/>
              </a:spcBef>
              <a:spcAft>
                <a:spcPts val="0"/>
              </a:spcAft>
              <a:buClr>
                <a:schemeClr val="accent2"/>
              </a:buClr>
              <a:buSzPts val="2000"/>
              <a:buFont typeface="Times New Roman"/>
              <a:buChar char="–"/>
            </a:pPr>
            <a:r>
              <a:rPr lang="en-US" sz="2000" b="0" i="0" u="none" strike="noStrike" cap="none" dirty="0">
                <a:solidFill>
                  <a:schemeClr val="dk1"/>
                </a:solidFill>
                <a:latin typeface="Times New Roman"/>
                <a:ea typeface="Times New Roman"/>
                <a:cs typeface="Times New Roman"/>
                <a:sym typeface="Times New Roman"/>
              </a:rPr>
              <a:t>Other resource </a:t>
            </a:r>
            <a:endParaRPr lang="en-US" sz="2000" dirty="0"/>
          </a:p>
          <a:p>
            <a:pPr marL="457200" marR="0" lvl="1" indent="0" algn="l" rtl="0">
              <a:lnSpc>
                <a:spcPct val="90000"/>
              </a:lnSpc>
              <a:spcBef>
                <a:spcPts val="400"/>
              </a:spcBef>
              <a:spcAft>
                <a:spcPts val="0"/>
              </a:spcAft>
              <a:buClr>
                <a:schemeClr val="accent2"/>
              </a:buClr>
              <a:buSzPts val="2000"/>
              <a:buNone/>
            </a:pPr>
            <a:r>
              <a:rPr lang="en-US" sz="2000" b="0" i="0" u="none" strike="noStrike" cap="none" dirty="0" smtClean="0">
                <a:solidFill>
                  <a:schemeClr val="dk1"/>
                </a:solidFill>
                <a:latin typeface="Times New Roman"/>
                <a:ea typeface="Times New Roman"/>
                <a:cs typeface="Times New Roman"/>
                <a:sym typeface="Times New Roman"/>
              </a:rPr>
              <a:t>    (</a:t>
            </a:r>
            <a:r>
              <a:rPr lang="en-US" sz="2000" b="0" i="0" u="none" strike="noStrike" cap="none" dirty="0">
                <a:solidFill>
                  <a:schemeClr val="dk1"/>
                </a:solidFill>
                <a:latin typeface="Times New Roman"/>
                <a:ea typeface="Times New Roman"/>
                <a:cs typeface="Times New Roman"/>
                <a:sym typeface="Times New Roman"/>
              </a:rPr>
              <a:t>open files, child processes…)</a:t>
            </a:r>
            <a:endParaRPr dirty="0"/>
          </a:p>
        </p:txBody>
      </p:sp>
      <p:sp>
        <p:nvSpPr>
          <p:cNvPr id="2" name="TextBox 1"/>
          <p:cNvSpPr txBox="1"/>
          <p:nvPr/>
        </p:nvSpPr>
        <p:spPr>
          <a:xfrm>
            <a:off x="4762501" y="4076700"/>
            <a:ext cx="3873500" cy="1384995"/>
          </a:xfrm>
          <a:prstGeom prst="rect">
            <a:avLst/>
          </a:prstGeom>
          <a:solidFill>
            <a:schemeClr val="accent4">
              <a:lumMod val="20000"/>
              <a:lumOff val="80000"/>
            </a:schemeClr>
          </a:solidFill>
        </p:spPr>
        <p:txBody>
          <a:bodyPr wrap="square" rtlCol="0">
            <a:spAutoFit/>
          </a:bodyPr>
          <a:lstStyle/>
          <a:p>
            <a:r>
              <a:rPr lang="en-US" dirty="0"/>
              <a:t>In the simplest terms, a batch job is a scheduled program that is assigned to run on a computer without further user interaction. Batch jobs are often queued up during working hours, then executed during the evening or weekend when the computer is idle.</a:t>
            </a:r>
          </a:p>
        </p:txBody>
      </p:sp>
      <p:sp>
        <p:nvSpPr>
          <p:cNvPr id="7" name="Google Shape;53;p7"/>
          <p:cNvSpPr txBox="1">
            <a:spLocks noGrp="1"/>
          </p:cNvSpPr>
          <p:nvPr>
            <p:ph type="title"/>
          </p:nvPr>
        </p:nvSpPr>
        <p:spPr>
          <a:xfrm>
            <a:off x="771525" y="433477"/>
            <a:ext cx="77724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The </a:t>
            </a:r>
            <a:r>
              <a:rPr lang="en-US" sz="4000" b="0" i="0" u="none" strike="noStrike" cap="none" dirty="0">
                <a:solidFill>
                  <a:srgbClr val="FF0000"/>
                </a:solidFill>
                <a:sym typeface="Times New Roman"/>
              </a:rPr>
              <a:t>Process </a:t>
            </a:r>
            <a:r>
              <a:rPr lang="en-US" sz="4000" b="0" i="0" u="none" strike="noStrike" cap="none" dirty="0" smtClean="0">
                <a:solidFill>
                  <a:srgbClr val="FF0000"/>
                </a:solidFill>
                <a:sym typeface="Times New Roman"/>
              </a:rPr>
              <a:t>Model </a:t>
            </a:r>
            <a:r>
              <a:rPr lang="en-US" sz="4000" b="0" i="0" u="none" strike="noStrike" cap="none" smtClean="0">
                <a:solidFill>
                  <a:srgbClr val="FF0000"/>
                </a:solidFill>
                <a:sym typeface="Times New Roman"/>
              </a:rPr>
              <a:t>- 2</a:t>
            </a:r>
            <a:endParaRPr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0"/>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6</a:t>
            </a:fld>
            <a:endParaRPr/>
          </a:p>
        </p:txBody>
      </p:sp>
      <p:sp>
        <p:nvSpPr>
          <p:cNvPr id="75" name="Google Shape;75;p10"/>
          <p:cNvSpPr txBox="1">
            <a:spLocks noGrp="1"/>
          </p:cNvSpPr>
          <p:nvPr>
            <p:ph type="title"/>
          </p:nvPr>
        </p:nvSpPr>
        <p:spPr>
          <a:xfrm>
            <a:off x="771525" y="458877"/>
            <a:ext cx="77724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Process </a:t>
            </a:r>
            <a:r>
              <a:rPr lang="en-US" sz="4000" b="0" i="0" u="none" strike="noStrike" cap="none" dirty="0">
                <a:solidFill>
                  <a:srgbClr val="FF0000"/>
                </a:solidFill>
                <a:sym typeface="Times New Roman"/>
              </a:rPr>
              <a:t>Creation (1)</a:t>
            </a:r>
            <a:endParaRPr sz="4000" dirty="0"/>
          </a:p>
        </p:txBody>
      </p:sp>
      <p:sp>
        <p:nvSpPr>
          <p:cNvPr id="76" name="Google Shape;76;p10"/>
          <p:cNvSpPr txBox="1">
            <a:spLocks noGrp="1"/>
          </p:cNvSpPr>
          <p:nvPr>
            <p:ph type="body" idx="1"/>
          </p:nvPr>
        </p:nvSpPr>
        <p:spPr>
          <a:xfrm>
            <a:off x="673100" y="1524000"/>
            <a:ext cx="7772400" cy="409338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2"/>
              </a:buClr>
              <a:buSzPts val="3200"/>
              <a:buFont typeface="Times New Roman"/>
              <a:buNone/>
            </a:pPr>
            <a:r>
              <a:rPr lang="en-US" sz="2400" b="0" i="0" u="none" strike="noStrike" cap="none" dirty="0">
                <a:solidFill>
                  <a:schemeClr val="tx1"/>
                </a:solidFill>
                <a:sym typeface="Times New Roman"/>
              </a:rPr>
              <a:t>Principal events that cause process creation</a:t>
            </a:r>
            <a:endParaRPr sz="2400" dirty="0">
              <a:solidFill>
                <a:schemeClr val="tx1"/>
              </a:solidFill>
            </a:endParaRPr>
          </a:p>
          <a:p>
            <a:pPr marL="342900" lvl="0" indent="-342900">
              <a:buFont typeface="Times New Roman"/>
              <a:buAutoNum type="arabicPeriod"/>
            </a:pPr>
            <a:r>
              <a:rPr lang="en-US" sz="2400" b="0" i="0" u="none" strike="noStrike" cap="none" dirty="0">
                <a:solidFill>
                  <a:schemeClr val="tx1"/>
                </a:solidFill>
                <a:sym typeface="Times New Roman"/>
              </a:rPr>
              <a:t>System </a:t>
            </a:r>
            <a:r>
              <a:rPr lang="en-US" sz="2400" b="0" i="0" u="none" strike="noStrike" cap="none" dirty="0" smtClean="0">
                <a:solidFill>
                  <a:schemeClr val="tx1"/>
                </a:solidFill>
                <a:sym typeface="Times New Roman"/>
              </a:rPr>
              <a:t>initialization (</a:t>
            </a:r>
            <a:r>
              <a:rPr lang="en-US" sz="2400" dirty="0">
                <a:solidFill>
                  <a:schemeClr val="tx1"/>
                </a:solidFill>
              </a:rPr>
              <a:t>When an operating system is booted, typically numerous processes are created</a:t>
            </a:r>
            <a:r>
              <a:rPr lang="en-US" sz="2400" dirty="0" smtClean="0">
                <a:solidFill>
                  <a:schemeClr val="tx1"/>
                </a:solidFill>
              </a:rPr>
              <a:t>. Some </a:t>
            </a:r>
            <a:r>
              <a:rPr lang="en-US" sz="2400" dirty="0">
                <a:solidFill>
                  <a:schemeClr val="tx1"/>
                </a:solidFill>
              </a:rPr>
              <a:t>of these are foreground processes</a:t>
            </a:r>
            <a:r>
              <a:rPr lang="en-US" sz="2400" b="0" i="0" u="none" strike="noStrike" cap="none" dirty="0" smtClean="0">
                <a:solidFill>
                  <a:schemeClr val="tx1"/>
                </a:solidFill>
                <a:sym typeface="Times New Roman"/>
              </a:rPr>
              <a:t>).</a:t>
            </a:r>
            <a:endParaRPr sz="2400" dirty="0">
              <a:solidFill>
                <a:schemeClr val="tx1"/>
              </a:solidFill>
            </a:endParaRPr>
          </a:p>
          <a:p>
            <a:pPr marL="342900" lvl="0" indent="-342900">
              <a:buNone/>
            </a:pPr>
            <a:r>
              <a:rPr lang="en-US" sz="2400" b="0" i="0" u="none" strike="noStrike" cap="none" dirty="0">
                <a:solidFill>
                  <a:schemeClr val="tx1"/>
                </a:solidFill>
                <a:sym typeface="Times New Roman"/>
              </a:rPr>
              <a:t>2.	Execution of a </a:t>
            </a:r>
            <a:r>
              <a:rPr lang="en-US" sz="2400" b="0" i="0" u="none" strike="noStrike" cap="none" dirty="0" smtClean="0">
                <a:solidFill>
                  <a:schemeClr val="tx1"/>
                </a:solidFill>
                <a:sym typeface="Times New Roman"/>
              </a:rPr>
              <a:t>process-creation </a:t>
            </a:r>
            <a:r>
              <a:rPr lang="en-US" sz="2400" b="0" i="0" u="none" strike="noStrike" cap="none" dirty="0">
                <a:solidFill>
                  <a:schemeClr val="tx1"/>
                </a:solidFill>
                <a:sym typeface="Times New Roman"/>
              </a:rPr>
              <a:t>system </a:t>
            </a:r>
            <a:r>
              <a:rPr lang="en-US" sz="2400" b="0" i="0" u="none" strike="noStrike" cap="none" dirty="0" smtClean="0">
                <a:solidFill>
                  <a:schemeClr val="tx1"/>
                </a:solidFill>
                <a:sym typeface="Times New Roman"/>
              </a:rPr>
              <a:t>call by running process (</a:t>
            </a:r>
            <a:r>
              <a:rPr lang="en-US" sz="2400" dirty="0">
                <a:solidFill>
                  <a:schemeClr val="tx1"/>
                </a:solidFill>
              </a:rPr>
              <a:t>Often a running process will issue system calls to create one </a:t>
            </a:r>
            <a:r>
              <a:rPr lang="en-US" sz="2400" dirty="0" smtClean="0">
                <a:solidFill>
                  <a:schemeClr val="tx1"/>
                </a:solidFill>
              </a:rPr>
              <a:t>or more </a:t>
            </a:r>
            <a:r>
              <a:rPr lang="en-US" sz="2400" dirty="0">
                <a:solidFill>
                  <a:schemeClr val="tx1"/>
                </a:solidFill>
              </a:rPr>
              <a:t>new processes to help it do its job</a:t>
            </a:r>
            <a:r>
              <a:rPr lang="en-US" sz="2400" b="0" i="0" u="none" strike="noStrike" cap="none" dirty="0" smtClean="0">
                <a:solidFill>
                  <a:schemeClr val="tx1"/>
                </a:solidFill>
                <a:sym typeface="Times New Roman"/>
              </a:rPr>
              <a:t>). </a:t>
            </a:r>
            <a:endParaRPr sz="2400" dirty="0">
              <a:solidFill>
                <a:schemeClr val="tx1"/>
              </a:solidFill>
            </a:endParaRPr>
          </a:p>
          <a:p>
            <a:pPr marL="342900" marR="0" lvl="0" indent="-342900" algn="l" rtl="0">
              <a:lnSpc>
                <a:spcPct val="100000"/>
              </a:lnSpc>
              <a:spcBef>
                <a:spcPts val="640"/>
              </a:spcBef>
              <a:spcAft>
                <a:spcPts val="0"/>
              </a:spcAft>
              <a:buClr>
                <a:schemeClr val="accent2"/>
              </a:buClr>
              <a:buSzPts val="3200"/>
              <a:buFont typeface="Times New Roman"/>
              <a:buNone/>
            </a:pPr>
            <a:r>
              <a:rPr lang="en-US" sz="2400" b="0" i="0" u="none" strike="noStrike" cap="none" dirty="0">
                <a:solidFill>
                  <a:schemeClr val="tx1"/>
                </a:solidFill>
                <a:sym typeface="Times New Roman"/>
              </a:rPr>
              <a:t>3.	User request to create a new process</a:t>
            </a:r>
            <a:endParaRPr sz="2400" dirty="0">
              <a:solidFill>
                <a:schemeClr val="tx1"/>
              </a:solidFill>
            </a:endParaRPr>
          </a:p>
          <a:p>
            <a:pPr marL="342900" lvl="0" indent="-342900">
              <a:buNone/>
            </a:pPr>
            <a:r>
              <a:rPr lang="en-US" sz="2400" b="0" i="0" u="none" strike="noStrike" cap="none" dirty="0">
                <a:solidFill>
                  <a:schemeClr val="tx1"/>
                </a:solidFill>
                <a:sym typeface="Times New Roman"/>
              </a:rPr>
              <a:t>4.	Initiation of a batch </a:t>
            </a:r>
            <a:r>
              <a:rPr lang="en-US" sz="2400" b="0" i="0" u="none" strike="noStrike" cap="none" dirty="0" smtClean="0">
                <a:solidFill>
                  <a:schemeClr val="tx1"/>
                </a:solidFill>
                <a:sym typeface="Times New Roman"/>
              </a:rPr>
              <a:t>job (</a:t>
            </a:r>
            <a:r>
              <a:rPr lang="en-US" sz="2400" dirty="0">
                <a:solidFill>
                  <a:schemeClr val="tx1"/>
                </a:solidFill>
              </a:rPr>
              <a:t>users can submit batch jobs to the </a:t>
            </a:r>
            <a:r>
              <a:rPr lang="en-US" sz="2400" dirty="0" smtClean="0">
                <a:solidFill>
                  <a:schemeClr val="tx1"/>
                </a:solidFill>
              </a:rPr>
              <a:t>system).</a:t>
            </a:r>
            <a:endParaRPr sz="24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1"/>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7</a:t>
            </a:fld>
            <a:endParaRPr/>
          </a:p>
        </p:txBody>
      </p:sp>
      <p:sp>
        <p:nvSpPr>
          <p:cNvPr id="83" name="Google Shape;83;p11"/>
          <p:cNvSpPr txBox="1">
            <a:spLocks noGrp="1"/>
          </p:cNvSpPr>
          <p:nvPr>
            <p:ph type="body" idx="1"/>
          </p:nvPr>
        </p:nvSpPr>
        <p:spPr>
          <a:xfrm>
            <a:off x="635000" y="1612900"/>
            <a:ext cx="7772400" cy="426266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accent2"/>
              </a:buClr>
              <a:buSzPts val="3200"/>
              <a:buFont typeface="Times New Roman"/>
              <a:buChar char="•"/>
            </a:pPr>
            <a:r>
              <a:rPr lang="en-US" sz="2400" b="0" i="0" u="none" strike="noStrike" cap="none" dirty="0">
                <a:solidFill>
                  <a:schemeClr val="accent2"/>
                </a:solidFill>
                <a:sym typeface="Times New Roman"/>
              </a:rPr>
              <a:t>Address space</a:t>
            </a:r>
            <a:endParaRPr sz="2400" dirty="0"/>
          </a:p>
          <a:p>
            <a:pPr marL="742950" lvl="1" indent="-285750"/>
            <a:r>
              <a:rPr lang="en-US" sz="2400" b="0" i="0" u="none" strike="noStrike" cap="none" dirty="0">
                <a:solidFill>
                  <a:schemeClr val="dk1"/>
                </a:solidFill>
                <a:sym typeface="Times New Roman"/>
              </a:rPr>
              <a:t>Child duplicate of </a:t>
            </a:r>
            <a:r>
              <a:rPr lang="en-US" sz="2400" b="0" i="0" u="none" strike="noStrike" cap="none" dirty="0" smtClean="0">
                <a:solidFill>
                  <a:schemeClr val="dk1"/>
                </a:solidFill>
                <a:sym typeface="Times New Roman"/>
              </a:rPr>
              <a:t>parent (</a:t>
            </a:r>
            <a:r>
              <a:rPr lang="en-US" sz="1800" dirty="0"/>
              <a:t>When a process </a:t>
            </a:r>
            <a:r>
              <a:rPr lang="en-US" sz="1800" dirty="0" smtClean="0"/>
              <a:t>creates new process, </a:t>
            </a:r>
            <a:r>
              <a:rPr lang="en-US" sz="1800" dirty="0"/>
              <a:t>a duplicate of that process is created. This new process is called the child and the process that created it is called the parent. The child process then replaces the copy for the code the parent process created with the code the child process is </a:t>
            </a:r>
            <a:r>
              <a:rPr lang="en-US" sz="1800" dirty="0" smtClean="0"/>
              <a:t>supposed </a:t>
            </a:r>
            <a:r>
              <a:rPr lang="en-US" sz="1800" dirty="0"/>
              <a:t>to execute</a:t>
            </a:r>
            <a:r>
              <a:rPr lang="en-US" sz="2400" b="0" i="0" u="none" strike="noStrike" cap="none" dirty="0" smtClean="0">
                <a:solidFill>
                  <a:schemeClr val="dk1"/>
                </a:solidFill>
                <a:sym typeface="Times New Roman"/>
              </a:rPr>
              <a:t>)</a:t>
            </a:r>
            <a:endParaRPr sz="2400" dirty="0"/>
          </a:p>
          <a:p>
            <a:pPr marL="742950" marR="0" lvl="1" indent="-285750" algn="l" rtl="0">
              <a:lnSpc>
                <a:spcPct val="100000"/>
              </a:lnSpc>
              <a:spcBef>
                <a:spcPts val="560"/>
              </a:spcBef>
              <a:spcAft>
                <a:spcPts val="0"/>
              </a:spcAft>
              <a:buClr>
                <a:schemeClr val="accent2"/>
              </a:buClr>
              <a:buSzPts val="2800"/>
              <a:buFont typeface="Times New Roman"/>
              <a:buChar char="–"/>
            </a:pPr>
            <a:r>
              <a:rPr lang="en-US" sz="2400" b="0" i="0" u="none" strike="noStrike" cap="none" dirty="0">
                <a:solidFill>
                  <a:schemeClr val="dk1"/>
                </a:solidFill>
                <a:sym typeface="Times New Roman"/>
              </a:rPr>
              <a:t>Child has a program loaded into it</a:t>
            </a:r>
            <a:endParaRPr sz="2400" dirty="0"/>
          </a:p>
          <a:p>
            <a:pPr marL="342900" marR="0" lvl="0" indent="-342900" algn="l" rtl="0">
              <a:lnSpc>
                <a:spcPct val="100000"/>
              </a:lnSpc>
              <a:spcBef>
                <a:spcPts val="640"/>
              </a:spcBef>
              <a:spcAft>
                <a:spcPts val="0"/>
              </a:spcAft>
              <a:buClr>
                <a:schemeClr val="accent2"/>
              </a:buClr>
              <a:buSzPts val="3200"/>
              <a:buFont typeface="Times New Roman"/>
              <a:buChar char="•"/>
            </a:pPr>
            <a:r>
              <a:rPr lang="en-US" sz="2400" b="0" i="0" u="none" strike="noStrike" cap="none" dirty="0">
                <a:solidFill>
                  <a:schemeClr val="accent2"/>
                </a:solidFill>
                <a:sym typeface="Times New Roman"/>
              </a:rPr>
              <a:t>UNIX examples</a:t>
            </a:r>
            <a:endParaRPr sz="2400" dirty="0"/>
          </a:p>
          <a:p>
            <a:pPr marL="742950" marR="0" lvl="1" indent="-285750" algn="l" rtl="0">
              <a:lnSpc>
                <a:spcPct val="100000"/>
              </a:lnSpc>
              <a:spcBef>
                <a:spcPts val="560"/>
              </a:spcBef>
              <a:spcAft>
                <a:spcPts val="0"/>
              </a:spcAft>
              <a:buClr>
                <a:schemeClr val="accent2"/>
              </a:buClr>
              <a:buSzPts val="2800"/>
              <a:buFont typeface="Times New Roman"/>
              <a:buChar char="–"/>
            </a:pPr>
            <a:r>
              <a:rPr lang="en-US" sz="2400" b="1" i="0" u="none" strike="noStrike" cap="none" dirty="0">
                <a:solidFill>
                  <a:schemeClr val="dk1"/>
                </a:solidFill>
                <a:sym typeface="Times New Roman"/>
              </a:rPr>
              <a:t>fork</a:t>
            </a:r>
            <a:r>
              <a:rPr lang="en-US" sz="2400" b="0" i="0" u="none" strike="noStrike" cap="none" dirty="0">
                <a:solidFill>
                  <a:schemeClr val="dk1"/>
                </a:solidFill>
                <a:sym typeface="Times New Roman"/>
              </a:rPr>
              <a:t> system call creates new process</a:t>
            </a:r>
            <a:endParaRPr sz="2400" dirty="0"/>
          </a:p>
          <a:p>
            <a:pPr marL="742950" marR="0" lvl="1" indent="-285750" algn="l" rtl="0">
              <a:lnSpc>
                <a:spcPct val="100000"/>
              </a:lnSpc>
              <a:spcBef>
                <a:spcPts val="560"/>
              </a:spcBef>
              <a:spcAft>
                <a:spcPts val="0"/>
              </a:spcAft>
              <a:buClr>
                <a:schemeClr val="accent2"/>
              </a:buClr>
              <a:buSzPts val="2800"/>
              <a:buFont typeface="Times New Roman"/>
              <a:buChar char="–"/>
            </a:pPr>
            <a:r>
              <a:rPr lang="en-US" sz="2400" b="1" i="0" u="none" strike="noStrike" cap="none" dirty="0">
                <a:solidFill>
                  <a:schemeClr val="dk1"/>
                </a:solidFill>
                <a:sym typeface="Times New Roman"/>
              </a:rPr>
              <a:t>exec</a:t>
            </a:r>
            <a:r>
              <a:rPr lang="en-US" sz="2400" b="0" i="0" u="none" strike="noStrike" cap="none" dirty="0">
                <a:solidFill>
                  <a:schemeClr val="dk1"/>
                </a:solidFill>
                <a:sym typeface="Times New Roman"/>
              </a:rPr>
              <a:t> system call used after a </a:t>
            </a:r>
            <a:r>
              <a:rPr lang="en-US" sz="2400" b="1" i="0" u="none" strike="noStrike" cap="none" dirty="0">
                <a:solidFill>
                  <a:schemeClr val="dk1"/>
                </a:solidFill>
                <a:sym typeface="Times New Roman"/>
              </a:rPr>
              <a:t>fork</a:t>
            </a:r>
            <a:r>
              <a:rPr lang="en-US" sz="2400" b="0" i="0" u="none" strike="noStrike" cap="none" dirty="0">
                <a:solidFill>
                  <a:schemeClr val="dk1"/>
                </a:solidFill>
                <a:sym typeface="Times New Roman"/>
              </a:rPr>
              <a:t> to replace the process’ memory space with a new program</a:t>
            </a:r>
            <a:endParaRPr sz="2400" dirty="0"/>
          </a:p>
        </p:txBody>
      </p:sp>
      <p:sp>
        <p:nvSpPr>
          <p:cNvPr id="6" name="Google Shape;75;p10"/>
          <p:cNvSpPr txBox="1">
            <a:spLocks noGrp="1"/>
          </p:cNvSpPr>
          <p:nvPr>
            <p:ph type="title"/>
          </p:nvPr>
        </p:nvSpPr>
        <p:spPr>
          <a:xfrm>
            <a:off x="771525" y="458877"/>
            <a:ext cx="7772400" cy="707846"/>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Process </a:t>
            </a:r>
            <a:r>
              <a:rPr lang="en-US" sz="4000" b="0" i="0" u="none" strike="noStrike" cap="none">
                <a:solidFill>
                  <a:srgbClr val="FF0000"/>
                </a:solidFill>
                <a:sym typeface="Times New Roman"/>
              </a:rPr>
              <a:t>Creation </a:t>
            </a:r>
            <a:r>
              <a:rPr lang="en-US" sz="4000" b="0" i="0" u="none" strike="noStrike" cap="none" smtClean="0">
                <a:solidFill>
                  <a:srgbClr val="FF0000"/>
                </a:solidFill>
                <a:sym typeface="Times New Roman"/>
              </a:rPr>
              <a:t>(2)</a:t>
            </a:r>
            <a:endParaRPr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2"/>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8</a:t>
            </a:fld>
            <a:endParaRPr/>
          </a:p>
        </p:txBody>
      </p:sp>
      <p:sp>
        <p:nvSpPr>
          <p:cNvPr id="89" name="Google Shape;89;p12"/>
          <p:cNvSpPr txBox="1">
            <a:spLocks noGrp="1"/>
          </p:cNvSpPr>
          <p:nvPr>
            <p:ph type="title"/>
          </p:nvPr>
        </p:nvSpPr>
        <p:spPr>
          <a:xfrm>
            <a:off x="771525" y="2032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Process </a:t>
            </a:r>
            <a:r>
              <a:rPr lang="en-US" sz="4000" b="0" i="0" u="none" strike="noStrike" cap="none">
                <a:solidFill>
                  <a:srgbClr val="FF0000"/>
                </a:solidFill>
                <a:sym typeface="Times New Roman"/>
              </a:rPr>
              <a:t>Creation (3) : Example </a:t>
            </a:r>
            <a:endParaRPr sz="4000"/>
          </a:p>
        </p:txBody>
      </p:sp>
      <p:pic>
        <p:nvPicPr>
          <p:cNvPr id="90" name="Google Shape;90;p12"/>
          <p:cNvPicPr preferRelativeResize="0"/>
          <p:nvPr/>
        </p:nvPicPr>
        <p:blipFill rotWithShape="1">
          <a:blip r:embed="rId3">
            <a:alphaModFix/>
          </a:blip>
          <a:srcRect l="381" t="33247" r="575" b="33248"/>
          <a:stretch/>
        </p:blipFill>
        <p:spPr>
          <a:xfrm>
            <a:off x="1358900" y="2844800"/>
            <a:ext cx="6557962" cy="1663700"/>
          </a:xfrm>
          <a:prstGeom prst="rect">
            <a:avLst/>
          </a:prstGeom>
          <a:noFill/>
          <a:ln w="38100" cap="flat" cmpd="dbl">
            <a:solidFill>
              <a:srgbClr val="CC6600"/>
            </a:solidFill>
            <a:prstDash val="solid"/>
            <a:miter lim="800000"/>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3"/>
          <p:cNvSpPr txBox="1">
            <a:spLocks noGrp="1"/>
          </p:cNvSpPr>
          <p:nvPr>
            <p:ph type="sldNum" idx="12"/>
          </p:nvPr>
        </p:nvSpPr>
        <p:spPr>
          <a:xfrm>
            <a:off x="8559800" y="6489700"/>
            <a:ext cx="495300" cy="368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2400" b="0" i="0" u="none">
                <a:solidFill>
                  <a:schemeClr val="dk1"/>
                </a:solidFill>
                <a:latin typeface="Times New Roman"/>
                <a:ea typeface="Times New Roman"/>
                <a:cs typeface="Times New Roman"/>
                <a:sym typeface="Times New Roman"/>
              </a:rPr>
              <a:t>9</a:t>
            </a:fld>
            <a:endParaRPr/>
          </a:p>
        </p:txBody>
      </p:sp>
      <p:sp>
        <p:nvSpPr>
          <p:cNvPr id="96" name="Google Shape;96;p13"/>
          <p:cNvSpPr txBox="1">
            <a:spLocks noGrp="1"/>
          </p:cNvSpPr>
          <p:nvPr>
            <p:ph type="title"/>
          </p:nvPr>
        </p:nvSpPr>
        <p:spPr>
          <a:xfrm>
            <a:off x="771525" y="165100"/>
            <a:ext cx="77724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00"/>
              </a:buClr>
              <a:buSzPts val="4000"/>
              <a:buFont typeface="Times New Roman"/>
              <a:buNone/>
            </a:pPr>
            <a:r>
              <a:rPr lang="en-US" sz="4000" b="0" i="0" u="none" strike="noStrike" cap="none" smtClean="0">
                <a:solidFill>
                  <a:srgbClr val="FF0000"/>
                </a:solidFill>
                <a:sym typeface="Times New Roman"/>
              </a:rPr>
              <a:t>Process </a:t>
            </a:r>
            <a:r>
              <a:rPr lang="en-US" sz="4000" b="0" i="0" u="none" strike="noStrike" cap="none">
                <a:solidFill>
                  <a:srgbClr val="FF0000"/>
                </a:solidFill>
                <a:sym typeface="Times New Roman"/>
              </a:rPr>
              <a:t>Termination</a:t>
            </a:r>
            <a:endParaRPr sz="4000"/>
          </a:p>
        </p:txBody>
      </p:sp>
      <p:sp>
        <p:nvSpPr>
          <p:cNvPr id="97" name="Google Shape;97;p13"/>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2"/>
              </a:buClr>
              <a:buSzPts val="3200"/>
              <a:buFont typeface="Times New Roman"/>
              <a:buNone/>
            </a:pPr>
            <a:r>
              <a:rPr lang="en-US" sz="3200" b="0" i="0" u="none" strike="noStrike" cap="none">
                <a:solidFill>
                  <a:schemeClr val="accent2"/>
                </a:solidFill>
                <a:latin typeface="Times New Roman"/>
                <a:ea typeface="Times New Roman"/>
                <a:cs typeface="Times New Roman"/>
                <a:sym typeface="Times New Roman"/>
              </a:rPr>
              <a:t>Conditions which terminate processes</a:t>
            </a:r>
            <a:endParaRPr/>
          </a:p>
          <a:p>
            <a:pPr marL="342900" marR="0" lvl="0" indent="-3429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accent2"/>
                </a:solidFill>
                <a:latin typeface="Times New Roman"/>
                <a:ea typeface="Times New Roman"/>
                <a:cs typeface="Times New Roman"/>
                <a:sym typeface="Times New Roman"/>
              </a:rPr>
              <a:t>Normal exit (voluntary)</a:t>
            </a:r>
            <a:endParaRPr/>
          </a:p>
          <a:p>
            <a:pPr marL="342900" marR="0" lvl="0" indent="-3429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accent2"/>
                </a:solidFill>
                <a:latin typeface="Times New Roman"/>
                <a:ea typeface="Times New Roman"/>
                <a:cs typeface="Times New Roman"/>
                <a:sym typeface="Times New Roman"/>
              </a:rPr>
              <a:t>Fatal error (voluntary)</a:t>
            </a:r>
            <a:endParaRPr/>
          </a:p>
          <a:p>
            <a:pPr marL="342900" marR="0" lvl="0" indent="-3429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accent2"/>
                </a:solidFill>
                <a:latin typeface="Times New Roman"/>
                <a:ea typeface="Times New Roman"/>
                <a:cs typeface="Times New Roman"/>
                <a:sym typeface="Times New Roman"/>
              </a:rPr>
              <a:t>Error exit (involuntary)</a:t>
            </a:r>
            <a:endParaRPr/>
          </a:p>
          <a:p>
            <a:pPr marL="342900" marR="0" lvl="0" indent="-342900" algn="l" rtl="0">
              <a:lnSpc>
                <a:spcPct val="100000"/>
              </a:lnSpc>
              <a:spcBef>
                <a:spcPts val="640"/>
              </a:spcBef>
              <a:spcAft>
                <a:spcPts val="0"/>
              </a:spcAft>
              <a:buClr>
                <a:schemeClr val="accent2"/>
              </a:buClr>
              <a:buSzPts val="3200"/>
              <a:buFont typeface="Times New Roman"/>
              <a:buAutoNum type="arabicPeriod"/>
            </a:pPr>
            <a:r>
              <a:rPr lang="en-US" sz="3200" b="0" i="0" u="none" strike="noStrike" cap="none">
                <a:solidFill>
                  <a:schemeClr val="accent2"/>
                </a:solidFill>
                <a:latin typeface="Times New Roman"/>
                <a:ea typeface="Times New Roman"/>
                <a:cs typeface="Times New Roman"/>
                <a:sym typeface="Times New Roman"/>
              </a:rPr>
              <a:t>Killed by another process (involuntary)</a:t>
            </a:r>
            <a:endParaRPr/>
          </a:p>
        </p:txBody>
      </p:sp>
    </p:spTree>
  </p:cSld>
  <p:clrMapOvr>
    <a:masterClrMapping/>
  </p:clrMapOvr>
</p:sld>
</file>

<file path=ppt/theme/theme1.xml><?xml version="1.0" encoding="utf-8"?>
<a:theme xmlns:a="http://schemas.openxmlformats.org/drawingml/2006/main" name="Default Design">
  <a:themeElements>
    <a:clrScheme name="Default 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1143</Words>
  <Application>Microsoft Office PowerPoint</Application>
  <PresentationFormat>On-screen Show (4:3)</PresentationFormat>
  <Paragraphs>120</Paragraphs>
  <Slides>19</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Times New Roman</vt:lpstr>
      <vt:lpstr>Default Design</vt:lpstr>
      <vt:lpstr>Processes and Threads</vt:lpstr>
      <vt:lpstr>PowerPoint Presentation</vt:lpstr>
      <vt:lpstr>What is a process?</vt:lpstr>
      <vt:lpstr>The Process Model - 1</vt:lpstr>
      <vt:lpstr>The Process Model - 2</vt:lpstr>
      <vt:lpstr>Process Creation (1)</vt:lpstr>
      <vt:lpstr>Process Creation (2)</vt:lpstr>
      <vt:lpstr>Process Creation (3) : Example </vt:lpstr>
      <vt:lpstr>Process Termination</vt:lpstr>
      <vt:lpstr>Process Hierarchies</vt:lpstr>
      <vt:lpstr>Process States (1)</vt:lpstr>
      <vt:lpstr>Process States (2)</vt:lpstr>
      <vt:lpstr>Processes   context switch</vt:lpstr>
      <vt:lpstr>Implementation of Processes (1)</vt:lpstr>
      <vt:lpstr>Process Control Block (PCB) - 1</vt:lpstr>
      <vt:lpstr>Process Control Block (PCB) - 2</vt:lpstr>
      <vt:lpstr>Implementation of Processes (2)</vt:lpstr>
      <vt:lpstr>Modeling Multiprogramming (1)</vt:lpstr>
      <vt:lpstr>Modeling Multiprogramming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Processes and Threads</dc:title>
  <cp:lastModifiedBy>hp</cp:lastModifiedBy>
  <cp:revision>36</cp:revision>
  <cp:lastPrinted>2019-01-18T03:04:33Z</cp:lastPrinted>
  <dcterms:modified xsi:type="dcterms:W3CDTF">2022-01-17T21:03:05Z</dcterms:modified>
</cp:coreProperties>
</file>