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21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</p:sldIdLst>
  <p:sldSz cx="9144000" cy="6858000" type="screen4x3"/>
  <p:notesSz cx="7315200" cy="9601200"/>
  <p:embeddedFontLst>
    <p:embeddedFont>
      <p:font typeface="Helvetica Neue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8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3772" autoAdjust="0"/>
  </p:normalViewPr>
  <p:slideViewPr>
    <p:cSldViewPr snapToGrid="0">
      <p:cViewPr>
        <p:scale>
          <a:sx n="85" d="100"/>
          <a:sy n="85" d="100"/>
        </p:scale>
        <p:origin x="-1056" y="264"/>
      </p:cViewPr>
      <p:guideLst>
        <p:guide orient="horz" pos="48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dt" idx="10"/>
          </p:nvPr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7" name="Google Shape;7;n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41274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0" i="0" u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044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4" name="Google Shape;1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:notes"/>
          <p:cNvSpPr txBox="1">
            <a:spLocks noGrp="1"/>
          </p:cNvSpPr>
          <p:nvPr>
            <p:ph type="body" idx="1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886759" y="5513948"/>
            <a:ext cx="7759700" cy="833437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215900" y="6492875"/>
            <a:ext cx="8672513" cy="365125"/>
          </a:xfrm>
        </p:spPr>
        <p:txBody>
          <a:bodyPr/>
          <a:lstStyle>
            <a:lvl1pPr>
              <a:defRPr dirty="0" err="1"/>
            </a:lvl1pPr>
          </a:lstStyle>
          <a:p>
            <a:pPr>
              <a:defRPr/>
            </a:pPr>
            <a:r>
              <a:rPr lang="en-US"/>
              <a:t>Tanenbaum &amp; Bo,Modern  Operating </a:t>
            </a:r>
            <a:r>
              <a:rPr lang="en-US" smtClean="0"/>
              <a:t>Systems: 4th ed., </a:t>
            </a:r>
            <a:r>
              <a:rPr lang="en-US"/>
              <a:t>(c) 2013 Prentice-Hall, Inc.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53235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771525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627185" y="2801816"/>
            <a:ext cx="7772400" cy="1415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Font typeface="Times New Roman"/>
              <a:buNone/>
            </a:pPr>
            <a:r>
              <a:rPr lang="en-US" sz="54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Threads</a:t>
            </a:r>
            <a:br>
              <a:rPr lang="en-US" sz="54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body" idx="1"/>
          </p:nvPr>
        </p:nvSpPr>
        <p:spPr>
          <a:xfrm>
            <a:off x="685800" y="4552950"/>
            <a:ext cx="7772400" cy="154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Rough outline of code for previous slide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Dispatcher thread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Worker thread</a:t>
            </a:r>
            <a:endParaRPr/>
          </a:p>
        </p:txBody>
      </p:sp>
      <p:pic>
        <p:nvPicPr>
          <p:cNvPr id="228" name="Google Shape;22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2462" y="2090737"/>
            <a:ext cx="7439025" cy="19764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0;p27"/>
          <p:cNvSpPr txBox="1">
            <a:spLocks noGrp="1"/>
          </p:cNvSpPr>
          <p:nvPr>
            <p:ph type="title"/>
          </p:nvPr>
        </p:nvSpPr>
        <p:spPr>
          <a:xfrm>
            <a:off x="746125" y="611277"/>
            <a:ext cx="7772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 smtClean="0">
                <a:solidFill>
                  <a:srgbClr val="FF0000"/>
                </a:solidFill>
                <a:sym typeface="Times New Roman"/>
              </a:rPr>
              <a:t>Thread usage (3)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0" y="217577"/>
            <a:ext cx="9144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 smtClean="0">
                <a:solidFill>
                  <a:srgbClr val="FF0000"/>
                </a:solidFill>
                <a:sym typeface="Times New Roman"/>
              </a:rPr>
              <a:t>Implementing </a:t>
            </a:r>
            <a:r>
              <a:rPr lang="en-US" sz="4000" b="0" i="0" u="none" strike="noStrike" cap="none">
                <a:solidFill>
                  <a:srgbClr val="FF0000"/>
                </a:solidFill>
                <a:sym typeface="Times New Roman"/>
              </a:rPr>
              <a:t>Threads in User Space (1)</a:t>
            </a:r>
            <a:endParaRPr sz="4000"/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1"/>
          </p:nvPr>
        </p:nvSpPr>
        <p:spPr>
          <a:xfrm>
            <a:off x="1527175" y="5664200"/>
            <a:ext cx="6515100" cy="885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user-level threads package</a:t>
            </a:r>
            <a:endParaRPr/>
          </a:p>
        </p:txBody>
      </p:sp>
      <p:pic>
        <p:nvPicPr>
          <p:cNvPr id="236" name="Google Shape;23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2287" y="1255712"/>
            <a:ext cx="5153025" cy="4383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1"/>
          </p:nvPr>
        </p:nvSpPr>
        <p:spPr>
          <a:xfrm>
            <a:off x="698500" y="1453380"/>
            <a:ext cx="7772400" cy="4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library, (run-time system) in user space 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thread_create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thread_exit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thread_wait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thread_yield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(to voluntarily give up the CPU)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0" i="0" u="none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 control block</a:t>
            </a:r>
            <a:r>
              <a:rPr lang="en-US" sz="28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 sz="2800" b="0" i="0" u="none" dirty="0" err="1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TCB</a:t>
            </a:r>
            <a:r>
              <a:rPr lang="en-US" sz="28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( Thread Table) stores states of  user thread (program counter, registers, stack)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•"/>
            </a:pPr>
            <a:r>
              <a:rPr lang="en-US" sz="2800" b="0" i="0" u="none" dirty="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does not know the present of user thread</a:t>
            </a:r>
            <a:endParaRPr dirty="0"/>
          </a:p>
        </p:txBody>
      </p:sp>
      <p:sp>
        <p:nvSpPr>
          <p:cNvPr id="6" name="Google Shape;234;p30"/>
          <p:cNvSpPr txBox="1">
            <a:spLocks noGrp="1"/>
          </p:cNvSpPr>
          <p:nvPr>
            <p:ph type="title"/>
          </p:nvPr>
        </p:nvSpPr>
        <p:spPr>
          <a:xfrm>
            <a:off x="0" y="217577"/>
            <a:ext cx="9144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 smtClean="0">
                <a:solidFill>
                  <a:srgbClr val="FF0000"/>
                </a:solidFill>
                <a:sym typeface="Times New Roman"/>
              </a:rPr>
              <a:t>Implementing </a:t>
            </a:r>
            <a:r>
              <a:rPr lang="en-US" sz="4000" b="0" i="0" u="none" strike="noStrike" cap="none">
                <a:solidFill>
                  <a:srgbClr val="FF0000"/>
                </a:solidFill>
                <a:sym typeface="Times New Roman"/>
              </a:rPr>
              <a:t>Threads in User Space </a:t>
            </a:r>
            <a:r>
              <a:rPr lang="en-US" sz="4000" b="0" i="0" u="none" strike="noStrike" cap="none" smtClean="0">
                <a:solidFill>
                  <a:srgbClr val="FF0000"/>
                </a:solidFill>
                <a:sym typeface="Times New Roman"/>
              </a:rPr>
              <a:t>(2)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636587" y="3670300"/>
            <a:ext cx="1676400" cy="128428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2"/>
          <p:cNvSpPr/>
          <p:nvPr/>
        </p:nvSpPr>
        <p:spPr>
          <a:xfrm>
            <a:off x="787400" y="4419600"/>
            <a:ext cx="1379537" cy="3730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library</a:t>
            </a:r>
            <a:endParaRPr/>
          </a:p>
        </p:txBody>
      </p:sp>
      <p:grpSp>
        <p:nvGrpSpPr>
          <p:cNvPr id="252" name="Google Shape;252;p32"/>
          <p:cNvGrpSpPr/>
          <p:nvPr/>
        </p:nvGrpSpPr>
        <p:grpSpPr>
          <a:xfrm>
            <a:off x="774700" y="3841750"/>
            <a:ext cx="388937" cy="336550"/>
            <a:chOff x="1027112" y="2046287"/>
            <a:chExt cx="388937" cy="336550"/>
          </a:xfrm>
        </p:grpSpPr>
        <p:sp>
          <p:nvSpPr>
            <p:cNvPr id="253" name="Google Shape;253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5" name="Google Shape;255;p32"/>
          <p:cNvGrpSpPr/>
          <p:nvPr/>
        </p:nvGrpSpPr>
        <p:grpSpPr>
          <a:xfrm>
            <a:off x="1271587" y="3848100"/>
            <a:ext cx="388937" cy="336550"/>
            <a:chOff x="1027112" y="2046287"/>
            <a:chExt cx="388937" cy="336550"/>
          </a:xfrm>
        </p:grpSpPr>
        <p:sp>
          <p:nvSpPr>
            <p:cNvPr id="256" name="Google Shape;256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57" name="Google Shape;257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58" name="Google Shape;258;p32"/>
          <p:cNvGrpSpPr/>
          <p:nvPr/>
        </p:nvGrpSpPr>
        <p:grpSpPr>
          <a:xfrm>
            <a:off x="1804987" y="3843337"/>
            <a:ext cx="388937" cy="336550"/>
            <a:chOff x="1027112" y="2046287"/>
            <a:chExt cx="388937" cy="336550"/>
          </a:xfrm>
        </p:grpSpPr>
        <p:sp>
          <p:nvSpPr>
            <p:cNvPr id="259" name="Google Shape;259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61" name="Google Shape;261;p32"/>
          <p:cNvSpPr/>
          <p:nvPr/>
        </p:nvSpPr>
        <p:spPr>
          <a:xfrm>
            <a:off x="2693987" y="3670300"/>
            <a:ext cx="1676400" cy="128428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2"/>
          <p:cNvSpPr/>
          <p:nvPr/>
        </p:nvSpPr>
        <p:spPr>
          <a:xfrm>
            <a:off x="2836862" y="4419600"/>
            <a:ext cx="1379537" cy="3730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library</a:t>
            </a:r>
            <a:endParaRPr/>
          </a:p>
        </p:txBody>
      </p:sp>
      <p:grpSp>
        <p:nvGrpSpPr>
          <p:cNvPr id="263" name="Google Shape;263;p32"/>
          <p:cNvGrpSpPr/>
          <p:nvPr/>
        </p:nvGrpSpPr>
        <p:grpSpPr>
          <a:xfrm>
            <a:off x="2832100" y="3841750"/>
            <a:ext cx="388937" cy="336550"/>
            <a:chOff x="1027112" y="2046287"/>
            <a:chExt cx="388937" cy="336550"/>
          </a:xfrm>
        </p:grpSpPr>
        <p:sp>
          <p:nvSpPr>
            <p:cNvPr id="264" name="Google Shape;264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6" name="Google Shape;266;p32"/>
          <p:cNvGrpSpPr/>
          <p:nvPr/>
        </p:nvGrpSpPr>
        <p:grpSpPr>
          <a:xfrm>
            <a:off x="3328987" y="3848100"/>
            <a:ext cx="388937" cy="336550"/>
            <a:chOff x="1027112" y="2046287"/>
            <a:chExt cx="388937" cy="336550"/>
          </a:xfrm>
        </p:grpSpPr>
        <p:sp>
          <p:nvSpPr>
            <p:cNvPr id="267" name="Google Shape;267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>
            <a:off x="3862387" y="3843337"/>
            <a:ext cx="388937" cy="336550"/>
            <a:chOff x="1027112" y="2046287"/>
            <a:chExt cx="388937" cy="336550"/>
          </a:xfrm>
        </p:grpSpPr>
        <p:sp>
          <p:nvSpPr>
            <p:cNvPr id="270" name="Google Shape;270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72" name="Google Shape;272;p32"/>
          <p:cNvSpPr/>
          <p:nvPr/>
        </p:nvSpPr>
        <p:spPr>
          <a:xfrm>
            <a:off x="4638675" y="3670300"/>
            <a:ext cx="1731962" cy="1284287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32"/>
          <p:cNvSpPr/>
          <p:nvPr/>
        </p:nvSpPr>
        <p:spPr>
          <a:xfrm>
            <a:off x="4822825" y="4419600"/>
            <a:ext cx="1379537" cy="37306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lang="en-US" sz="1600" b="0" i="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thread library</a:t>
            </a:r>
            <a:endParaRPr/>
          </a:p>
        </p:txBody>
      </p:sp>
      <p:grpSp>
        <p:nvGrpSpPr>
          <p:cNvPr id="274" name="Google Shape;274;p32"/>
          <p:cNvGrpSpPr/>
          <p:nvPr/>
        </p:nvGrpSpPr>
        <p:grpSpPr>
          <a:xfrm>
            <a:off x="4992687" y="3841750"/>
            <a:ext cx="388937" cy="336550"/>
            <a:chOff x="1027112" y="2046287"/>
            <a:chExt cx="388937" cy="336550"/>
          </a:xfrm>
        </p:grpSpPr>
        <p:sp>
          <p:nvSpPr>
            <p:cNvPr id="275" name="Google Shape;275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77" name="Google Shape;277;p32"/>
          <p:cNvGrpSpPr/>
          <p:nvPr/>
        </p:nvGrpSpPr>
        <p:grpSpPr>
          <a:xfrm>
            <a:off x="5602287" y="3843337"/>
            <a:ext cx="388937" cy="336550"/>
            <a:chOff x="1027112" y="2046287"/>
            <a:chExt cx="388937" cy="336550"/>
          </a:xfrm>
        </p:grpSpPr>
        <p:sp>
          <p:nvSpPr>
            <p:cNvPr id="278" name="Google Shape;278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79" name="Google Shape;279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280" name="Google Shape;280;p32"/>
          <p:cNvGrpSpPr/>
          <p:nvPr/>
        </p:nvGrpSpPr>
        <p:grpSpPr>
          <a:xfrm>
            <a:off x="6948487" y="3840162"/>
            <a:ext cx="388937" cy="336550"/>
            <a:chOff x="1027112" y="2046287"/>
            <a:chExt cx="388937" cy="336550"/>
          </a:xfrm>
        </p:grpSpPr>
        <p:sp>
          <p:nvSpPr>
            <p:cNvPr id="281" name="Google Shape;281;p32"/>
            <p:cNvSpPr/>
            <p:nvPr/>
          </p:nvSpPr>
          <p:spPr>
            <a:xfrm>
              <a:off x="1027112" y="2046287"/>
              <a:ext cx="388937" cy="33655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/>
            </a:p>
          </p:txBody>
        </p:sp>
        <p:sp>
          <p:nvSpPr>
            <p:cNvPr id="282" name="Google Shape;282;p32"/>
            <p:cNvSpPr/>
            <p:nvPr/>
          </p:nvSpPr>
          <p:spPr>
            <a:xfrm>
              <a:off x="1116012" y="2114550"/>
              <a:ext cx="46037" cy="196850"/>
            </a:xfrm>
            <a:custGeom>
              <a:avLst/>
              <a:gdLst/>
              <a:ahLst/>
              <a:cxnLst/>
              <a:rect l="l" t="t" r="r" b="b"/>
              <a:pathLst>
                <a:path w="186" h="724" extrusionOk="0">
                  <a:moveTo>
                    <a:pt x="149" y="0"/>
                  </a:moveTo>
                  <a:cubicBezTo>
                    <a:pt x="145" y="33"/>
                    <a:pt x="0" y="101"/>
                    <a:pt x="0" y="156"/>
                  </a:cubicBezTo>
                  <a:cubicBezTo>
                    <a:pt x="0" y="211"/>
                    <a:pt x="139" y="280"/>
                    <a:pt x="149" y="329"/>
                  </a:cubicBezTo>
                  <a:cubicBezTo>
                    <a:pt x="166" y="389"/>
                    <a:pt x="72" y="384"/>
                    <a:pt x="58" y="453"/>
                  </a:cubicBezTo>
                  <a:cubicBezTo>
                    <a:pt x="63" y="500"/>
                    <a:pt x="186" y="564"/>
                    <a:pt x="181" y="609"/>
                  </a:cubicBezTo>
                  <a:cubicBezTo>
                    <a:pt x="176" y="654"/>
                    <a:pt x="49" y="696"/>
                    <a:pt x="25" y="724"/>
                  </a:cubicBezTo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3" name="Google Shape;283;p32"/>
          <p:cNvSpPr txBox="1"/>
          <p:nvPr/>
        </p:nvSpPr>
        <p:spPr>
          <a:xfrm>
            <a:off x="7291387" y="3656012"/>
            <a:ext cx="10668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endParaRPr/>
          </a:p>
        </p:txBody>
      </p:sp>
      <p:sp>
        <p:nvSpPr>
          <p:cNvPr id="284" name="Google Shape;284;p32"/>
          <p:cNvSpPr/>
          <p:nvPr/>
        </p:nvSpPr>
        <p:spPr>
          <a:xfrm>
            <a:off x="590550" y="4962525"/>
            <a:ext cx="5808662" cy="987425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32"/>
          <p:cNvSpPr txBox="1"/>
          <p:nvPr/>
        </p:nvSpPr>
        <p:spPr>
          <a:xfrm>
            <a:off x="2055812" y="5381625"/>
            <a:ext cx="8763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kernel</a:t>
            </a:r>
            <a:endParaRPr/>
          </a:p>
        </p:txBody>
      </p:sp>
      <p:sp>
        <p:nvSpPr>
          <p:cNvPr id="286" name="Google Shape;286;p32"/>
          <p:cNvSpPr txBox="1">
            <a:spLocks noGrp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OS provide only one “kernel thread” presented by PCB for each process.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1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Blocking problem</a:t>
            </a:r>
            <a:r>
              <a:rPr lang="en-US" sz="24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one user thread is blocked -&gt;the kernel thread is  blocked, -&gt; all other threads in process are blocked.</a:t>
            </a:r>
            <a:endParaRPr/>
          </a:p>
        </p:txBody>
      </p:sp>
      <p:sp>
        <p:nvSpPr>
          <p:cNvPr id="287" name="Google Shape;287;p32"/>
          <p:cNvSpPr txBox="1"/>
          <p:nvPr/>
        </p:nvSpPr>
        <p:spPr>
          <a:xfrm>
            <a:off x="3252787" y="5119686"/>
            <a:ext cx="609600" cy="460375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PCB</a:t>
            </a:r>
            <a:endParaRPr dirty="0"/>
          </a:p>
        </p:txBody>
      </p:sp>
      <p:sp>
        <p:nvSpPr>
          <p:cNvPr id="288" name="Google Shape;288;p32"/>
          <p:cNvSpPr txBox="1"/>
          <p:nvPr/>
        </p:nvSpPr>
        <p:spPr>
          <a:xfrm>
            <a:off x="1176337" y="5118100"/>
            <a:ext cx="628650" cy="461962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PCB</a:t>
            </a:r>
            <a:endParaRPr dirty="0"/>
          </a:p>
        </p:txBody>
      </p:sp>
      <p:sp>
        <p:nvSpPr>
          <p:cNvPr id="289" name="Google Shape;289;p32"/>
          <p:cNvSpPr txBox="1"/>
          <p:nvPr/>
        </p:nvSpPr>
        <p:spPr>
          <a:xfrm>
            <a:off x="5248275" y="5116511"/>
            <a:ext cx="636710" cy="463549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PCB</a:t>
            </a:r>
            <a:endParaRPr dirty="0"/>
          </a:p>
        </p:txBody>
      </p:sp>
      <p:sp>
        <p:nvSpPr>
          <p:cNvPr id="45" name="Google Shape;234;p30"/>
          <p:cNvSpPr txBox="1">
            <a:spLocks noGrp="1"/>
          </p:cNvSpPr>
          <p:nvPr>
            <p:ph type="title"/>
          </p:nvPr>
        </p:nvSpPr>
        <p:spPr>
          <a:xfrm>
            <a:off x="0" y="217577"/>
            <a:ext cx="91440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 smtClean="0">
                <a:solidFill>
                  <a:srgbClr val="FF0000"/>
                </a:solidFill>
                <a:sym typeface="Times New Roman"/>
              </a:rPr>
              <a:t>Implementing </a:t>
            </a:r>
            <a:r>
              <a:rPr lang="en-US" sz="4000" b="0" i="0" u="none" strike="noStrike" cap="none">
                <a:solidFill>
                  <a:srgbClr val="FF0000"/>
                </a:solidFill>
                <a:sym typeface="Times New Roman"/>
              </a:rPr>
              <a:t>Threads in User Space </a:t>
            </a:r>
            <a:r>
              <a:rPr lang="en-US" sz="4000" b="0" i="0" u="none" strike="noStrike" cap="none" smtClean="0">
                <a:solidFill>
                  <a:srgbClr val="FF0000"/>
                </a:solidFill>
                <a:sym typeface="Times New Roman"/>
              </a:rPr>
              <a:t>(3)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295" name="Google Shape;295;p33"/>
          <p:cNvSpPr txBox="1">
            <a:spLocks noGrp="1"/>
          </p:cNvSpPr>
          <p:nvPr>
            <p:ph type="title"/>
          </p:nvPr>
        </p:nvSpPr>
        <p:spPr>
          <a:xfrm>
            <a:off x="124557" y="217577"/>
            <a:ext cx="893298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 smtClean="0">
                <a:solidFill>
                  <a:srgbClr val="FF0000"/>
                </a:solidFill>
                <a:sym typeface="Times New Roman"/>
              </a:rPr>
              <a:t>Implementing </a:t>
            </a:r>
            <a:r>
              <a:rPr lang="en-US" sz="4000" b="0" i="0" u="none" strike="noStrike" cap="none">
                <a:solidFill>
                  <a:srgbClr val="FF0000"/>
                </a:solidFill>
                <a:sym typeface="Times New Roman"/>
              </a:rPr>
              <a:t>Threads in the Kernel (1)</a:t>
            </a:r>
            <a:endParaRPr sz="4000"/>
          </a:p>
        </p:txBody>
      </p:sp>
      <p:sp>
        <p:nvSpPr>
          <p:cNvPr id="296" name="Google Shape;296;p33"/>
          <p:cNvSpPr txBox="1">
            <a:spLocks noGrp="1"/>
          </p:cNvSpPr>
          <p:nvPr>
            <p:ph type="body" idx="1"/>
          </p:nvPr>
        </p:nvSpPr>
        <p:spPr>
          <a:xfrm>
            <a:off x="714375" y="5810250"/>
            <a:ext cx="7772400" cy="628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threads package managed by the kernel</a:t>
            </a:r>
            <a:endParaRPr/>
          </a:p>
        </p:txBody>
      </p:sp>
      <p:pic>
        <p:nvPicPr>
          <p:cNvPr id="297" name="Google Shape;29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9200" y="1198562"/>
            <a:ext cx="4203700" cy="44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Multithreading is directly supported by OS: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manages processes and threads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CPU scheduling for thread is performed in kernel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 of multithreading in kernel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good for multiprocessor architecture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one thread is blocked does not cause the other thread to be blocked.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 of Multithreading in kernel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Creation and management of thread is slower</a:t>
            </a:r>
            <a:endParaRPr/>
          </a:p>
          <a:p>
            <a:pPr marL="342900" marR="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Times New Roman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295;p33"/>
          <p:cNvSpPr txBox="1">
            <a:spLocks noGrp="1"/>
          </p:cNvSpPr>
          <p:nvPr>
            <p:ph type="title"/>
          </p:nvPr>
        </p:nvSpPr>
        <p:spPr>
          <a:xfrm>
            <a:off x="124557" y="217577"/>
            <a:ext cx="893298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 smtClean="0">
                <a:solidFill>
                  <a:srgbClr val="FF0000"/>
                </a:solidFill>
                <a:sym typeface="Times New Roman"/>
              </a:rPr>
              <a:t>Implementing </a:t>
            </a:r>
            <a:r>
              <a:rPr lang="en-US" sz="4000" b="0" i="0" u="none" strike="noStrike" cap="none">
                <a:solidFill>
                  <a:srgbClr val="FF0000"/>
                </a:solidFill>
                <a:sym typeface="Times New Roman"/>
              </a:rPr>
              <a:t>Threads in the Kernel </a:t>
            </a:r>
            <a:r>
              <a:rPr lang="en-US" sz="4000" b="0" i="0" u="none" strike="noStrike" cap="none" smtClean="0">
                <a:solidFill>
                  <a:srgbClr val="FF0000"/>
                </a:solidFill>
                <a:sym typeface="Times New Roman"/>
              </a:rPr>
              <a:t>(2)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5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/>
          </a:p>
        </p:txBody>
      </p:sp>
      <p:sp>
        <p:nvSpPr>
          <p:cNvPr id="310" name="Google Shape;310;p35"/>
          <p:cNvSpPr txBox="1">
            <a:spLocks noGrp="1"/>
          </p:cNvSpPr>
          <p:nvPr>
            <p:ph type="title"/>
          </p:nvPr>
        </p:nvSpPr>
        <p:spPr>
          <a:xfrm>
            <a:off x="376848" y="348762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Threads</a:t>
            </a:r>
            <a:br>
              <a:rPr lang="en-US" sz="40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0" i="0" u="none" strike="noStrike" cap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Hybrid Implementations</a:t>
            </a:r>
            <a:endParaRPr dirty="0"/>
          </a:p>
        </p:txBody>
      </p:sp>
      <p:sp>
        <p:nvSpPr>
          <p:cNvPr id="311" name="Google Shape;311;p35"/>
          <p:cNvSpPr txBox="1">
            <a:spLocks noGrp="1"/>
          </p:cNvSpPr>
          <p:nvPr>
            <p:ph type="body" idx="1"/>
          </p:nvPr>
        </p:nvSpPr>
        <p:spPr>
          <a:xfrm>
            <a:off x="703383" y="5441218"/>
            <a:ext cx="7772401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2400" b="0" i="0" u="none" dirty="0">
                <a:solidFill>
                  <a:schemeClr val="accent2"/>
                </a:solidFill>
                <a:sym typeface="Times New Roman"/>
              </a:rPr>
              <a:t>    Multiplexing user-level threads onto kernel- level threads</a:t>
            </a:r>
            <a:endParaRPr sz="2400" dirty="0"/>
          </a:p>
        </p:txBody>
      </p:sp>
      <p:pic>
        <p:nvPicPr>
          <p:cNvPr id="312" name="Google Shape;312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7798" y="1563321"/>
            <a:ext cx="6035308" cy="3594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POSIX Threads (1)</a:t>
            </a:r>
          </a:p>
        </p:txBody>
      </p:sp>
      <p:sp>
        <p:nvSpPr>
          <p:cNvPr id="32771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538569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mtClean="0"/>
              <a:t>Some of the Pthreads function calls.</a:t>
            </a:r>
          </a:p>
        </p:txBody>
      </p:sp>
      <p:pic>
        <p:nvPicPr>
          <p:cNvPr id="3277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61" y="2976074"/>
            <a:ext cx="7805737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5962" y="1137138"/>
            <a:ext cx="80997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To make it possible to write portable threaded programs, IEEE has defined a</a:t>
            </a:r>
            <a:br>
              <a:rPr lang="en-US" sz="1800"/>
            </a:br>
            <a:r>
              <a:rPr lang="en-US" sz="1800"/>
              <a:t>standard for threads in IEEE standard 1003.1c. The threads package it defines </a:t>
            </a:r>
            <a:r>
              <a:rPr lang="en-US" sz="1800" smtClean="0"/>
              <a:t>is called </a:t>
            </a:r>
            <a:r>
              <a:rPr lang="en-US" sz="1800"/>
              <a:t>Pthreads. Most UNIX systems support it. The standard defines over </a:t>
            </a:r>
            <a:r>
              <a:rPr lang="en-US" sz="1800" smtClean="0"/>
              <a:t>60 function </a:t>
            </a:r>
            <a:r>
              <a:rPr lang="en-US" sz="1800"/>
              <a:t>calls, which is far too many to go over here. Instead, we will just </a:t>
            </a:r>
            <a:r>
              <a:rPr lang="en-US" sz="1800" smtClean="0"/>
              <a:t>describe </a:t>
            </a:r>
            <a:r>
              <a:rPr lang="en-US" sz="1800"/>
              <a:t>a few of the major ones to give an idea of how it works. The calls we will </a:t>
            </a:r>
            <a:r>
              <a:rPr lang="en-US" sz="1800" smtClean="0"/>
              <a:t>describe are </a:t>
            </a:r>
            <a:r>
              <a:rPr lang="en-US" sz="1800"/>
              <a:t>listed in </a:t>
            </a:r>
            <a:r>
              <a:rPr lang="en-US" sz="1800" smtClean="0"/>
              <a:t>Fig below: 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40538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1537"/>
          </a:xfrm>
        </p:spPr>
        <p:txBody>
          <a:bodyPr/>
          <a:lstStyle/>
          <a:p>
            <a:pPr eaLnBrk="1" hangingPunct="1"/>
            <a:r>
              <a:rPr lang="en-US" altLang="en-US" smtClean="0"/>
              <a:t>POSIX Threads (2)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35025" y="6024563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 smtClean="0"/>
              <a:t>An example program using threads.</a:t>
            </a:r>
          </a:p>
        </p:txBody>
      </p:sp>
      <p:pic>
        <p:nvPicPr>
          <p:cNvPr id="3379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" t="2446" r="1788"/>
          <a:stretch>
            <a:fillRect/>
          </a:stretch>
        </p:blipFill>
        <p:spPr bwMode="auto">
          <a:xfrm>
            <a:off x="1309688" y="1146175"/>
            <a:ext cx="6810375" cy="482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44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POSIX Threads (3)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87413" y="5513388"/>
            <a:ext cx="7759700" cy="833437"/>
          </a:xfrm>
        </p:spPr>
        <p:txBody>
          <a:bodyPr/>
          <a:lstStyle/>
          <a:p>
            <a:pPr eaLnBrk="1" hangingPunct="1"/>
            <a:r>
              <a:rPr lang="en-US" altLang="en-US" smtClean="0"/>
              <a:t>An example program using threads.</a:t>
            </a:r>
          </a:p>
          <a:p>
            <a:pPr eaLnBrk="1" hangingPunct="1"/>
            <a:endParaRPr lang="en-US" altLang="en-US" smtClean="0"/>
          </a:p>
        </p:txBody>
      </p:sp>
      <p:pic>
        <p:nvPicPr>
          <p:cNvPr id="348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8" r="1558" b="4025"/>
          <a:stretch>
            <a:fillRect/>
          </a:stretch>
        </p:blipFill>
        <p:spPr bwMode="auto">
          <a:xfrm>
            <a:off x="1104900" y="1933575"/>
            <a:ext cx="7029450" cy="287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8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644952" y="511630"/>
            <a:ext cx="7772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Times New Roman"/>
              <a:buNone/>
            </a:pPr>
            <a:r>
              <a:rPr lang="en-US" sz="4000" b="0" i="0" u="none" strike="noStrike" cap="none" smtClean="0">
                <a:solidFill>
                  <a:srgbClr val="FF0000"/>
                </a:solidFill>
                <a:sym typeface="Times New Roman"/>
              </a:rPr>
              <a:t>The </a:t>
            </a:r>
            <a:r>
              <a:rPr lang="en-US" sz="4000" b="0" i="0" u="none" strike="noStrike" cap="none">
                <a:solidFill>
                  <a:srgbClr val="FF0000"/>
                </a:solidFill>
                <a:sym typeface="Times New Roman"/>
              </a:rPr>
              <a:t>Thread Model</a:t>
            </a:r>
            <a:endParaRPr sz="4000"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1686901" y="4511689"/>
            <a:ext cx="5886207" cy="834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sym typeface="Times New Roman"/>
              </a:rPr>
              <a:t>(a) Three processes each with one thread</a:t>
            </a:r>
            <a:endParaRPr sz="2400"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sym typeface="Times New Roman"/>
              </a:rPr>
              <a:t>(b) One process with three threads</a:t>
            </a:r>
            <a:endParaRPr sz="2400"/>
          </a:p>
        </p:txBody>
      </p:sp>
      <p:pic>
        <p:nvPicPr>
          <p:cNvPr id="157" name="Google Shape;15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5812" y="1534505"/>
            <a:ext cx="7490680" cy="280303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524000" y="5345722"/>
            <a:ext cx="6576645" cy="738664"/>
          </a:xfrm>
          <a:prstGeom prst="rect">
            <a:avLst/>
          </a:prstGeom>
          <a:solidFill>
            <a:schemeClr val="accent6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A </a:t>
            </a:r>
            <a:r>
              <a:rPr lang="en-US" i="1"/>
              <a:t>thread</a:t>
            </a:r>
            <a:r>
              <a:rPr lang="en-US"/>
              <a:t> is a single sequential flow of control within a </a:t>
            </a:r>
            <a:r>
              <a:rPr lang="en-US" smtClean="0"/>
              <a:t>program. A </a:t>
            </a:r>
            <a:r>
              <a:rPr lang="en-US"/>
              <a:t>single thread also has a beginning, a sequence, and an end. However, a thread itself is not a program; a thread cannot run on its own. Rather, it runs within a program.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title"/>
          </p:nvPr>
        </p:nvSpPr>
        <p:spPr>
          <a:xfrm>
            <a:off x="873125" y="4699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 smtClean="0">
                <a:solidFill>
                  <a:srgbClr val="FF0000"/>
                </a:solidFill>
                <a:sym typeface="Times New Roman"/>
              </a:rPr>
              <a:t>Process </a:t>
            </a:r>
            <a:r>
              <a:rPr lang="en-US" sz="4000" b="0" i="0" u="none" strike="noStrike" cap="none">
                <a:solidFill>
                  <a:srgbClr val="FF0000"/>
                </a:solidFill>
                <a:sym typeface="Times New Roman"/>
              </a:rPr>
              <a:t>with single thread</a:t>
            </a:r>
            <a:endParaRPr sz="4000"/>
          </a:p>
        </p:txBody>
      </p:sp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process: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space (text section, data section)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thread of execution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counter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resource (open files, child processes…)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771525" y="763677"/>
            <a:ext cx="7772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 smtClean="0">
                <a:solidFill>
                  <a:srgbClr val="FF0000"/>
                </a:solidFill>
                <a:sym typeface="Times New Roman"/>
              </a:rPr>
              <a:t>Process </a:t>
            </a:r>
            <a:r>
              <a:rPr lang="en-US" sz="4000" b="0" i="0" u="none" strike="noStrike" cap="none">
                <a:solidFill>
                  <a:srgbClr val="FF0000"/>
                </a:solidFill>
                <a:sym typeface="Times New Roman"/>
              </a:rPr>
              <a:t>with multiple threads</a:t>
            </a:r>
            <a:endParaRPr sz="4000"/>
          </a:p>
        </p:txBody>
      </p:sp>
      <p:sp>
        <p:nvSpPr>
          <p:cNvPr id="171" name="Google Shape;171;p23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threads of execution in the same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r>
              <a:rPr lang="en-US" sz="2800" b="1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environment of  process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space (text section, data section)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threads of execution, each thread has private set: 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 counter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registers</a:t>
            </a:r>
            <a:endParaRPr/>
          </a:p>
          <a:p>
            <a:pPr marL="1143000" marR="0" lvl="2" indent="-2286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</a:t>
            </a:r>
            <a:endParaRPr/>
          </a:p>
          <a:p>
            <a:pPr marL="742950" marR="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Char char="–"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resource (open files, child processes…)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Times New Roman"/>
              <a:buNone/>
            </a:pPr>
            <a:endParaRPr sz="2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771525" y="662077"/>
            <a:ext cx="7772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 dirty="0" smtClean="0">
                <a:solidFill>
                  <a:srgbClr val="FF0000"/>
                </a:solidFill>
                <a:sym typeface="Times New Roman"/>
              </a:rPr>
              <a:t>Single </a:t>
            </a:r>
            <a:r>
              <a:rPr lang="en-US" sz="4000" b="0" i="0" u="none" strike="noStrike" cap="none" dirty="0">
                <a:solidFill>
                  <a:srgbClr val="FF0000"/>
                </a:solidFill>
                <a:sym typeface="Times New Roman"/>
              </a:rPr>
              <a:t>and Multithreaded Processes</a:t>
            </a:r>
            <a:endParaRPr sz="4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51" t="26308" r="43696" b="25581"/>
          <a:stretch/>
        </p:blipFill>
        <p:spPr bwMode="auto">
          <a:xfrm>
            <a:off x="1307804" y="1818162"/>
            <a:ext cx="6508934" cy="3806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193" name="Google Shape;193;p25"/>
          <p:cNvSpPr txBox="1">
            <a:spLocks noGrp="1"/>
          </p:cNvSpPr>
          <p:nvPr>
            <p:ph type="title"/>
          </p:nvPr>
        </p:nvSpPr>
        <p:spPr>
          <a:xfrm>
            <a:off x="771525" y="675962"/>
            <a:ext cx="77724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3600" b="0" i="0" u="none" strike="noStrike" cap="none" smtClean="0">
                <a:solidFill>
                  <a:srgbClr val="FF0000"/>
                </a:solidFill>
                <a:sym typeface="Times New Roman"/>
              </a:rPr>
              <a:t>Thread, Items </a:t>
            </a:r>
            <a:r>
              <a:rPr lang="en-US" sz="3600" b="0" i="0" u="none" strike="noStrike" cap="none">
                <a:solidFill>
                  <a:srgbClr val="FF0000"/>
                </a:solidFill>
                <a:sym typeface="Times New Roman"/>
              </a:rPr>
              <a:t>shared and Items private</a:t>
            </a:r>
            <a:endParaRPr sz="3600"/>
          </a:p>
        </p:txBody>
      </p:sp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685800" y="4862879"/>
            <a:ext cx="7772400" cy="117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 shared by all threads in a process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Items private to each thread</a:t>
            </a:r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90725"/>
              </p:ext>
            </p:extLst>
          </p:nvPr>
        </p:nvGraphicFramePr>
        <p:xfrm>
          <a:off x="1242644" y="1690076"/>
          <a:ext cx="6928340" cy="281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170"/>
                <a:gridCol w="3464170"/>
              </a:tblGrid>
              <a:tr h="437624">
                <a:tc>
                  <a:txBody>
                    <a:bodyPr/>
                    <a:lstStyle/>
                    <a:p>
                      <a:r>
                        <a:rPr lang="en-US" sz="2000" b="1" i="0" u="none" strike="noStrike" cap="none" baseline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Per-process items</a:t>
                      </a:r>
                      <a:endParaRPr lang="en-US" sz="2000" b="1" baseline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0" u="none" strike="noStrike" cap="none" baseline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Per-thread items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2373961"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Address space</a:t>
                      </a:r>
                      <a:r>
                        <a:rPr lang="en-US" sz="2000" b="0" baseline="0" smtClean="0">
                          <a:solidFill>
                            <a:schemeClr val="bg2"/>
                          </a:solidFill>
                        </a:rPr>
                        <a:t/>
                      </a:r>
                      <a:br>
                        <a:rPr lang="en-US" sz="2000" b="0" baseline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en-US" sz="2000" b="0" i="0" u="none" strike="noStrike" cap="none" baseline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Global variables</a:t>
                      </a:r>
                    </a:p>
                    <a:p>
                      <a:r>
                        <a:rPr lang="en-US" sz="2000" b="0" i="0" u="none" strike="noStrike" cap="none" baseline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Open files</a:t>
                      </a:r>
                      <a:r>
                        <a:rPr lang="en-US" sz="2000" b="0" baseline="0" smtClean="0">
                          <a:solidFill>
                            <a:schemeClr val="bg2"/>
                          </a:solidFill>
                        </a:rPr>
                        <a:t/>
                      </a:r>
                      <a:br>
                        <a:rPr lang="en-US" sz="2000" b="0" baseline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en-US" sz="2000" b="0" i="0" u="none" strike="noStrike" cap="none" baseline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Child processes</a:t>
                      </a:r>
                      <a:r>
                        <a:rPr lang="en-US" sz="2000" b="0" baseline="0" smtClean="0">
                          <a:solidFill>
                            <a:schemeClr val="bg2"/>
                          </a:solidFill>
                        </a:rPr>
                        <a:t/>
                      </a:r>
                      <a:br>
                        <a:rPr lang="en-US" sz="2000" b="0" baseline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en-US" sz="2000" b="0" i="0" u="none" strike="noStrike" cap="none" baseline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Pending alarms</a:t>
                      </a:r>
                      <a:r>
                        <a:rPr lang="en-US" sz="2000" b="0" baseline="0" smtClean="0">
                          <a:solidFill>
                            <a:schemeClr val="bg2"/>
                          </a:solidFill>
                        </a:rPr>
                        <a:t/>
                      </a:r>
                      <a:br>
                        <a:rPr lang="en-US" sz="2000" b="0" baseline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en-US" sz="2000" b="0" i="0" u="none" strike="noStrike" cap="none" baseline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Signals and signal handlers</a:t>
                      </a:r>
                      <a:r>
                        <a:rPr lang="en-US" sz="2000" b="0" baseline="0" smtClean="0">
                          <a:solidFill>
                            <a:schemeClr val="bg2"/>
                          </a:solidFill>
                        </a:rPr>
                        <a:t/>
                      </a:r>
                      <a:br>
                        <a:rPr lang="en-US" sz="2000" b="0" baseline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en-US" sz="2000" b="0" i="0" u="none" strike="noStrike" cap="none" baseline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Accounting information</a:t>
                      </a:r>
                      <a:endParaRPr lang="en-US" sz="2000" b="0" baseline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i="0" u="none" strike="noStrike" cap="none" baseline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Program counter</a:t>
                      </a:r>
                    </a:p>
                    <a:p>
                      <a:r>
                        <a:rPr lang="en-US" sz="2000" b="0" i="0" u="none" strike="noStrike" cap="none" baseline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Registers</a:t>
                      </a:r>
                    </a:p>
                    <a:p>
                      <a:r>
                        <a:rPr lang="en-US" sz="2000" b="0" i="0" u="none" strike="noStrike" cap="none" baseline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Stack</a:t>
                      </a:r>
                      <a:r>
                        <a:rPr lang="en-US" sz="2000" b="0" baseline="0" smtClean="0">
                          <a:solidFill>
                            <a:schemeClr val="bg2"/>
                          </a:solidFill>
                        </a:rPr>
                        <a:t/>
                      </a:r>
                      <a:br>
                        <a:rPr lang="en-US" sz="2000" b="0" baseline="0" smtClean="0">
                          <a:solidFill>
                            <a:schemeClr val="bg2"/>
                          </a:solidFill>
                        </a:rPr>
                      </a:br>
                      <a:r>
                        <a:rPr lang="en-US" sz="2000" b="0" i="0" u="none" strike="noStrike" cap="none" baseline="0" smtClean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State</a:t>
                      </a:r>
                      <a:endParaRPr lang="en-US" sz="2000" b="0" baseline="0">
                        <a:solidFill>
                          <a:schemeClr val="bg2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6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615950" y="576262"/>
            <a:ext cx="6886575" cy="91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 smtClean="0">
                <a:solidFill>
                  <a:srgbClr val="FF0000"/>
                </a:solidFill>
                <a:sym typeface="Times New Roman"/>
              </a:rPr>
              <a:t>Threads Benefits</a:t>
            </a:r>
            <a:endParaRPr sz="4000"/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685800" y="2349500"/>
            <a:ext cx="7772400" cy="32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Responsiveness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Resource Sharing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Economy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Char char="•"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Utilization of Multiprocessor Architectures</a:t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1422400" y="165100"/>
            <a:ext cx="31003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746125" y="611277"/>
            <a:ext cx="7772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 smtClean="0">
                <a:solidFill>
                  <a:srgbClr val="FF0000"/>
                </a:solidFill>
                <a:sym typeface="Times New Roman"/>
              </a:rPr>
              <a:t>Thread </a:t>
            </a:r>
            <a:r>
              <a:rPr lang="en-US" sz="4000"/>
              <a:t>u</a:t>
            </a:r>
            <a:r>
              <a:rPr lang="en-US" sz="4000" b="0" i="0" u="none" strike="noStrike" cap="none" smtClean="0">
                <a:solidFill>
                  <a:srgbClr val="FF0000"/>
                </a:solidFill>
                <a:sym typeface="Times New Roman"/>
              </a:rPr>
              <a:t>sage </a:t>
            </a:r>
            <a:r>
              <a:rPr lang="en-US" sz="4000" b="0" i="0" u="none" strike="noStrike" cap="none">
                <a:solidFill>
                  <a:srgbClr val="FF0000"/>
                </a:solidFill>
                <a:sym typeface="Times New Roman"/>
              </a:rPr>
              <a:t>(1)</a:t>
            </a:r>
            <a:endParaRPr sz="4000"/>
          </a:p>
        </p:txBody>
      </p:sp>
      <p:sp>
        <p:nvSpPr>
          <p:cNvPr id="211" name="Google Shape;211;p27"/>
          <p:cNvSpPr txBox="1">
            <a:spLocks noGrp="1"/>
          </p:cNvSpPr>
          <p:nvPr>
            <p:ph type="body" idx="1"/>
          </p:nvPr>
        </p:nvSpPr>
        <p:spPr>
          <a:xfrm>
            <a:off x="685800" y="5610225"/>
            <a:ext cx="7772400" cy="48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word processor with three threads</a:t>
            </a:r>
            <a:endParaRPr/>
          </a:p>
        </p:txBody>
      </p:sp>
      <p:pic>
        <p:nvPicPr>
          <p:cNvPr id="212" name="Google Shape;21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0250" y="1728787"/>
            <a:ext cx="7607300" cy="382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8559800" y="6489700"/>
            <a:ext cx="495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1"/>
          </p:nvPr>
        </p:nvSpPr>
        <p:spPr>
          <a:xfrm>
            <a:off x="730250" y="5864225"/>
            <a:ext cx="7772400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Times New Roman"/>
              <a:buNone/>
            </a:pPr>
            <a:r>
              <a:rPr lang="en-US" sz="3200" b="0" i="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multithreaded Web server</a:t>
            </a:r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9550" y="1851025"/>
            <a:ext cx="6527800" cy="381793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0;p27"/>
          <p:cNvSpPr txBox="1">
            <a:spLocks noGrp="1"/>
          </p:cNvSpPr>
          <p:nvPr>
            <p:ph type="title"/>
          </p:nvPr>
        </p:nvSpPr>
        <p:spPr>
          <a:xfrm>
            <a:off x="746125" y="611277"/>
            <a:ext cx="77724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0" i="0" u="none" strike="noStrike" cap="none" smtClean="0">
                <a:solidFill>
                  <a:srgbClr val="FF0000"/>
                </a:solidFill>
                <a:sym typeface="Times New Roman"/>
              </a:rPr>
              <a:t>Thread usage (2)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541</Words>
  <Application>Microsoft Office PowerPoint</Application>
  <PresentationFormat>On-screen Show (4:3)</PresentationFormat>
  <Paragraphs>115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Helvetica Neue</vt:lpstr>
      <vt:lpstr>Times New Roman</vt:lpstr>
      <vt:lpstr>Default Design</vt:lpstr>
      <vt:lpstr>PowerPoint Presentation</vt:lpstr>
      <vt:lpstr>The Thread Model</vt:lpstr>
      <vt:lpstr>Process with single thread</vt:lpstr>
      <vt:lpstr>Process with multiple threads</vt:lpstr>
      <vt:lpstr>Single and Multithreaded Processes</vt:lpstr>
      <vt:lpstr>Thread, Items shared and Items private</vt:lpstr>
      <vt:lpstr>Threads Benefits</vt:lpstr>
      <vt:lpstr>Thread usage (1)</vt:lpstr>
      <vt:lpstr>Thread usage (2)</vt:lpstr>
      <vt:lpstr>Thread usage (3)</vt:lpstr>
      <vt:lpstr>Implementing Threads in User Space (1)</vt:lpstr>
      <vt:lpstr>Implementing Threads in User Space (2)</vt:lpstr>
      <vt:lpstr>Implementing Threads in User Space (3)</vt:lpstr>
      <vt:lpstr>Implementing Threads in the Kernel (1)</vt:lpstr>
      <vt:lpstr>Implementing Threads in the Kernel (2)</vt:lpstr>
      <vt:lpstr>Threads Hybrid Implementations</vt:lpstr>
      <vt:lpstr>POSIX Threads (1)</vt:lpstr>
      <vt:lpstr>POSIX Threads (2)</vt:lpstr>
      <vt:lpstr>POSIX Threads (3)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Processes and Threads</dc:title>
  <cp:lastModifiedBy>hp</cp:lastModifiedBy>
  <cp:revision>27</cp:revision>
  <cp:lastPrinted>2019-01-18T03:04:33Z</cp:lastPrinted>
  <dcterms:modified xsi:type="dcterms:W3CDTF">2024-01-09T23:42:56Z</dcterms:modified>
</cp:coreProperties>
</file>