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2"/>
  </p:notesMasterIdLst>
  <p:sldIdLst>
    <p:sldId id="287" r:id="rId2"/>
    <p:sldId id="288" r:id="rId3"/>
    <p:sldId id="28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11" r:id="rId13"/>
    <p:sldId id="302" r:id="rId14"/>
    <p:sldId id="303" r:id="rId15"/>
    <p:sldId id="304" r:id="rId16"/>
    <p:sldId id="305" r:id="rId17"/>
    <p:sldId id="312" r:id="rId18"/>
    <p:sldId id="313" r:id="rId19"/>
    <p:sldId id="308" r:id="rId20"/>
    <p:sldId id="314" r:id="rId21"/>
  </p:sldIdLst>
  <p:sldSz cx="9144000" cy="6858000" type="screen4x3"/>
  <p:notesSz cx="7315200" cy="9601200"/>
  <p:embeddedFontLst>
    <p:embeddedFont>
      <p:font typeface="Helvetica Neue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81" d="100"/>
          <a:sy n="81" d="100"/>
        </p:scale>
        <p:origin x="-1176" y="378"/>
      </p:cViewPr>
      <p:guideLst>
        <p:guide orient="horz" pos="4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1274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body" idx="1"/>
          </p:nvPr>
        </p:nvSpPr>
        <p:spPr>
          <a:xfrm>
            <a:off x="685800" y="3141777"/>
            <a:ext cx="7772400" cy="227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Scheduling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title"/>
          </p:nvPr>
        </p:nvSpPr>
        <p:spPr>
          <a:xfrm>
            <a:off x="171450" y="643791"/>
            <a:ext cx="880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Interactive Systems (1)</a:t>
            </a: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body" idx="1"/>
          </p:nvPr>
        </p:nvSpPr>
        <p:spPr>
          <a:xfrm>
            <a:off x="177800" y="4654550"/>
            <a:ext cx="8813800" cy="141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accent2"/>
                </a:solidFill>
                <a:sym typeface="Times New Roman"/>
              </a:rPr>
              <a:t>Round Robin Scheduling</a:t>
            </a:r>
            <a:endParaRPr b="1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runnable processes (a)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runnable processes after B uses up its quantum (b)</a:t>
            </a:r>
            <a:endParaRPr/>
          </a:p>
        </p:txBody>
      </p:sp>
      <p:pic>
        <p:nvPicPr>
          <p:cNvPr id="462" name="Google Shape;46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400" y="2447191"/>
            <a:ext cx="7407275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771525" y="622032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Interactive Systems (2)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328246" y="1314939"/>
            <a:ext cx="8534400" cy="539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sz="2400" b="1"/>
              <a:t>Round Robin </a:t>
            </a:r>
            <a:r>
              <a:rPr lang="en-US" sz="2400" b="1" smtClean="0"/>
              <a:t>Scheduling</a:t>
            </a:r>
            <a:r>
              <a:rPr lang="en-US" sz="2400" b="1" i="0" u="none" smtClean="0">
                <a:solidFill>
                  <a:schemeClr val="accent2"/>
                </a:solidFill>
                <a:sym typeface="Times New Roman"/>
              </a:rPr>
              <a:t> (cont.)`</a:t>
            </a:r>
            <a:endParaRPr sz="2400" b="1" i="0" u="none">
              <a:solidFill>
                <a:schemeClr val="accent2"/>
              </a:solidFill>
              <a:sym typeface="Times New Roman"/>
            </a:endParaRPr>
          </a:p>
          <a:p>
            <a:pPr marL="342900" lvl="0" indent="-342900">
              <a:spcBef>
                <a:spcPts val="480"/>
              </a:spcBef>
              <a:buSzPts val="2400"/>
            </a:pPr>
            <a:r>
              <a:rPr lang="en-US" sz="2400" smtClean="0"/>
              <a:t>Each </a:t>
            </a:r>
            <a:r>
              <a:rPr lang="en-US" sz="2400"/>
              <a:t>process is assigned a time interval, called its quantum, during </a:t>
            </a:r>
            <a:r>
              <a:rPr lang="en-US" sz="2400" smtClean="0"/>
              <a:t>which it </a:t>
            </a:r>
            <a:r>
              <a:rPr lang="en-US" sz="2400"/>
              <a:t>is allowed to run. If the process is still running at the end of the quantum, </a:t>
            </a:r>
            <a:r>
              <a:rPr lang="en-US" sz="2400" smtClean="0"/>
              <a:t>it is </a:t>
            </a:r>
            <a:r>
              <a:rPr lang="en-US" sz="2400"/>
              <a:t>preempted and added to the end of the ready </a:t>
            </a:r>
            <a:r>
              <a:rPr lang="en-US" sz="2400" smtClean="0"/>
              <a:t>queue.</a:t>
            </a:r>
          </a:p>
          <a:p>
            <a:pPr marL="342900" lvl="0" indent="-342900">
              <a:spcBef>
                <a:spcPts val="480"/>
              </a:spcBef>
              <a:buSzPts val="2400"/>
            </a:pPr>
            <a:r>
              <a:rPr lang="en-US" sz="2400"/>
              <a:t>The only really interesting issue with round robin is the length of the </a:t>
            </a:r>
            <a:r>
              <a:rPr lang="en-US" sz="2400" smtClean="0"/>
              <a:t>quantum. Switching </a:t>
            </a:r>
            <a:r>
              <a:rPr lang="en-US" sz="2400"/>
              <a:t>from one process to another requires a certain amount of time for </a:t>
            </a:r>
            <a:r>
              <a:rPr lang="en-US" sz="2400" smtClean="0"/>
              <a:t>doing all </a:t>
            </a:r>
            <a:r>
              <a:rPr lang="en-US" sz="2400"/>
              <a:t>the </a:t>
            </a:r>
            <a:r>
              <a:rPr lang="en-US" sz="2400" smtClean="0"/>
              <a:t>administration called </a:t>
            </a:r>
            <a:r>
              <a:rPr lang="en-US" sz="2400"/>
              <a:t>process </a:t>
            </a:r>
            <a:r>
              <a:rPr lang="en-US" sz="2400" smtClean="0"/>
              <a:t>switch. Suppose process </a:t>
            </a:r>
            <a:r>
              <a:rPr lang="en-US" sz="2400"/>
              <a:t>takes </a:t>
            </a:r>
            <a:r>
              <a:rPr lang="en-US" sz="2400" smtClean="0"/>
              <a:t>1 msec. Also </a:t>
            </a:r>
            <a:r>
              <a:rPr lang="en-US" sz="2400"/>
              <a:t>suppose that the quantum is set at 4 msec. With these parameters, after </a:t>
            </a:r>
            <a:r>
              <a:rPr lang="en-US" sz="2400" smtClean="0"/>
              <a:t>doing 4 </a:t>
            </a:r>
            <a:r>
              <a:rPr lang="en-US" sz="2400"/>
              <a:t>msec of useful work, the CPU will have to spend (i.e., waste) 1 msec on </a:t>
            </a:r>
            <a:r>
              <a:rPr lang="en-US" sz="2400" smtClean="0"/>
              <a:t>process switching</a:t>
            </a:r>
            <a:r>
              <a:rPr lang="en-US" sz="2400"/>
              <a:t>. Thus 20% of the CPU time will be thrown away on administrative </a:t>
            </a:r>
            <a:r>
              <a:rPr lang="en-US" sz="2400" smtClean="0"/>
              <a:t>over-head</a:t>
            </a:r>
            <a:r>
              <a:rPr lang="en-US" sz="2400"/>
              <a:t>. Clearly, this is too much.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771525" y="622032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Interactive Systems </a:t>
            </a: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164123" y="1432169"/>
            <a:ext cx="8686799" cy="502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sz="2400" b="1"/>
              <a:t>Round Robin </a:t>
            </a:r>
            <a:r>
              <a:rPr lang="en-US" sz="2400" b="1" smtClean="0"/>
              <a:t>Scheduling</a:t>
            </a:r>
            <a:r>
              <a:rPr lang="en-US" sz="2400" b="1" i="0" u="none" smtClean="0">
                <a:solidFill>
                  <a:schemeClr val="accent2"/>
                </a:solidFill>
                <a:sym typeface="Times New Roman"/>
              </a:rPr>
              <a:t> (cont.)`</a:t>
            </a:r>
            <a:endParaRPr sz="2400" b="1" i="0" u="none">
              <a:solidFill>
                <a:schemeClr val="accent2"/>
              </a:solidFill>
              <a:sym typeface="Times New Roman"/>
            </a:endParaRPr>
          </a:p>
          <a:p>
            <a:pPr marL="342900" lvl="0" indent="-342900">
              <a:spcBef>
                <a:spcPts val="480"/>
              </a:spcBef>
              <a:buSzPts val="2400"/>
            </a:pPr>
            <a:r>
              <a:rPr lang="en-US" sz="2400"/>
              <a:t>To improve the CPU efficiency, we could set the quantum to, say, 100 </a:t>
            </a:r>
            <a:r>
              <a:rPr lang="en-US" sz="2400" smtClean="0"/>
              <a:t>msec. Now </a:t>
            </a:r>
            <a:r>
              <a:rPr lang="en-US" sz="2400"/>
              <a:t>the wasted time is only 1%. But consider what happens on a server system </a:t>
            </a:r>
            <a:r>
              <a:rPr lang="en-US" sz="2400" smtClean="0"/>
              <a:t>if 50 </a:t>
            </a:r>
            <a:r>
              <a:rPr lang="en-US" sz="2400"/>
              <a:t>requests come in within a very short time interval and with widely varying CPU</a:t>
            </a:r>
            <a:br>
              <a:rPr lang="en-US" sz="2400"/>
            </a:br>
            <a:r>
              <a:rPr lang="en-US" sz="2400"/>
              <a:t>requirements. Fifty processes will be put on the list of runnable processes. If </a:t>
            </a:r>
            <a:r>
              <a:rPr lang="en-US" sz="2400" smtClean="0"/>
              <a:t>the CPU </a:t>
            </a:r>
            <a:r>
              <a:rPr lang="en-US" sz="2400"/>
              <a:t>is idle, the first one will start immediately, the second one may not start </a:t>
            </a:r>
            <a:r>
              <a:rPr lang="en-US" sz="2400" smtClean="0"/>
              <a:t>until 100 </a:t>
            </a:r>
            <a:r>
              <a:rPr lang="en-US" sz="2400"/>
              <a:t>msec later, and so on</a:t>
            </a:r>
            <a:r>
              <a:rPr lang="en-US" sz="2400" smtClean="0"/>
              <a:t>.</a:t>
            </a:r>
          </a:p>
          <a:p>
            <a:pPr marL="342900" lvl="0" indent="-342900">
              <a:spcBef>
                <a:spcPts val="480"/>
              </a:spcBef>
              <a:buSzPts val="2400"/>
            </a:pPr>
            <a:r>
              <a:rPr lang="en-US" sz="2400"/>
              <a:t>The conclusion can be formulated as follows: setting the quantum too </a:t>
            </a:r>
            <a:r>
              <a:rPr lang="en-US" sz="2400" smtClean="0"/>
              <a:t>short causes </a:t>
            </a:r>
            <a:r>
              <a:rPr lang="en-US" sz="2400"/>
              <a:t>too many process switches and lowers the CPU efficiency, but setting it </a:t>
            </a:r>
            <a:r>
              <a:rPr lang="en-US" sz="2400" smtClean="0"/>
              <a:t>too long </a:t>
            </a:r>
            <a:r>
              <a:rPr lang="en-US" sz="2400"/>
              <a:t>may cause poor response to short interactive requests. A quantum </a:t>
            </a:r>
            <a:r>
              <a:rPr lang="en-US" sz="2400" smtClean="0"/>
              <a:t>around 20–50 </a:t>
            </a:r>
            <a:r>
              <a:rPr lang="en-US" sz="2400"/>
              <a:t>msec is often a reasonable compromise.</a:t>
            </a: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1979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475" name="Google Shape;475;p51"/>
          <p:cNvSpPr txBox="1">
            <a:spLocks noGrp="1"/>
          </p:cNvSpPr>
          <p:nvPr>
            <p:ph type="title"/>
          </p:nvPr>
        </p:nvSpPr>
        <p:spPr>
          <a:xfrm>
            <a:off x="785447" y="722922"/>
            <a:ext cx="8054975" cy="84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Interactive Systems </a:t>
            </a: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endParaRPr/>
          </a:p>
        </p:txBody>
      </p:sp>
      <p:sp>
        <p:nvSpPr>
          <p:cNvPr id="476" name="Google Shape;476;p51"/>
          <p:cNvSpPr txBox="1">
            <a:spLocks noGrp="1"/>
          </p:cNvSpPr>
          <p:nvPr>
            <p:ph type="body" idx="1"/>
          </p:nvPr>
        </p:nvSpPr>
        <p:spPr>
          <a:xfrm>
            <a:off x="839787" y="1955800"/>
            <a:ext cx="7694612" cy="4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RR with Time Quantum = 20 	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Process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	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Gantt chart is: </a:t>
            </a: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higher average turnaround than SJF, but better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	</a:t>
            </a:r>
            <a:endParaRPr/>
          </a:p>
        </p:txBody>
      </p:sp>
      <p:grpSp>
        <p:nvGrpSpPr>
          <p:cNvPr id="477" name="Google Shape;477;p51"/>
          <p:cNvGrpSpPr/>
          <p:nvPr/>
        </p:nvGrpSpPr>
        <p:grpSpPr>
          <a:xfrm>
            <a:off x="1635125" y="4676775"/>
            <a:ext cx="6051550" cy="976312"/>
            <a:chOff x="1676400" y="4191000"/>
            <a:chExt cx="6051550" cy="976312"/>
          </a:xfrm>
        </p:grpSpPr>
        <p:grpSp>
          <p:nvGrpSpPr>
            <p:cNvPr id="478" name="Google Shape;478;p51"/>
            <p:cNvGrpSpPr/>
            <p:nvPr/>
          </p:nvGrpSpPr>
          <p:grpSpPr>
            <a:xfrm>
              <a:off x="1828800" y="4191000"/>
              <a:ext cx="5638800" cy="609600"/>
              <a:chOff x="1828800" y="4343400"/>
              <a:chExt cx="4572000" cy="457200"/>
            </a:xfrm>
          </p:grpSpPr>
          <p:sp>
            <p:nvSpPr>
              <p:cNvPr id="479" name="Google Shape;479;p51"/>
              <p:cNvSpPr txBox="1"/>
              <p:nvPr/>
            </p:nvSpPr>
            <p:spPr>
              <a:xfrm>
                <a:off x="18288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480" name="Google Shape;480;p51"/>
              <p:cNvSpPr txBox="1"/>
              <p:nvPr/>
            </p:nvSpPr>
            <p:spPr>
              <a:xfrm>
                <a:off x="22860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/>
              </a:p>
            </p:txBody>
          </p:sp>
          <p:sp>
            <p:nvSpPr>
              <p:cNvPr id="481" name="Google Shape;481;p51"/>
              <p:cNvSpPr txBox="1"/>
              <p:nvPr/>
            </p:nvSpPr>
            <p:spPr>
              <a:xfrm>
                <a:off x="27432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482" name="Google Shape;482;p51"/>
              <p:cNvSpPr txBox="1"/>
              <p:nvPr/>
            </p:nvSpPr>
            <p:spPr>
              <a:xfrm>
                <a:off x="32004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/>
              </a:p>
            </p:txBody>
          </p:sp>
          <p:sp>
            <p:nvSpPr>
              <p:cNvPr id="483" name="Google Shape;483;p51"/>
              <p:cNvSpPr txBox="1"/>
              <p:nvPr/>
            </p:nvSpPr>
            <p:spPr>
              <a:xfrm>
                <a:off x="36576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484" name="Google Shape;484;p51"/>
              <p:cNvSpPr txBox="1"/>
              <p:nvPr/>
            </p:nvSpPr>
            <p:spPr>
              <a:xfrm>
                <a:off x="41148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485" name="Google Shape;485;p51"/>
              <p:cNvSpPr txBox="1"/>
              <p:nvPr/>
            </p:nvSpPr>
            <p:spPr>
              <a:xfrm>
                <a:off x="45720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/>
              </a:p>
            </p:txBody>
          </p:sp>
          <p:sp>
            <p:nvSpPr>
              <p:cNvPr id="486" name="Google Shape;486;p51"/>
              <p:cNvSpPr txBox="1"/>
              <p:nvPr/>
            </p:nvSpPr>
            <p:spPr>
              <a:xfrm>
                <a:off x="50292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487" name="Google Shape;487;p51"/>
              <p:cNvSpPr txBox="1"/>
              <p:nvPr/>
            </p:nvSpPr>
            <p:spPr>
              <a:xfrm>
                <a:off x="54864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488" name="Google Shape;488;p51"/>
              <p:cNvSpPr txBox="1"/>
              <p:nvPr/>
            </p:nvSpPr>
            <p:spPr>
              <a:xfrm>
                <a:off x="5943600" y="434340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lang="en-US" sz="1800" b="0" i="0" u="none" baseline="-250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</p:grpSp>
        <p:sp>
          <p:nvSpPr>
            <p:cNvPr id="489" name="Google Shape;489;p51"/>
            <p:cNvSpPr txBox="1"/>
            <p:nvPr/>
          </p:nvSpPr>
          <p:spPr>
            <a:xfrm>
              <a:off x="1676400" y="48006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490" name="Google Shape;490;p51"/>
            <p:cNvSpPr txBox="1"/>
            <p:nvPr/>
          </p:nvSpPr>
          <p:spPr>
            <a:xfrm>
              <a:off x="21463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20</a:t>
              </a:r>
              <a:endParaRPr/>
            </a:p>
          </p:txBody>
        </p:sp>
        <p:sp>
          <p:nvSpPr>
            <p:cNvPr id="491" name="Google Shape;491;p51"/>
            <p:cNvSpPr txBox="1"/>
            <p:nvPr/>
          </p:nvSpPr>
          <p:spPr>
            <a:xfrm>
              <a:off x="26797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37</a:t>
              </a:r>
              <a:endParaRPr/>
            </a:p>
          </p:txBody>
        </p:sp>
        <p:sp>
          <p:nvSpPr>
            <p:cNvPr id="492" name="Google Shape;492;p51"/>
            <p:cNvSpPr txBox="1"/>
            <p:nvPr/>
          </p:nvSpPr>
          <p:spPr>
            <a:xfrm>
              <a:off x="328295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57</a:t>
              </a:r>
              <a:endParaRPr/>
            </a:p>
          </p:txBody>
        </p:sp>
        <p:sp>
          <p:nvSpPr>
            <p:cNvPr id="493" name="Google Shape;493;p51"/>
            <p:cNvSpPr txBox="1"/>
            <p:nvPr/>
          </p:nvSpPr>
          <p:spPr>
            <a:xfrm>
              <a:off x="38989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77</a:t>
              </a:r>
              <a:endParaRPr/>
            </a:p>
          </p:txBody>
        </p:sp>
        <p:sp>
          <p:nvSpPr>
            <p:cNvPr id="494" name="Google Shape;494;p51"/>
            <p:cNvSpPr txBox="1"/>
            <p:nvPr/>
          </p:nvSpPr>
          <p:spPr>
            <a:xfrm>
              <a:off x="4432300" y="48006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97</a:t>
              </a:r>
              <a:endParaRPr/>
            </a:p>
          </p:txBody>
        </p:sp>
        <p:sp>
          <p:nvSpPr>
            <p:cNvPr id="495" name="Google Shape;495;p51"/>
            <p:cNvSpPr txBox="1"/>
            <p:nvPr/>
          </p:nvSpPr>
          <p:spPr>
            <a:xfrm>
              <a:off x="49022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117</a:t>
              </a:r>
              <a:endParaRPr/>
            </a:p>
          </p:txBody>
        </p:sp>
        <p:sp>
          <p:nvSpPr>
            <p:cNvPr id="496" name="Google Shape;496;p51"/>
            <p:cNvSpPr txBox="1"/>
            <p:nvPr/>
          </p:nvSpPr>
          <p:spPr>
            <a:xfrm>
              <a:off x="55118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121</a:t>
              </a:r>
              <a:endParaRPr/>
            </a:p>
          </p:txBody>
        </p:sp>
        <p:sp>
          <p:nvSpPr>
            <p:cNvPr id="497" name="Google Shape;497;p51"/>
            <p:cNvSpPr txBox="1"/>
            <p:nvPr/>
          </p:nvSpPr>
          <p:spPr>
            <a:xfrm>
              <a:off x="60452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134</a:t>
              </a:r>
              <a:endParaRPr/>
            </a:p>
          </p:txBody>
        </p:sp>
        <p:sp>
          <p:nvSpPr>
            <p:cNvPr id="498" name="Google Shape;498;p51"/>
            <p:cNvSpPr txBox="1"/>
            <p:nvPr/>
          </p:nvSpPr>
          <p:spPr>
            <a:xfrm>
              <a:off x="66294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154</a:t>
              </a:r>
              <a:endParaRPr/>
            </a:p>
          </p:txBody>
        </p:sp>
        <p:sp>
          <p:nvSpPr>
            <p:cNvPr id="499" name="Google Shape;499;p51"/>
            <p:cNvSpPr txBox="1"/>
            <p:nvPr/>
          </p:nvSpPr>
          <p:spPr>
            <a:xfrm>
              <a:off x="7162800" y="4800600"/>
              <a:ext cx="565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162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505" name="Google Shape;505;p52"/>
          <p:cNvSpPr txBox="1">
            <a:spLocks noGrp="1"/>
          </p:cNvSpPr>
          <p:nvPr>
            <p:ph type="title"/>
          </p:nvPr>
        </p:nvSpPr>
        <p:spPr>
          <a:xfrm>
            <a:off x="771525" y="521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Interactive Systems </a:t>
            </a: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</a:t>
            </a:r>
            <a:endParaRPr/>
          </a:p>
        </p:txBody>
      </p:sp>
      <p:sp>
        <p:nvSpPr>
          <p:cNvPr id="506" name="Google Shape;506;p52"/>
          <p:cNvSpPr txBox="1">
            <a:spLocks noGrp="1"/>
          </p:cNvSpPr>
          <p:nvPr>
            <p:ph type="body" idx="1"/>
          </p:nvPr>
        </p:nvSpPr>
        <p:spPr>
          <a:xfrm>
            <a:off x="685800" y="1918676"/>
            <a:ext cx="7772400" cy="321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2800" b="1" i="0" u="none" dirty="0">
                <a:solidFill>
                  <a:schemeClr val="accent2"/>
                </a:solidFill>
                <a:sym typeface="Times New Roman"/>
              </a:rPr>
              <a:t>Priority Scheduling</a:t>
            </a: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: A priority number (integer) is associated with </a:t>
            </a:r>
            <a:r>
              <a:rPr lang="en-US" sz="2800" b="0" i="0" u="none">
                <a:solidFill>
                  <a:schemeClr val="accent2"/>
                </a:solidFill>
                <a:sym typeface="Times New Roman"/>
              </a:rPr>
              <a:t>each </a:t>
            </a:r>
            <a:r>
              <a:rPr lang="en-US" sz="2800" b="0" i="0" u="none" smtClean="0">
                <a:solidFill>
                  <a:schemeClr val="accent2"/>
                </a:solidFill>
                <a:sym typeface="Times New Roman"/>
              </a:rPr>
              <a:t>process. The process with the highest priority is served first.</a:t>
            </a:r>
            <a:endParaRPr sz="2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800" b="0" i="0" u="none" smtClean="0">
                <a:solidFill>
                  <a:schemeClr val="accent2"/>
                </a:solidFill>
                <a:sym typeface="Times New Roman"/>
              </a:rPr>
              <a:t>Problem </a:t>
            </a: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≡ Starvation – low priority processes may never execute</a:t>
            </a:r>
            <a:endParaRPr sz="2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Solution ≡ Aging – as time progresses increase the priority of the process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292100" y="520700"/>
            <a:ext cx="8496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Interactive Systems </a:t>
            </a: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</a:t>
            </a:r>
            <a:endParaRPr/>
          </a:p>
        </p:txBody>
      </p:sp>
      <p:sp>
        <p:nvSpPr>
          <p:cNvPr id="513" name="Google Shape;513;p53"/>
          <p:cNvSpPr txBox="1">
            <a:spLocks noGrp="1"/>
          </p:cNvSpPr>
          <p:nvPr>
            <p:ph type="body" idx="1"/>
          </p:nvPr>
        </p:nvSpPr>
        <p:spPr>
          <a:xfrm>
            <a:off x="276225" y="1889125"/>
            <a:ext cx="8661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scheduling algorithm with four priority classes</a:t>
            </a:r>
            <a:endParaRPr/>
          </a:p>
        </p:txBody>
      </p:sp>
      <p:pic>
        <p:nvPicPr>
          <p:cNvPr id="514" name="Google Shape;51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687" y="2732087"/>
            <a:ext cx="7034212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784225" y="994238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Real-Time Systems (1)</a:t>
            </a: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839787" y="1976437"/>
            <a:ext cx="7683500" cy="439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1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real-time</a:t>
            </a:r>
            <a:r>
              <a:rPr lang="en-US" sz="32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 – required to complete a critical task within a guaranteed amount of time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1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real-time</a:t>
            </a:r>
            <a:r>
              <a:rPr lang="en-US" sz="32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computing – requires that critical processes receive priority over less fortunate ones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784225" y="994238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Real-Time Systems </a:t>
            </a: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98585" y="1589576"/>
            <a:ext cx="8452338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A real-time system is one in which time plays an essential role. </a:t>
            </a:r>
            <a:r>
              <a:rPr lang="en-US" sz="2000" dirty="0" smtClean="0"/>
              <a:t>For example, the </a:t>
            </a:r>
            <a:r>
              <a:rPr lang="en-US" sz="2000" dirty="0"/>
              <a:t>computer in a compact disc player gets the bits as they come off the drive </a:t>
            </a:r>
            <a:r>
              <a:rPr lang="en-US" sz="2000" dirty="0" smtClean="0"/>
              <a:t>and must </a:t>
            </a:r>
            <a:r>
              <a:rPr lang="en-US" sz="2000" dirty="0"/>
              <a:t>convert them into music within a very tight time interval. If the </a:t>
            </a:r>
            <a:r>
              <a:rPr lang="en-US" sz="2000" dirty="0" smtClean="0"/>
              <a:t>calculation takes </a:t>
            </a:r>
            <a:r>
              <a:rPr lang="en-US" sz="2000" dirty="0"/>
              <a:t>too long, the music will sound peculiar. Other real-time systems are </a:t>
            </a:r>
            <a:r>
              <a:rPr lang="en-US" sz="2000" dirty="0" smtClean="0"/>
              <a:t>patient monitoring </a:t>
            </a:r>
            <a:r>
              <a:rPr lang="en-US" sz="2000" dirty="0"/>
              <a:t>in a hospital intensive-care unit, the autopilot in an aircraft, and </a:t>
            </a:r>
            <a:r>
              <a:rPr lang="en-US" sz="2000" dirty="0" smtClean="0"/>
              <a:t>robot control </a:t>
            </a:r>
            <a:r>
              <a:rPr lang="en-US" sz="2000" dirty="0"/>
              <a:t>in an automated factory. In all these cases, having the right answer </a:t>
            </a:r>
            <a:r>
              <a:rPr lang="en-US" sz="2000" dirty="0" smtClean="0"/>
              <a:t>but having </a:t>
            </a:r>
            <a:r>
              <a:rPr lang="en-US" sz="2000" dirty="0"/>
              <a:t>it too late is often just as bad as not having it at all</a:t>
            </a:r>
            <a:r>
              <a:rPr lang="en-US" sz="2000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/>
              <a:t>Real-time systems are generally categorized as </a:t>
            </a:r>
            <a:r>
              <a:rPr lang="en-US" sz="2000" b="1" dirty="0"/>
              <a:t>hard real time</a:t>
            </a:r>
            <a:r>
              <a:rPr lang="en-US" sz="2000" dirty="0"/>
              <a:t>, meaning </a:t>
            </a:r>
            <a:r>
              <a:rPr lang="en-US" sz="2000" dirty="0" smtClean="0"/>
              <a:t>there are </a:t>
            </a:r>
            <a:r>
              <a:rPr lang="en-US" sz="2000" dirty="0"/>
              <a:t>absolute deadlines that must be </a:t>
            </a:r>
            <a:r>
              <a:rPr lang="en-US" sz="2000" dirty="0" smtClean="0"/>
              <a:t>met; </a:t>
            </a:r>
            <a:r>
              <a:rPr lang="en-US" sz="2000" dirty="0"/>
              <a:t>and </a:t>
            </a:r>
            <a:r>
              <a:rPr lang="en-US" sz="2000" b="1" dirty="0"/>
              <a:t>soft real time</a:t>
            </a:r>
            <a:r>
              <a:rPr lang="en-US" sz="2000" dirty="0"/>
              <a:t>, meaning</a:t>
            </a:r>
            <a:br>
              <a:rPr lang="en-US" sz="2000" dirty="0"/>
            </a:br>
            <a:r>
              <a:rPr lang="en-US" sz="2000" dirty="0"/>
              <a:t>that missing an </a:t>
            </a:r>
            <a:r>
              <a:rPr lang="en-US" sz="2000" dirty="0" smtClean="0"/>
              <a:t>occasional </a:t>
            </a:r>
            <a:r>
              <a:rPr lang="en-US" sz="2000" dirty="0"/>
              <a:t>deadline is undesirable, but nevertheless tolerable</a:t>
            </a:r>
            <a:r>
              <a:rPr lang="en-US" sz="2000" dirty="0" smtClean="0"/>
              <a:t>. In both </a:t>
            </a:r>
            <a:r>
              <a:rPr lang="en-US" sz="2000" dirty="0"/>
              <a:t>cases, real-time behavior is achieved by </a:t>
            </a:r>
            <a:r>
              <a:rPr lang="en-US" sz="2000" b="1" dirty="0"/>
              <a:t>dividing the program into a </a:t>
            </a:r>
            <a:r>
              <a:rPr lang="en-US" sz="2000" b="1" dirty="0" smtClean="0"/>
              <a:t>number of </a:t>
            </a:r>
            <a:r>
              <a:rPr lang="en-US" sz="2000" b="1" dirty="0"/>
              <a:t>processes</a:t>
            </a:r>
            <a:r>
              <a:rPr lang="en-US" sz="2000" dirty="0"/>
              <a:t>, each of whose behavior is predictable and known in advance.</a:t>
            </a:r>
            <a:r>
              <a:rPr lang="en-US" sz="2000" dirty="0" smtClean="0"/>
              <a:t> These processes </a:t>
            </a:r>
            <a:r>
              <a:rPr lang="en-US" sz="2000" dirty="0"/>
              <a:t>are generally short lived and can run to completion in well under a </a:t>
            </a:r>
            <a:r>
              <a:rPr lang="en-US" sz="2000" dirty="0" smtClean="0"/>
              <a:t>second</a:t>
            </a:r>
            <a:r>
              <a:rPr lang="en-US" sz="2000" dirty="0"/>
              <a:t>. When an external event is detected, it is the job of the scheduler to </a:t>
            </a:r>
            <a:r>
              <a:rPr lang="en-US" sz="2000" dirty="0" smtClean="0"/>
              <a:t>schedule the </a:t>
            </a:r>
            <a:r>
              <a:rPr lang="en-US" sz="2000" dirty="0"/>
              <a:t>processes in such a way that all deadlines are met.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239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584933" y="6191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Real-Time Systems </a:t>
            </a: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 dirty="0"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86862" y="1228188"/>
            <a:ext cx="8546123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events that a real-time system may have to respond to can be further </a:t>
            </a:r>
            <a:r>
              <a:rPr lang="en-US" sz="2000" dirty="0" smtClean="0"/>
              <a:t>categorized </a:t>
            </a:r>
            <a:r>
              <a:rPr lang="en-US" sz="2000" dirty="0"/>
              <a:t>as periodic (meaning they occur at regular intervals) or aperiodic (</a:t>
            </a:r>
            <a:r>
              <a:rPr lang="en-US" sz="2000" dirty="0" smtClean="0"/>
              <a:t>meaning </a:t>
            </a:r>
            <a:r>
              <a:rPr lang="en-US" sz="2000" dirty="0"/>
              <a:t>they occur unpredictably). A system may have to respond to multiple </a:t>
            </a:r>
            <a:r>
              <a:rPr lang="en-US" sz="2000" dirty="0" smtClean="0"/>
              <a:t>periodic-event </a:t>
            </a:r>
            <a:r>
              <a:rPr lang="en-US" sz="2000" dirty="0"/>
              <a:t>streams. Depending on how much time each event requires for </a:t>
            </a:r>
            <a:r>
              <a:rPr lang="en-US" sz="2000" dirty="0" smtClean="0"/>
              <a:t>processing, handling </a:t>
            </a:r>
            <a:r>
              <a:rPr lang="en-US" sz="2000" dirty="0"/>
              <a:t>all of them may not even be possible. For example, if there are m </a:t>
            </a:r>
            <a:r>
              <a:rPr lang="en-US" sz="2000" dirty="0" smtClean="0"/>
              <a:t>periodic events </a:t>
            </a:r>
            <a:r>
              <a:rPr lang="en-US" sz="2000" dirty="0"/>
              <a:t>and </a:t>
            </a:r>
            <a:r>
              <a:rPr lang="en-US" sz="2000" b="1" dirty="0"/>
              <a:t>event </a:t>
            </a:r>
            <a:r>
              <a:rPr lang="en-US" sz="2000" b="1" dirty="0" err="1"/>
              <a:t>i</a:t>
            </a:r>
            <a:r>
              <a:rPr lang="en-US" sz="2000" b="1" dirty="0"/>
              <a:t> occurs with period Pi and requires </a:t>
            </a:r>
            <a:r>
              <a:rPr lang="en-US" sz="2000" b="1" dirty="0" err="1"/>
              <a:t>Ci</a:t>
            </a:r>
            <a:r>
              <a:rPr lang="en-US" sz="2000" b="1" dirty="0"/>
              <a:t> sec of CPU time</a:t>
            </a:r>
            <a:r>
              <a:rPr lang="en-US" sz="2000" dirty="0"/>
              <a:t> to </a:t>
            </a:r>
            <a:r>
              <a:rPr lang="en-US" sz="2000" dirty="0" smtClean="0"/>
              <a:t>handle each </a:t>
            </a:r>
            <a:r>
              <a:rPr lang="en-US" sz="2000" dirty="0"/>
              <a:t>event, then the load can be handled only </a:t>
            </a:r>
            <a:r>
              <a:rPr lang="en-US" sz="2000" dirty="0" smtClean="0"/>
              <a:t>if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A </a:t>
            </a:r>
            <a:r>
              <a:rPr lang="en-US" sz="2000" b="1" dirty="0"/>
              <a:t>real-time system that meets this criterion is said to be schedulable</a:t>
            </a:r>
            <a:r>
              <a:rPr lang="en-US" sz="2000" dirty="0"/>
              <a:t>. This </a:t>
            </a:r>
            <a:r>
              <a:rPr lang="en-US" sz="2000" dirty="0" smtClean="0"/>
              <a:t>means it </a:t>
            </a:r>
            <a:r>
              <a:rPr lang="en-US" sz="2000" dirty="0"/>
              <a:t>can actually be implemented. A process that fails to meet this test cannot </a:t>
            </a:r>
            <a:r>
              <a:rPr lang="en-US" sz="2000" dirty="0" smtClean="0"/>
              <a:t>be scheduled </a:t>
            </a:r>
            <a:r>
              <a:rPr lang="en-US" sz="2000" dirty="0"/>
              <a:t>because the total amount of CPU time the processes want collectively </a:t>
            </a:r>
            <a:r>
              <a:rPr lang="en-US" sz="2000" dirty="0" smtClean="0"/>
              <a:t>is more </a:t>
            </a:r>
            <a:r>
              <a:rPr lang="en-US" sz="2000" dirty="0"/>
              <a:t>than the CPU can deliver</a:t>
            </a:r>
            <a:r>
              <a:rPr lang="en-US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As an example, consider a soft real-time system with three periodic events,</a:t>
            </a:r>
            <a:br>
              <a:rPr lang="en-US" sz="2000" dirty="0"/>
            </a:br>
            <a:r>
              <a:rPr lang="en-US" sz="2000" dirty="0"/>
              <a:t>with periods of 100, 200, and 500 </a:t>
            </a:r>
            <a:r>
              <a:rPr lang="en-US" sz="2000" dirty="0" err="1"/>
              <a:t>msec</a:t>
            </a:r>
            <a:r>
              <a:rPr lang="en-US" sz="2000" dirty="0"/>
              <a:t>, respectively. If these events require 50,</a:t>
            </a:r>
            <a:br>
              <a:rPr lang="en-US" sz="2000" dirty="0"/>
            </a:br>
            <a:r>
              <a:rPr lang="en-US" sz="2000" dirty="0"/>
              <a:t>30, and 100 </a:t>
            </a:r>
            <a:r>
              <a:rPr lang="en-US" sz="2000" dirty="0" err="1"/>
              <a:t>msec</a:t>
            </a:r>
            <a:r>
              <a:rPr lang="en-US" sz="2000" dirty="0"/>
              <a:t> of CPU time per event, respectively, the system is schedulable</a:t>
            </a:r>
            <a:br>
              <a:rPr lang="en-US" sz="2000" dirty="0"/>
            </a:br>
            <a:r>
              <a:rPr lang="en-US" sz="2000" dirty="0"/>
              <a:t>because 0. 5 + 0. 15 + 0. 2 &lt; 1.</a:t>
            </a:r>
          </a:p>
        </p:txBody>
      </p:sp>
      <p:pic>
        <p:nvPicPr>
          <p:cNvPr id="5" name="Google Shape;52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2092" y="3448965"/>
            <a:ext cx="894861" cy="522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4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542" name="Google Shape;542;p57"/>
          <p:cNvSpPr txBox="1">
            <a:spLocks noGrp="1"/>
          </p:cNvSpPr>
          <p:nvPr>
            <p:ph type="title"/>
          </p:nvPr>
        </p:nvSpPr>
        <p:spPr>
          <a:xfrm>
            <a:off x="771525" y="72096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(1)</a:t>
            </a:r>
            <a:endParaRPr/>
          </a:p>
        </p:txBody>
      </p:sp>
      <p:sp>
        <p:nvSpPr>
          <p:cNvPr id="543" name="Google Shape;543;p57"/>
          <p:cNvSpPr txBox="1">
            <a:spLocks noGrp="1"/>
          </p:cNvSpPr>
          <p:nvPr>
            <p:ph type="body" idx="1"/>
          </p:nvPr>
        </p:nvSpPr>
        <p:spPr>
          <a:xfrm>
            <a:off x="685800" y="2293937"/>
            <a:ext cx="7235825" cy="322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Scheduling – How the threads library decides which thread to put onto an available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Scheduling – How the kernel decides which kernel thread to run next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title"/>
          </p:nvPr>
        </p:nvSpPr>
        <p:spPr>
          <a:xfrm>
            <a:off x="784225" y="104113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1" i="0" u="none" strike="noStrike" cap="none" smtClean="0">
                <a:solidFill>
                  <a:srgbClr val="FF0000"/>
                </a:solidFill>
                <a:sym typeface="Times New Roman"/>
              </a:rPr>
              <a:t>Introduction </a:t>
            </a:r>
            <a:r>
              <a:rPr lang="en-US" sz="3200" b="1" i="0" u="none" strike="noStrike" cap="none">
                <a:solidFill>
                  <a:srgbClr val="FF0000"/>
                </a:solidFill>
                <a:sym typeface="Times New Roman"/>
              </a:rPr>
              <a:t>to Scheduling (1)</a:t>
            </a:r>
            <a:endParaRPr b="1"/>
          </a:p>
        </p:txBody>
      </p:sp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841375" y="2401397"/>
            <a:ext cx="735171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Maximum CPU utilization obtained with multiprogramming</a:t>
            </a:r>
            <a:endParaRPr sz="2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CPU–I/O Burst Cycle – Process execution consists of a </a:t>
            </a:r>
            <a:r>
              <a:rPr lang="en-US" sz="2800" b="0" i="1" u="none" dirty="0">
                <a:solidFill>
                  <a:schemeClr val="accent2"/>
                </a:solidFill>
                <a:sym typeface="Times New Roman"/>
              </a:rPr>
              <a:t>cycle</a:t>
            </a: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 of CPU execution and I/O wait</a:t>
            </a:r>
            <a:endParaRPr sz="2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2800" b="0" i="0" u="none" dirty="0">
                <a:solidFill>
                  <a:schemeClr val="accent2"/>
                </a:solidFill>
                <a:sym typeface="Times New Roman"/>
              </a:rPr>
              <a:t>CPU burst distribution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542" name="Google Shape;542;p57"/>
          <p:cNvSpPr txBox="1">
            <a:spLocks noGrp="1"/>
          </p:cNvSpPr>
          <p:nvPr>
            <p:ph type="title"/>
          </p:nvPr>
        </p:nvSpPr>
        <p:spPr>
          <a:xfrm>
            <a:off x="771525" y="720969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7" t="29846" r="13173" b="17847"/>
          <a:stretch/>
        </p:blipFill>
        <p:spPr bwMode="auto">
          <a:xfrm>
            <a:off x="937846" y="1899138"/>
            <a:ext cx="7162800" cy="398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7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771525" y="55293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</a:t>
            </a:r>
            <a:endParaRPr dirty="0"/>
          </a:p>
        </p:txBody>
      </p:sp>
      <p:sp>
        <p:nvSpPr>
          <p:cNvPr id="333" name="Google Shape;333;p38"/>
          <p:cNvSpPr txBox="1">
            <a:spLocks noGrp="1"/>
          </p:cNvSpPr>
          <p:nvPr>
            <p:ph type="body" idx="1"/>
          </p:nvPr>
        </p:nvSpPr>
        <p:spPr>
          <a:xfrm>
            <a:off x="430091" y="4465513"/>
            <a:ext cx="4751509" cy="15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400" b="0" i="0" u="none" dirty="0">
                <a:solidFill>
                  <a:schemeClr val="accent2"/>
                </a:solidFill>
                <a:sym typeface="Times New Roman"/>
              </a:rPr>
              <a:t>Bursts of CPU usage alternate with periods of I/O wait</a:t>
            </a:r>
            <a:endParaRPr sz="2400"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Times New Roman"/>
              </a:rPr>
              <a:t>a CPU-bound process</a:t>
            </a:r>
            <a:endParaRPr sz="2400"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Times New Roman"/>
              </a:rPr>
              <a:t>an I/O bound process</a:t>
            </a:r>
            <a:endParaRPr sz="2400" dirty="0"/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612" y="1757238"/>
            <a:ext cx="7435850" cy="27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794738" y="4512405"/>
            <a:ext cx="378655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The important thing to notice about Fig</a:t>
            </a:r>
            <a:r>
              <a:rPr lang="en-US" sz="1600"/>
              <a:t>. </a:t>
            </a:r>
            <a:r>
              <a:rPr lang="en-US" sz="1600" smtClean="0"/>
              <a:t>above </a:t>
            </a:r>
            <a:r>
              <a:rPr lang="en-US" sz="1600" dirty="0"/>
              <a:t>is that some processes, such </a:t>
            </a:r>
            <a:r>
              <a:rPr lang="en-US" sz="1600" dirty="0" smtClean="0"/>
              <a:t>as the </a:t>
            </a:r>
            <a:r>
              <a:rPr lang="en-US" sz="1600" dirty="0"/>
              <a:t>one </a:t>
            </a:r>
            <a:r>
              <a:rPr lang="en-US" sz="1600"/>
              <a:t>in </a:t>
            </a:r>
            <a:r>
              <a:rPr lang="en-US" sz="1600" smtClean="0"/>
              <a:t>(a</a:t>
            </a:r>
            <a:r>
              <a:rPr lang="en-US" sz="1600" dirty="0"/>
              <a:t>), spend most of their time computing, while other processes</a:t>
            </a:r>
            <a:r>
              <a:rPr lang="en-US" sz="1600" dirty="0" smtClean="0"/>
              <a:t>, such </a:t>
            </a:r>
            <a:r>
              <a:rPr lang="en-US" sz="1600" dirty="0"/>
              <a:t>as the one shown </a:t>
            </a:r>
            <a:r>
              <a:rPr lang="en-US" sz="1600"/>
              <a:t>in </a:t>
            </a:r>
            <a:r>
              <a:rPr lang="en-US" sz="1600" smtClean="0"/>
              <a:t>(b</a:t>
            </a:r>
            <a:r>
              <a:rPr lang="en-US" sz="1600" dirty="0"/>
              <a:t>), spend most of their time waiting for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>
            <a:spLocks noGrp="1"/>
          </p:cNvSpPr>
          <p:nvPr>
            <p:ph type="sldNum" idx="12"/>
          </p:nvPr>
        </p:nvSpPr>
        <p:spPr>
          <a:xfrm>
            <a:off x="8648700" y="7474439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title"/>
          </p:nvPr>
        </p:nvSpPr>
        <p:spPr>
          <a:xfrm>
            <a:off x="790087" y="732428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Criteria</a:t>
            </a:r>
            <a:endParaRPr dirty="0"/>
          </a:p>
        </p:txBody>
      </p:sp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222739" y="1482846"/>
            <a:ext cx="8546124" cy="478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spcBef>
                <a:spcPts val="560"/>
              </a:spcBef>
              <a:buSzPts val="2800"/>
            </a:pPr>
            <a:r>
              <a:rPr lang="en-US" sz="2800" b="0" i="0" u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utilization: k</a:t>
            </a:r>
            <a:r>
              <a:rPr lang="en-US" sz="2800" smtClean="0"/>
              <a:t>eep </a:t>
            </a:r>
            <a:r>
              <a:rPr lang="en-US" sz="2800"/>
              <a:t>the CPU as busy as </a:t>
            </a:r>
            <a:r>
              <a:rPr lang="en-US" sz="2800" smtClean="0"/>
              <a:t>possible.</a:t>
            </a:r>
            <a:endParaRPr dirty="0"/>
          </a:p>
          <a:p>
            <a:pPr marL="342900" lvl="0" indent="-342900">
              <a:spcBef>
                <a:spcPts val="560"/>
              </a:spcBef>
              <a:buSzPts val="2800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throughput: </a:t>
            </a:r>
            <a:r>
              <a:rPr lang="en-US" sz="2800"/>
              <a:t>maximize jobs per </a:t>
            </a:r>
            <a:r>
              <a:rPr lang="en-US" sz="2800" smtClean="0"/>
              <a:t>hour (batch </a:t>
            </a:r>
            <a:r>
              <a:rPr lang="en-US" sz="2800"/>
              <a:t>systems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342900" lvl="0" indent="-342900">
              <a:spcBef>
                <a:spcPts val="560"/>
              </a:spcBef>
              <a:buSzPts val="2800"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turnaround 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time: </a:t>
            </a:r>
            <a:r>
              <a:rPr lang="en-US" sz="2800"/>
              <a:t>minimize time between submission and termination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</a:t>
            </a:r>
            <a:r>
              <a:rPr lang="en-US" sz="2800" smtClean="0"/>
              <a:t>atch </a:t>
            </a:r>
            <a:r>
              <a:rPr lang="en-US" sz="2800"/>
              <a:t>systems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dirty="0"/>
          </a:p>
          <a:p>
            <a:pPr marL="342900" indent="-342900">
              <a:spcBef>
                <a:spcPts val="560"/>
              </a:spcBef>
              <a:buSzPts val="2800"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waiting 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</a:t>
            </a:r>
            <a:r>
              <a:rPr lang="en-US" sz="2800"/>
              <a:t>(amount of time a process has been waiting in the ready </a:t>
            </a:r>
            <a:r>
              <a:rPr lang="en-US" sz="2800" smtClean="0"/>
              <a:t>queue</a:t>
            </a:r>
            <a:r>
              <a:rPr lang="en-US" sz="28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342900" lvl="0" indent="-342900">
              <a:spcBef>
                <a:spcPts val="560"/>
              </a:spcBef>
              <a:buSzPts val="2800"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</a:t>
            </a:r>
            <a:r>
              <a:rPr lang="en-US" sz="2800"/>
              <a:t>time (amount of time it takes from when a request was submitted until the first response is produced)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771525" y="6183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Goals</a:t>
            </a:r>
            <a:endParaRPr dirty="0"/>
          </a:p>
        </p:txBody>
      </p:sp>
      <p:pic>
        <p:nvPicPr>
          <p:cNvPr id="395" name="Google Shape;39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1966178"/>
            <a:ext cx="7810500" cy="400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title"/>
          </p:nvPr>
        </p:nvSpPr>
        <p:spPr>
          <a:xfrm>
            <a:off x="654051" y="643522"/>
            <a:ext cx="790379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Batch </a:t>
            </a:r>
            <a:r>
              <a:rPr lang="en-US" sz="3200" b="0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</a:t>
            </a:r>
            <a:endParaRPr dirty="0"/>
          </a:p>
        </p:txBody>
      </p:sp>
      <p:sp>
        <p:nvSpPr>
          <p:cNvPr id="402" name="Google Shape;402;p45"/>
          <p:cNvSpPr txBox="1">
            <a:spLocks noGrp="1"/>
          </p:cNvSpPr>
          <p:nvPr>
            <p:ph type="body" idx="1"/>
          </p:nvPr>
        </p:nvSpPr>
        <p:spPr>
          <a:xfrm>
            <a:off x="846137" y="1843940"/>
            <a:ext cx="7566025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First-Come, First-Served (FCFS) Scheduling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Time	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3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order: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 </a:t>
            </a:r>
            <a:b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342900" marR="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0;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24; </a:t>
            </a:r>
            <a:r>
              <a:rPr lang="en-US" sz="20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0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27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time:  (0 + 24 + 27)/3 = 17</a:t>
            </a:r>
            <a:endParaRPr/>
          </a:p>
        </p:txBody>
      </p:sp>
      <p:grpSp>
        <p:nvGrpSpPr>
          <p:cNvPr id="403" name="Google Shape;403;p45"/>
          <p:cNvGrpSpPr/>
          <p:nvPr/>
        </p:nvGrpSpPr>
        <p:grpSpPr>
          <a:xfrm>
            <a:off x="1379537" y="4183915"/>
            <a:ext cx="5556250" cy="1128712"/>
            <a:chOff x="1358900" y="4267200"/>
            <a:chExt cx="5556250" cy="1128712"/>
          </a:xfrm>
        </p:grpSpPr>
        <p:sp>
          <p:nvSpPr>
            <p:cNvPr id="404" name="Google Shape;404;p45"/>
            <p:cNvSpPr/>
            <p:nvPr/>
          </p:nvSpPr>
          <p:spPr>
            <a:xfrm>
              <a:off x="1524000" y="4267200"/>
              <a:ext cx="5257800" cy="609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45"/>
            <p:cNvSpPr txBox="1"/>
            <p:nvPr/>
          </p:nvSpPr>
          <p:spPr>
            <a:xfrm>
              <a:off x="2819400" y="4343400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06" name="Google Shape;406;p45"/>
            <p:cNvSpPr txBox="1"/>
            <p:nvPr/>
          </p:nvSpPr>
          <p:spPr>
            <a:xfrm>
              <a:off x="5181600" y="4343400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407" name="Google Shape;407;p45"/>
            <p:cNvSpPr txBox="1"/>
            <p:nvPr/>
          </p:nvSpPr>
          <p:spPr>
            <a:xfrm>
              <a:off x="6096000" y="4343400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408" name="Google Shape;408;p45"/>
            <p:cNvCxnSpPr/>
            <p:nvPr/>
          </p:nvCxnSpPr>
          <p:spPr>
            <a:xfrm>
              <a:off x="15240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9" name="Google Shape;409;p45"/>
            <p:cNvCxnSpPr/>
            <p:nvPr/>
          </p:nvCxnSpPr>
          <p:spPr>
            <a:xfrm>
              <a:off x="67818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0" name="Google Shape;410;p45"/>
            <p:cNvCxnSpPr/>
            <p:nvPr/>
          </p:nvCxnSpPr>
          <p:spPr>
            <a:xfrm>
              <a:off x="4876800" y="4267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1" name="Google Shape;411;p45"/>
            <p:cNvCxnSpPr/>
            <p:nvPr/>
          </p:nvCxnSpPr>
          <p:spPr>
            <a:xfrm>
              <a:off x="5791200" y="42672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2" name="Google Shape;412;p45"/>
            <p:cNvCxnSpPr/>
            <p:nvPr/>
          </p:nvCxnSpPr>
          <p:spPr>
            <a:xfrm>
              <a:off x="48768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3" name="Google Shape;413;p45"/>
            <p:cNvCxnSpPr/>
            <p:nvPr/>
          </p:nvCxnSpPr>
          <p:spPr>
            <a:xfrm>
              <a:off x="5791200" y="4876800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14" name="Google Shape;414;p45"/>
            <p:cNvSpPr txBox="1"/>
            <p:nvPr/>
          </p:nvSpPr>
          <p:spPr>
            <a:xfrm>
              <a:off x="4648200" y="50292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5562600" y="50292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6477000" y="5029200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1358900" y="5029200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title"/>
          </p:nvPr>
        </p:nvSpPr>
        <p:spPr>
          <a:xfrm>
            <a:off x="806694" y="4132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Batch Systems (2)</a:t>
            </a:r>
            <a:endParaRPr dirty="0"/>
          </a:p>
        </p:txBody>
      </p:sp>
      <p:sp>
        <p:nvSpPr>
          <p:cNvPr id="424" name="Google Shape;424;p46"/>
          <p:cNvSpPr txBox="1">
            <a:spLocks noGrp="1"/>
          </p:cNvSpPr>
          <p:nvPr>
            <p:ph type="body" idx="1"/>
          </p:nvPr>
        </p:nvSpPr>
        <p:spPr>
          <a:xfrm>
            <a:off x="670169" y="1772137"/>
            <a:ext cx="7772400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FCFS Scheduling (Cont.)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(24)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b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 b="0" i="1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 sz="24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 b="0" i="1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waiting time:   (6 + 0 + 3)/3 = 3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 better than previous case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1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Convoy effect</a:t>
            </a:r>
            <a:r>
              <a:rPr lang="en-US" sz="2400" b="1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short process behind long process</a:t>
            </a:r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1441694" y="3602524"/>
            <a:ext cx="5575300" cy="1128712"/>
            <a:chOff x="1352550" y="2619375"/>
            <a:chExt cx="5575300" cy="1128712"/>
          </a:xfrm>
        </p:grpSpPr>
        <p:sp>
          <p:nvSpPr>
            <p:cNvPr id="426" name="Google Shape;426;p46"/>
            <p:cNvSpPr/>
            <p:nvPr/>
          </p:nvSpPr>
          <p:spPr>
            <a:xfrm flipH="1">
              <a:off x="1504950" y="2619375"/>
              <a:ext cx="5257800" cy="609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7" name="Google Shape;427;p46"/>
            <p:cNvSpPr txBox="1"/>
            <p:nvPr/>
          </p:nvSpPr>
          <p:spPr>
            <a:xfrm flipH="1">
              <a:off x="5046662" y="2695575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428" name="Google Shape;428;p46"/>
            <p:cNvSpPr txBox="1"/>
            <p:nvPr/>
          </p:nvSpPr>
          <p:spPr>
            <a:xfrm flipH="1">
              <a:off x="2684462" y="2695575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429" name="Google Shape;429;p46"/>
            <p:cNvSpPr txBox="1"/>
            <p:nvPr/>
          </p:nvSpPr>
          <p:spPr>
            <a:xfrm flipH="1">
              <a:off x="1770062" y="2695575"/>
              <a:ext cx="420687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430" name="Google Shape;430;p46"/>
            <p:cNvCxnSpPr/>
            <p:nvPr/>
          </p:nvCxnSpPr>
          <p:spPr>
            <a:xfrm>
              <a:off x="67627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1" name="Google Shape;431;p46"/>
            <p:cNvCxnSpPr/>
            <p:nvPr/>
          </p:nvCxnSpPr>
          <p:spPr>
            <a:xfrm>
              <a:off x="15049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2" name="Google Shape;432;p46"/>
            <p:cNvCxnSpPr/>
            <p:nvPr/>
          </p:nvCxnSpPr>
          <p:spPr>
            <a:xfrm>
              <a:off x="3409950" y="2619375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3" name="Google Shape;433;p46"/>
            <p:cNvCxnSpPr/>
            <p:nvPr/>
          </p:nvCxnSpPr>
          <p:spPr>
            <a:xfrm>
              <a:off x="2495550" y="2619375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4" name="Google Shape;434;p46"/>
            <p:cNvCxnSpPr/>
            <p:nvPr/>
          </p:nvCxnSpPr>
          <p:spPr>
            <a:xfrm>
              <a:off x="34099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35" name="Google Shape;435;p46"/>
            <p:cNvCxnSpPr/>
            <p:nvPr/>
          </p:nvCxnSpPr>
          <p:spPr>
            <a:xfrm>
              <a:off x="2495550" y="3228975"/>
              <a:ext cx="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36" name="Google Shape;436;p46"/>
            <p:cNvSpPr txBox="1"/>
            <p:nvPr/>
          </p:nvSpPr>
          <p:spPr>
            <a:xfrm flipH="1">
              <a:off x="3263900" y="33813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437" name="Google Shape;437;p46"/>
            <p:cNvSpPr txBox="1"/>
            <p:nvPr/>
          </p:nvSpPr>
          <p:spPr>
            <a:xfrm flipH="1">
              <a:off x="2349500" y="33813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438" name="Google Shape;438;p46"/>
            <p:cNvSpPr txBox="1"/>
            <p:nvPr/>
          </p:nvSpPr>
          <p:spPr>
            <a:xfrm flipH="1">
              <a:off x="6489700" y="3381375"/>
              <a:ext cx="438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439" name="Google Shape;439;p46"/>
            <p:cNvSpPr txBox="1"/>
            <p:nvPr/>
          </p:nvSpPr>
          <p:spPr>
            <a:xfrm flipH="1">
              <a:off x="1352550" y="3381375"/>
              <a:ext cx="3111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771525" y="561462"/>
            <a:ext cx="689536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1" i="0" u="none" strike="noStrike" cap="none" smtClean="0">
                <a:solidFill>
                  <a:srgbClr val="FF0000"/>
                </a:solidFill>
                <a:sym typeface="Times New Roman"/>
              </a:rPr>
              <a:t>Scheduling </a:t>
            </a:r>
            <a:r>
              <a:rPr lang="en-US" sz="3200" b="1" i="0" u="none" strike="noStrike" cap="none">
                <a:solidFill>
                  <a:srgbClr val="FF0000"/>
                </a:solidFill>
                <a:sym typeface="Times New Roman"/>
              </a:rPr>
              <a:t>in Batch Systems (3)</a:t>
            </a:r>
            <a:endParaRPr b="1"/>
          </a:p>
        </p:txBody>
      </p:sp>
      <p:sp>
        <p:nvSpPr>
          <p:cNvPr id="446" name="Google Shape;446;p47"/>
          <p:cNvSpPr txBox="1">
            <a:spLocks noGrp="1"/>
          </p:cNvSpPr>
          <p:nvPr>
            <p:ph type="body" idx="1"/>
          </p:nvPr>
        </p:nvSpPr>
        <p:spPr>
          <a:xfrm>
            <a:off x="697523" y="1207479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Shortest-Job-First (SJF) Scheduling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with each process the length of its next CPU burst.  Use these lengths to schedule the process with the shortest time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schemes: 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nonpreemptive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once CPU given to the process it cannot be preempted until completes its CPU burst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preemptive – if a new process arrives with CPU burst length less than remaining time of current executing process, preempt.  This scheme is know as the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Shortest-Remaining-Time-First (SRTF)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</a:pPr>
            <a:r>
              <a:rPr lang="en-US" sz="20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SJF is optimal – gives minimum average waiting time for a given set of processes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84031" y="5345723"/>
            <a:ext cx="642424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The only problem with this algorithm is that it is </a:t>
            </a:r>
            <a:r>
              <a:rPr lang="en-US" smtClean="0"/>
              <a:t>difficult to realize. </a:t>
            </a:r>
            <a:r>
              <a:rPr lang="en-US"/>
              <a:t>how can the system tell which job is shortest</a:t>
            </a:r>
            <a:r>
              <a:rPr lang="en-US" smtClean="0"/>
              <a:t>? </a:t>
            </a:r>
            <a:r>
              <a:rPr lang="en-US"/>
              <a:t>Still, by running a program on a simulator and keeping </a:t>
            </a:r>
            <a:r>
              <a:rPr lang="en-US" smtClean="0"/>
              <a:t>the burst time and use it for </a:t>
            </a:r>
            <a:r>
              <a:rPr lang="en-US"/>
              <a:t>the second </a:t>
            </a:r>
            <a:r>
              <a:rPr lang="en-US" smtClean="0"/>
              <a:t>run of the program.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452" name="Google Shape;452;p48"/>
          <p:cNvSpPr txBox="1">
            <a:spLocks noGrp="1"/>
          </p:cNvSpPr>
          <p:nvPr>
            <p:ph type="title"/>
          </p:nvPr>
        </p:nvSpPr>
        <p:spPr>
          <a:xfrm>
            <a:off x="771525" y="72975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200" b="0" i="0" u="none" strike="noStrike" cap="none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Batch Systems (4)</a:t>
            </a:r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body" idx="1"/>
          </p:nvPr>
        </p:nvSpPr>
        <p:spPr>
          <a:xfrm>
            <a:off x="685800" y="5324475"/>
            <a:ext cx="77724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shortest job first scheduling</a:t>
            </a:r>
            <a:endParaRPr/>
          </a:p>
        </p:txBody>
      </p:sp>
      <p:pic>
        <p:nvPicPr>
          <p:cNvPr id="454" name="Google Shape;45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2707783"/>
            <a:ext cx="7599362" cy="13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1149</Words>
  <Application>Microsoft Office PowerPoint</Application>
  <PresentationFormat>On-screen Show (4:3)</PresentationFormat>
  <Paragraphs>145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Helvetica Neue</vt:lpstr>
      <vt:lpstr>Default Design</vt:lpstr>
      <vt:lpstr>PowerPoint Presentation</vt:lpstr>
      <vt:lpstr>Introduction to Scheduling (1)</vt:lpstr>
      <vt:lpstr>Introduction to Scheduling</vt:lpstr>
      <vt:lpstr>Optimization Scheduling Criteria</vt:lpstr>
      <vt:lpstr>Scheduling Algorithm Goals</vt:lpstr>
      <vt:lpstr>Scheduling in Batch Systems</vt:lpstr>
      <vt:lpstr>Scheduling in Batch Systems (2)</vt:lpstr>
      <vt:lpstr>Scheduling in Batch Systems (3)</vt:lpstr>
      <vt:lpstr>Scheduling in Batch Systems (4)</vt:lpstr>
      <vt:lpstr>Scheduling in Interactive Systems (1)</vt:lpstr>
      <vt:lpstr>Scheduling in Interactive Systems (2)</vt:lpstr>
      <vt:lpstr>Scheduling in Interactive Systems (3)</vt:lpstr>
      <vt:lpstr>Scheduling in Interactive Systems (4)</vt:lpstr>
      <vt:lpstr>Scheduling in Interactive Systems (5)</vt:lpstr>
      <vt:lpstr>Scheduling in Interactive Systems (6)</vt:lpstr>
      <vt:lpstr>Scheduling in Real-Time Systems (1)</vt:lpstr>
      <vt:lpstr>Scheduling in Real-Time Systems (2)</vt:lpstr>
      <vt:lpstr>Scheduling in Real-Time Systems (3)</vt:lpstr>
      <vt:lpstr>Thread Scheduling (1)</vt:lpstr>
      <vt:lpstr>Thread Scheduling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Threads</dc:title>
  <dc:creator>hp</dc:creator>
  <cp:lastModifiedBy>hp</cp:lastModifiedBy>
  <cp:revision>55</cp:revision>
  <cp:lastPrinted>2019-01-18T03:04:33Z</cp:lastPrinted>
  <dcterms:modified xsi:type="dcterms:W3CDTF">2023-09-20T08:49:10Z</dcterms:modified>
</cp:coreProperties>
</file>