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6"/>
  </p:notesMasterIdLst>
  <p:sldIdLst>
    <p:sldId id="256" r:id="rId2"/>
    <p:sldId id="310" r:id="rId3"/>
    <p:sldId id="312" r:id="rId4"/>
    <p:sldId id="313" r:id="rId5"/>
    <p:sldId id="317" r:id="rId6"/>
    <p:sldId id="318" r:id="rId7"/>
    <p:sldId id="319" r:id="rId8"/>
    <p:sldId id="320" r:id="rId9"/>
    <p:sldId id="314" r:id="rId10"/>
    <p:sldId id="315" r:id="rId11"/>
    <p:sldId id="316" r:id="rId12"/>
    <p:sldId id="322" r:id="rId13"/>
    <p:sldId id="323" r:id="rId14"/>
    <p:sldId id="324" r:id="rId15"/>
    <p:sldId id="325" r:id="rId16"/>
    <p:sldId id="327" r:id="rId17"/>
    <p:sldId id="328" r:id="rId18"/>
    <p:sldId id="359" r:id="rId19"/>
    <p:sldId id="330" r:id="rId20"/>
    <p:sldId id="360" r:id="rId21"/>
    <p:sldId id="361" r:id="rId22"/>
    <p:sldId id="331" r:id="rId23"/>
    <p:sldId id="386" r:id="rId24"/>
    <p:sldId id="384" r:id="rId25"/>
    <p:sldId id="363" r:id="rId26"/>
    <p:sldId id="364" r:id="rId27"/>
    <p:sldId id="387" r:id="rId28"/>
    <p:sldId id="337" r:id="rId29"/>
    <p:sldId id="365" r:id="rId30"/>
    <p:sldId id="366" r:id="rId31"/>
    <p:sldId id="388" r:id="rId32"/>
    <p:sldId id="367" r:id="rId33"/>
    <p:sldId id="368" r:id="rId34"/>
    <p:sldId id="369" r:id="rId35"/>
    <p:sldId id="341" r:id="rId36"/>
    <p:sldId id="370" r:id="rId37"/>
    <p:sldId id="371" r:id="rId38"/>
    <p:sldId id="378" r:id="rId39"/>
    <p:sldId id="379" r:id="rId40"/>
    <p:sldId id="380" r:id="rId41"/>
    <p:sldId id="381" r:id="rId42"/>
    <p:sldId id="382" r:id="rId43"/>
    <p:sldId id="383" r:id="rId44"/>
    <p:sldId id="372" r:id="rId45"/>
    <p:sldId id="373" r:id="rId46"/>
    <p:sldId id="374" r:id="rId47"/>
    <p:sldId id="375" r:id="rId48"/>
    <p:sldId id="352" r:id="rId49"/>
    <p:sldId id="353" r:id="rId50"/>
    <p:sldId id="354" r:id="rId51"/>
    <p:sldId id="376" r:id="rId52"/>
    <p:sldId id="377" r:id="rId53"/>
    <p:sldId id="357" r:id="rId54"/>
    <p:sldId id="358" r:id="rId55"/>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4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F0FF"/>
    <a:srgbClr val="CCFFFF"/>
    <a:srgbClr val="0000FF"/>
    <a:srgbClr val="FFCCCC"/>
    <a:srgbClr val="3333CC"/>
    <a:srgbClr val="FFCC66"/>
    <a:srgbClr val="6600FF"/>
    <a:srgbClr val="B2B2B2"/>
    <a:srgbClr val="99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162"/>
      </p:cViewPr>
      <p:guideLst>
        <p:guide orient="horz" pos="4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102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103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7A08DFE9-620C-4CC5-BC77-FAD429E442FF}" type="slidenum">
              <a:rPr lang="en-US" altLang="en-US"/>
              <a:pPr/>
              <a:t>‹#›</a:t>
            </a:fld>
            <a:endParaRPr lang="en-US" altLang="en-US"/>
          </a:p>
        </p:txBody>
      </p:sp>
    </p:spTree>
    <p:extLst>
      <p:ext uri="{BB962C8B-B14F-4D97-AF65-F5344CB8AC3E}">
        <p14:creationId xmlns:p14="http://schemas.microsoft.com/office/powerpoint/2010/main" val="2618898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8DFE9-620C-4CC5-BC77-FAD429E442FF}" type="slidenum">
              <a:rPr lang="en-US" altLang="en-US" smtClean="0"/>
              <a:pPr/>
              <a:t>11</a:t>
            </a:fld>
            <a:endParaRPr lang="en-US" altLang="en-US"/>
          </a:p>
        </p:txBody>
      </p:sp>
    </p:spTree>
    <p:extLst>
      <p:ext uri="{BB962C8B-B14F-4D97-AF65-F5344CB8AC3E}">
        <p14:creationId xmlns:p14="http://schemas.microsoft.com/office/powerpoint/2010/main" val="1020532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8DFE9-620C-4CC5-BC77-FAD429E442FF}" type="slidenum">
              <a:rPr lang="en-US" altLang="en-US" smtClean="0"/>
              <a:pPr/>
              <a:t>44</a:t>
            </a:fld>
            <a:endParaRPr lang="en-US" altLang="en-US"/>
          </a:p>
        </p:txBody>
      </p:sp>
    </p:spTree>
    <p:extLst>
      <p:ext uri="{BB962C8B-B14F-4D97-AF65-F5344CB8AC3E}">
        <p14:creationId xmlns:p14="http://schemas.microsoft.com/office/powerpoint/2010/main" val="420194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Helvetica" pitchFamily="2" charset="0"/>
                <a:ea typeface="MS PGothic" pitchFamily="34" charset="-128"/>
              </a:defRPr>
            </a:lvl1pPr>
            <a:lvl2pPr marL="742950" indent="-285750" defTabSz="966788">
              <a:defRPr sz="2400">
                <a:solidFill>
                  <a:schemeClr val="tx1"/>
                </a:solidFill>
                <a:latin typeface="Helvetica" pitchFamily="2" charset="0"/>
                <a:ea typeface="MS PGothic" pitchFamily="34" charset="-128"/>
              </a:defRPr>
            </a:lvl2pPr>
            <a:lvl3pPr marL="1143000" indent="-228600" defTabSz="966788">
              <a:defRPr sz="2400">
                <a:solidFill>
                  <a:schemeClr val="tx1"/>
                </a:solidFill>
                <a:latin typeface="Helvetica" pitchFamily="2" charset="0"/>
                <a:ea typeface="MS PGothic" pitchFamily="34" charset="-128"/>
              </a:defRPr>
            </a:lvl3pPr>
            <a:lvl4pPr marL="1600200" indent="-228600" defTabSz="966788">
              <a:defRPr sz="2400">
                <a:solidFill>
                  <a:schemeClr val="tx1"/>
                </a:solidFill>
                <a:latin typeface="Helvetica" pitchFamily="2" charset="0"/>
                <a:ea typeface="MS PGothic" pitchFamily="34" charset="-128"/>
              </a:defRPr>
            </a:lvl4pPr>
            <a:lvl5pPr marL="2057400" indent="-228600" defTabSz="966788">
              <a:defRPr sz="2400">
                <a:solidFill>
                  <a:schemeClr val="tx1"/>
                </a:solidFill>
                <a:latin typeface="Helvetica" pitchFamily="2" charset="0"/>
                <a:ea typeface="MS PGothic" pitchFamily="34" charset="-128"/>
              </a:defRPr>
            </a:lvl5pPr>
            <a:lvl6pPr marL="25146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9pPr>
          </a:lstStyle>
          <a:p>
            <a:fld id="{7E5575E9-7044-4B00-ACF7-00304402A1A4}" type="slidenum">
              <a:rPr lang="en-US" sz="1300">
                <a:latin typeface="Times New Roman" pitchFamily="18" charset="0"/>
              </a:rPr>
              <a:pPr/>
              <a:t>46</a:t>
            </a:fld>
            <a:endParaRPr lang="en-US" sz="13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Gjensidig utelukkelse</a:t>
            </a:r>
          </a:p>
          <a:p>
            <a:r>
              <a:rPr lang="en-US" smtClean="0">
                <a:latin typeface="Times New Roman" pitchFamily="18" charset="0"/>
              </a:rPr>
              <a:t>Hold og vent</a:t>
            </a:r>
          </a:p>
          <a:p>
            <a:r>
              <a:rPr lang="en-US" smtClean="0">
                <a:latin typeface="Times New Roman" pitchFamily="18" charset="0"/>
              </a:rPr>
              <a:t>Ingen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Helvetica" pitchFamily="2" charset="0"/>
                <a:ea typeface="MS PGothic" pitchFamily="34" charset="-128"/>
              </a:defRPr>
            </a:lvl1pPr>
            <a:lvl2pPr marL="742950" indent="-285750" defTabSz="966788">
              <a:defRPr sz="2400">
                <a:solidFill>
                  <a:schemeClr val="tx1"/>
                </a:solidFill>
                <a:latin typeface="Helvetica" pitchFamily="2" charset="0"/>
                <a:ea typeface="MS PGothic" pitchFamily="34" charset="-128"/>
              </a:defRPr>
            </a:lvl2pPr>
            <a:lvl3pPr marL="1143000" indent="-228600" defTabSz="966788">
              <a:defRPr sz="2400">
                <a:solidFill>
                  <a:schemeClr val="tx1"/>
                </a:solidFill>
                <a:latin typeface="Helvetica" pitchFamily="2" charset="0"/>
                <a:ea typeface="MS PGothic" pitchFamily="34" charset="-128"/>
              </a:defRPr>
            </a:lvl3pPr>
            <a:lvl4pPr marL="1600200" indent="-228600" defTabSz="966788">
              <a:defRPr sz="2400">
                <a:solidFill>
                  <a:schemeClr val="tx1"/>
                </a:solidFill>
                <a:latin typeface="Helvetica" pitchFamily="2" charset="0"/>
                <a:ea typeface="MS PGothic" pitchFamily="34" charset="-128"/>
              </a:defRPr>
            </a:lvl4pPr>
            <a:lvl5pPr marL="2057400" indent="-228600" defTabSz="966788">
              <a:defRPr sz="2400">
                <a:solidFill>
                  <a:schemeClr val="tx1"/>
                </a:solidFill>
                <a:latin typeface="Helvetica" pitchFamily="2" charset="0"/>
                <a:ea typeface="MS PGothic" pitchFamily="34" charset="-128"/>
              </a:defRPr>
            </a:lvl5pPr>
            <a:lvl6pPr marL="25146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9pPr>
          </a:lstStyle>
          <a:p>
            <a:fld id="{B17C23C7-FB38-49DD-B2E4-2C4BC74DEDD7}" type="slidenum">
              <a:rPr lang="en-US" sz="1300">
                <a:latin typeface="Times New Roman" pitchFamily="18" charset="0"/>
              </a:rPr>
              <a:pPr/>
              <a:t>13</a:t>
            </a:fld>
            <a:endParaRPr lang="en-US" sz="130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Event - hendelse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Helvetica" pitchFamily="2" charset="0"/>
                <a:ea typeface="MS PGothic" pitchFamily="34" charset="-128"/>
              </a:defRPr>
            </a:lvl1pPr>
            <a:lvl2pPr marL="742950" indent="-285750" defTabSz="966788">
              <a:defRPr sz="2400">
                <a:solidFill>
                  <a:schemeClr val="tx1"/>
                </a:solidFill>
                <a:latin typeface="Helvetica" pitchFamily="2" charset="0"/>
                <a:ea typeface="MS PGothic" pitchFamily="34" charset="-128"/>
              </a:defRPr>
            </a:lvl2pPr>
            <a:lvl3pPr marL="1143000" indent="-228600" defTabSz="966788">
              <a:defRPr sz="2400">
                <a:solidFill>
                  <a:schemeClr val="tx1"/>
                </a:solidFill>
                <a:latin typeface="Helvetica" pitchFamily="2" charset="0"/>
                <a:ea typeface="MS PGothic" pitchFamily="34" charset="-128"/>
              </a:defRPr>
            </a:lvl3pPr>
            <a:lvl4pPr marL="1600200" indent="-228600" defTabSz="966788">
              <a:defRPr sz="2400">
                <a:solidFill>
                  <a:schemeClr val="tx1"/>
                </a:solidFill>
                <a:latin typeface="Helvetica" pitchFamily="2" charset="0"/>
                <a:ea typeface="MS PGothic" pitchFamily="34" charset="-128"/>
              </a:defRPr>
            </a:lvl4pPr>
            <a:lvl5pPr marL="2057400" indent="-228600" defTabSz="966788">
              <a:defRPr sz="2400">
                <a:solidFill>
                  <a:schemeClr val="tx1"/>
                </a:solidFill>
                <a:latin typeface="Helvetica" pitchFamily="2" charset="0"/>
                <a:ea typeface="MS PGothic" pitchFamily="34" charset="-128"/>
              </a:defRPr>
            </a:lvl5pPr>
            <a:lvl6pPr marL="25146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9pPr>
          </a:lstStyle>
          <a:p>
            <a:fld id="{7E5575E9-7044-4B00-ACF7-00304402A1A4}" type="slidenum">
              <a:rPr lang="en-US" sz="1300">
                <a:latin typeface="Times New Roman" pitchFamily="18" charset="0"/>
              </a:rPr>
              <a:pPr/>
              <a:t>14</a:t>
            </a:fld>
            <a:endParaRPr lang="en-US" sz="13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Gjensidig utelukkelse</a:t>
            </a:r>
          </a:p>
          <a:p>
            <a:r>
              <a:rPr lang="en-US" smtClean="0">
                <a:latin typeface="Times New Roman" pitchFamily="18" charset="0"/>
              </a:rPr>
              <a:t>Hold og vent</a:t>
            </a:r>
          </a:p>
          <a:p>
            <a:r>
              <a:rPr lang="en-US" smtClean="0">
                <a:latin typeface="Times New Roman" pitchFamily="18" charset="0"/>
              </a:rPr>
              <a:t>Ingen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Helvetica" pitchFamily="2" charset="0"/>
                <a:ea typeface="MS PGothic" pitchFamily="34" charset="-128"/>
              </a:defRPr>
            </a:lvl1pPr>
            <a:lvl2pPr marL="742950" indent="-285750" defTabSz="966788">
              <a:defRPr sz="2400">
                <a:solidFill>
                  <a:schemeClr val="tx1"/>
                </a:solidFill>
                <a:latin typeface="Helvetica" pitchFamily="2" charset="0"/>
                <a:ea typeface="MS PGothic" pitchFamily="34" charset="-128"/>
              </a:defRPr>
            </a:lvl2pPr>
            <a:lvl3pPr marL="1143000" indent="-228600" defTabSz="966788">
              <a:defRPr sz="2400">
                <a:solidFill>
                  <a:schemeClr val="tx1"/>
                </a:solidFill>
                <a:latin typeface="Helvetica" pitchFamily="2" charset="0"/>
                <a:ea typeface="MS PGothic" pitchFamily="34" charset="-128"/>
              </a:defRPr>
            </a:lvl3pPr>
            <a:lvl4pPr marL="1600200" indent="-228600" defTabSz="966788">
              <a:defRPr sz="2400">
                <a:solidFill>
                  <a:schemeClr val="tx1"/>
                </a:solidFill>
                <a:latin typeface="Helvetica" pitchFamily="2" charset="0"/>
                <a:ea typeface="MS PGothic" pitchFamily="34" charset="-128"/>
              </a:defRPr>
            </a:lvl4pPr>
            <a:lvl5pPr marL="2057400" indent="-228600" defTabSz="966788">
              <a:defRPr sz="2400">
                <a:solidFill>
                  <a:schemeClr val="tx1"/>
                </a:solidFill>
                <a:latin typeface="Helvetica" pitchFamily="2" charset="0"/>
                <a:ea typeface="MS PGothic" pitchFamily="34" charset="-128"/>
              </a:defRPr>
            </a:lvl5pPr>
            <a:lvl6pPr marL="25146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defTabSz="966788" eaLnBrk="0" fontAlgn="base" hangingPunct="0">
              <a:spcBef>
                <a:spcPct val="0"/>
              </a:spcBef>
              <a:spcAft>
                <a:spcPct val="0"/>
              </a:spcAft>
              <a:defRPr sz="2400">
                <a:solidFill>
                  <a:schemeClr val="tx1"/>
                </a:solidFill>
                <a:latin typeface="Helvetica" pitchFamily="2" charset="0"/>
                <a:ea typeface="MS PGothic" pitchFamily="34" charset="-128"/>
              </a:defRPr>
            </a:lvl9pPr>
          </a:lstStyle>
          <a:p>
            <a:fld id="{7E5575E9-7044-4B00-ACF7-00304402A1A4}" type="slidenum">
              <a:rPr lang="en-US" sz="1300">
                <a:latin typeface="Times New Roman" pitchFamily="18" charset="0"/>
              </a:rPr>
              <a:pPr/>
              <a:t>18</a:t>
            </a:fld>
            <a:endParaRPr lang="en-US" sz="13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Gjensidig utelukkelse</a:t>
            </a:r>
          </a:p>
          <a:p>
            <a:r>
              <a:rPr lang="en-US" smtClean="0">
                <a:latin typeface="Times New Roman" pitchFamily="18" charset="0"/>
              </a:rPr>
              <a:t>Hold og vent</a:t>
            </a:r>
          </a:p>
          <a:p>
            <a:r>
              <a:rPr lang="en-US" smtClean="0">
                <a:latin typeface="Times New Roman" pitchFamily="18" charset="0"/>
              </a:rPr>
              <a:t>Ingen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8DFE9-620C-4CC5-BC77-FAD429E442FF}" type="slidenum">
              <a:rPr lang="en-US" altLang="en-US" smtClean="0"/>
              <a:pPr/>
              <a:t>26</a:t>
            </a:fld>
            <a:endParaRPr lang="en-US" altLang="en-US"/>
          </a:p>
        </p:txBody>
      </p:sp>
    </p:spTree>
    <p:extLst>
      <p:ext uri="{BB962C8B-B14F-4D97-AF65-F5344CB8AC3E}">
        <p14:creationId xmlns:p14="http://schemas.microsoft.com/office/powerpoint/2010/main" val="302176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8DFE9-620C-4CC5-BC77-FAD429E442FF}" type="slidenum">
              <a:rPr lang="en-US" altLang="en-US" smtClean="0"/>
              <a:pPr/>
              <a:t>27</a:t>
            </a:fld>
            <a:endParaRPr lang="en-US" altLang="en-US"/>
          </a:p>
        </p:txBody>
      </p:sp>
    </p:spTree>
    <p:extLst>
      <p:ext uri="{BB962C8B-B14F-4D97-AF65-F5344CB8AC3E}">
        <p14:creationId xmlns:p14="http://schemas.microsoft.com/office/powerpoint/2010/main" val="302176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8DFE9-620C-4CC5-BC77-FAD429E442FF}" type="slidenum">
              <a:rPr lang="en-US" altLang="en-US" smtClean="0"/>
              <a:pPr/>
              <a:t>33</a:t>
            </a:fld>
            <a:endParaRPr lang="en-US" altLang="en-US"/>
          </a:p>
        </p:txBody>
      </p:sp>
    </p:spTree>
    <p:extLst>
      <p:ext uri="{BB962C8B-B14F-4D97-AF65-F5344CB8AC3E}">
        <p14:creationId xmlns:p14="http://schemas.microsoft.com/office/powerpoint/2010/main" val="295944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8DFE9-620C-4CC5-BC77-FAD429E442FF}" type="slidenum">
              <a:rPr lang="en-US" altLang="en-US" smtClean="0"/>
              <a:pPr/>
              <a:t>34</a:t>
            </a:fld>
            <a:endParaRPr lang="en-US" altLang="en-US"/>
          </a:p>
        </p:txBody>
      </p:sp>
    </p:spTree>
    <p:extLst>
      <p:ext uri="{BB962C8B-B14F-4D97-AF65-F5344CB8AC3E}">
        <p14:creationId xmlns:p14="http://schemas.microsoft.com/office/powerpoint/2010/main" val="2959442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08DFE9-620C-4CC5-BC77-FAD429E442FF}" type="slidenum">
              <a:rPr lang="en-US" altLang="en-US" smtClean="0"/>
              <a:pPr/>
              <a:t>37</a:t>
            </a:fld>
            <a:endParaRPr lang="en-US" altLang="en-US"/>
          </a:p>
        </p:txBody>
      </p:sp>
    </p:spTree>
    <p:extLst>
      <p:ext uri="{BB962C8B-B14F-4D97-AF65-F5344CB8AC3E}">
        <p14:creationId xmlns:p14="http://schemas.microsoft.com/office/powerpoint/2010/main" val="420194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35FBE6D-C643-4535-AD96-179906C6ABC8}" type="slidenum">
              <a:rPr lang="en-US" altLang="en-US"/>
              <a:pPr/>
              <a:t>‹#›</a:t>
            </a:fld>
            <a:endParaRPr lang="en-US" altLang="en-US"/>
          </a:p>
        </p:txBody>
      </p:sp>
    </p:spTree>
    <p:extLst>
      <p:ext uri="{BB962C8B-B14F-4D97-AF65-F5344CB8AC3E}">
        <p14:creationId xmlns:p14="http://schemas.microsoft.com/office/powerpoint/2010/main" val="10109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D71D593-5944-4068-BB4C-E35DB35A95A0}" type="slidenum">
              <a:rPr lang="en-US" altLang="en-US"/>
              <a:pPr/>
              <a:t>‹#›</a:t>
            </a:fld>
            <a:endParaRPr lang="en-US" altLang="en-US"/>
          </a:p>
        </p:txBody>
      </p:sp>
    </p:spTree>
    <p:extLst>
      <p:ext uri="{BB962C8B-B14F-4D97-AF65-F5344CB8AC3E}">
        <p14:creationId xmlns:p14="http://schemas.microsoft.com/office/powerpoint/2010/main" val="4290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0813" y="0"/>
            <a:ext cx="1957387"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0"/>
            <a:ext cx="5719763"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5B9D6CF-A137-41EF-9FFA-FA773C6074E6}" type="slidenum">
              <a:rPr lang="en-US" altLang="en-US"/>
              <a:pPr/>
              <a:t>‹#›</a:t>
            </a:fld>
            <a:endParaRPr lang="en-US" altLang="en-US"/>
          </a:p>
        </p:txBody>
      </p:sp>
    </p:spTree>
    <p:extLst>
      <p:ext uri="{BB962C8B-B14F-4D97-AF65-F5344CB8AC3E}">
        <p14:creationId xmlns:p14="http://schemas.microsoft.com/office/powerpoint/2010/main" val="1121816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79388" y="214313"/>
            <a:ext cx="8764587" cy="766762"/>
          </a:xfrm>
        </p:spPr>
        <p:txBody>
          <a:bodyPr/>
          <a:lstStyle/>
          <a:p>
            <a:r>
              <a:rPr lang="nb-NO" smtClean="0"/>
              <a:t>Click to edit Master title style</a:t>
            </a:r>
            <a:endParaRPr lang="en-US"/>
          </a:p>
        </p:txBody>
      </p:sp>
      <p:sp>
        <p:nvSpPr>
          <p:cNvPr id="3" name="Content Placeholder 2"/>
          <p:cNvSpPr>
            <a:spLocks noGrp="1"/>
          </p:cNvSpPr>
          <p:nvPr>
            <p:ph sz="half" idx="1"/>
          </p:nvPr>
        </p:nvSpPr>
        <p:spPr>
          <a:xfrm>
            <a:off x="179388" y="1268413"/>
            <a:ext cx="8775700" cy="2443162"/>
          </a:xfrm>
        </p:spPr>
        <p:txBody>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4" name="Text Placeholder 3"/>
          <p:cNvSpPr>
            <a:spLocks noGrp="1"/>
          </p:cNvSpPr>
          <p:nvPr>
            <p:ph type="body" sz="half" idx="2"/>
          </p:nvPr>
        </p:nvSpPr>
        <p:spPr>
          <a:xfrm>
            <a:off x="179388" y="3863975"/>
            <a:ext cx="8775700" cy="2444750"/>
          </a:xfrm>
        </p:spPr>
        <p:txBody>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845C609-E5E9-42D8-9D83-FB8A98ABE1D5}" type="slidenum">
              <a:rPr lang="en-US"/>
              <a:pPr>
                <a:defRPr/>
              </a:pPr>
              <a:t>‹#›</a:t>
            </a:fld>
            <a:endParaRPr lang="en-US"/>
          </a:p>
        </p:txBody>
      </p:sp>
    </p:spTree>
    <p:extLst>
      <p:ext uri="{BB962C8B-B14F-4D97-AF65-F5344CB8AC3E}">
        <p14:creationId xmlns:p14="http://schemas.microsoft.com/office/powerpoint/2010/main" val="335758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F526E02-39F1-487E-B81E-F7F771E97474}" type="slidenum">
              <a:rPr lang="en-US" altLang="en-US"/>
              <a:pPr/>
              <a:t>‹#›</a:t>
            </a:fld>
            <a:endParaRPr lang="en-US" altLang="en-US"/>
          </a:p>
        </p:txBody>
      </p:sp>
    </p:spTree>
    <p:extLst>
      <p:ext uri="{BB962C8B-B14F-4D97-AF65-F5344CB8AC3E}">
        <p14:creationId xmlns:p14="http://schemas.microsoft.com/office/powerpoint/2010/main" val="42006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87FB4E-9C8A-44E2-AF93-3C3E6B3B0F2E}" type="slidenum">
              <a:rPr lang="en-US" altLang="en-US"/>
              <a:pPr/>
              <a:t>‹#›</a:t>
            </a:fld>
            <a:endParaRPr lang="en-US" altLang="en-US"/>
          </a:p>
        </p:txBody>
      </p:sp>
    </p:spTree>
    <p:extLst>
      <p:ext uri="{BB962C8B-B14F-4D97-AF65-F5344CB8AC3E}">
        <p14:creationId xmlns:p14="http://schemas.microsoft.com/office/powerpoint/2010/main" val="19682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647F57D-FEB1-4ECA-9A31-3F5EBEE0D82B}" type="slidenum">
              <a:rPr lang="en-US" altLang="en-US"/>
              <a:pPr/>
              <a:t>‹#›</a:t>
            </a:fld>
            <a:endParaRPr lang="en-US" altLang="en-US"/>
          </a:p>
        </p:txBody>
      </p:sp>
    </p:spTree>
    <p:extLst>
      <p:ext uri="{BB962C8B-B14F-4D97-AF65-F5344CB8AC3E}">
        <p14:creationId xmlns:p14="http://schemas.microsoft.com/office/powerpoint/2010/main" val="180478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70EC856-EED0-4942-B922-0280237BFD46}" type="slidenum">
              <a:rPr lang="en-US" altLang="en-US"/>
              <a:pPr/>
              <a:t>‹#›</a:t>
            </a:fld>
            <a:endParaRPr lang="en-US" altLang="en-US"/>
          </a:p>
        </p:txBody>
      </p:sp>
    </p:spTree>
    <p:extLst>
      <p:ext uri="{BB962C8B-B14F-4D97-AF65-F5344CB8AC3E}">
        <p14:creationId xmlns:p14="http://schemas.microsoft.com/office/powerpoint/2010/main" val="2205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BAF4434-CAAE-4597-A389-9CC1F457AB60}" type="slidenum">
              <a:rPr lang="en-US" altLang="en-US"/>
              <a:pPr/>
              <a:t>‹#›</a:t>
            </a:fld>
            <a:endParaRPr lang="en-US" altLang="en-US"/>
          </a:p>
        </p:txBody>
      </p:sp>
    </p:spTree>
    <p:extLst>
      <p:ext uri="{BB962C8B-B14F-4D97-AF65-F5344CB8AC3E}">
        <p14:creationId xmlns:p14="http://schemas.microsoft.com/office/powerpoint/2010/main" val="3392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B290FB1-C581-4BC0-8618-EBF46FF17B1E}" type="slidenum">
              <a:rPr lang="en-US" altLang="en-US"/>
              <a:pPr/>
              <a:t>‹#›</a:t>
            </a:fld>
            <a:endParaRPr lang="en-US" altLang="en-US"/>
          </a:p>
        </p:txBody>
      </p:sp>
    </p:spTree>
    <p:extLst>
      <p:ext uri="{BB962C8B-B14F-4D97-AF65-F5344CB8AC3E}">
        <p14:creationId xmlns:p14="http://schemas.microsoft.com/office/powerpoint/2010/main" val="420320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3D67B32-72BE-436D-8177-8FEF44488252}" type="slidenum">
              <a:rPr lang="en-US" altLang="en-US"/>
              <a:pPr/>
              <a:t>‹#›</a:t>
            </a:fld>
            <a:endParaRPr lang="en-US" altLang="en-US"/>
          </a:p>
        </p:txBody>
      </p:sp>
    </p:spTree>
    <p:extLst>
      <p:ext uri="{BB962C8B-B14F-4D97-AF65-F5344CB8AC3E}">
        <p14:creationId xmlns:p14="http://schemas.microsoft.com/office/powerpoint/2010/main" val="31947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16322CE-0AA4-41F8-ABE0-57280B4D2A5C}" type="slidenum">
              <a:rPr lang="en-US" altLang="en-US"/>
              <a:pPr/>
              <a:t>‹#›</a:t>
            </a:fld>
            <a:endParaRPr lang="en-US" altLang="en-US"/>
          </a:p>
        </p:txBody>
      </p:sp>
    </p:spTree>
    <p:extLst>
      <p:ext uri="{BB962C8B-B14F-4D97-AF65-F5344CB8AC3E}">
        <p14:creationId xmlns:p14="http://schemas.microsoft.com/office/powerpoint/2010/main" val="319439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62865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379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3796"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337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33798" name="Rectangle 6"/>
          <p:cNvSpPr>
            <a:spLocks noGrp="1" noChangeArrowheads="1"/>
          </p:cNvSpPr>
          <p:nvPr>
            <p:ph type="sldNum" sz="quarter" idx="4"/>
          </p:nvPr>
        </p:nvSpPr>
        <p:spPr bwMode="auto">
          <a:xfrm>
            <a:off x="8712200" y="640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vl1pPr>
          </a:lstStyle>
          <a:p>
            <a:fld id="{213EA7F3-1A43-4A6B-95EA-57DDB8E6AE0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35000" y="1574800"/>
            <a:ext cx="7772400" cy="1143000"/>
          </a:xfrm>
        </p:spPr>
        <p:txBody>
          <a:bodyPr anchor="ctr"/>
          <a:lstStyle/>
          <a:p>
            <a:r>
              <a:rPr lang="en-US" altLang="en-US" sz="4000"/>
              <a:t>Deadlocks</a:t>
            </a:r>
          </a:p>
        </p:txBody>
      </p:sp>
      <p:sp>
        <p:nvSpPr>
          <p:cNvPr id="2051" name="Rectangle 3"/>
          <p:cNvSpPr>
            <a:spLocks noGrp="1" noChangeArrowheads="1"/>
          </p:cNvSpPr>
          <p:nvPr>
            <p:ph type="subTitle" idx="1"/>
          </p:nvPr>
        </p:nvSpPr>
        <p:spPr>
          <a:xfrm>
            <a:off x="1371600" y="774700"/>
            <a:ext cx="6400800" cy="1092200"/>
          </a:xfrm>
        </p:spPr>
        <p:txBody>
          <a:bodyPr/>
          <a:lstStyle/>
          <a:p>
            <a:r>
              <a:rPr lang="en-US" altLang="en-US" sz="4400" dirty="0"/>
              <a:t>Chapter </a:t>
            </a:r>
            <a:r>
              <a:rPr lang="en-US" altLang="en-US" sz="4400" dirty="0" smtClean="0"/>
              <a:t>6</a:t>
            </a:r>
            <a:endParaRPr lang="en-US" altLang="en-US" sz="3200" dirty="0"/>
          </a:p>
        </p:txBody>
      </p:sp>
      <p:sp>
        <p:nvSpPr>
          <p:cNvPr id="2052" name="Text Box 4"/>
          <p:cNvSpPr txBox="1">
            <a:spLocks noChangeArrowheads="1"/>
          </p:cNvSpPr>
          <p:nvPr/>
        </p:nvSpPr>
        <p:spPr bwMode="auto">
          <a:xfrm>
            <a:off x="1260475" y="2936875"/>
            <a:ext cx="54697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        </a:t>
            </a:r>
            <a:r>
              <a:rPr lang="en-US" altLang="en-US" dirty="0" smtClean="0"/>
              <a:t>6.1</a:t>
            </a:r>
            <a:r>
              <a:rPr lang="en-US" altLang="en-US" dirty="0"/>
              <a:t>. Resource</a:t>
            </a:r>
          </a:p>
          <a:p>
            <a:r>
              <a:rPr lang="en-US" altLang="en-US" dirty="0"/>
              <a:t>        </a:t>
            </a:r>
            <a:r>
              <a:rPr lang="en-US" altLang="en-US" dirty="0" smtClean="0"/>
              <a:t>6.2</a:t>
            </a:r>
            <a:r>
              <a:rPr lang="en-US" altLang="en-US" dirty="0"/>
              <a:t>. Introduction to deadlocks </a:t>
            </a:r>
          </a:p>
          <a:p>
            <a:r>
              <a:rPr lang="en-US" altLang="en-US" dirty="0"/>
              <a:t>        </a:t>
            </a:r>
            <a:r>
              <a:rPr lang="en-US" altLang="en-US" dirty="0" smtClean="0"/>
              <a:t>6.3</a:t>
            </a:r>
            <a:r>
              <a:rPr lang="en-US" altLang="en-US" dirty="0"/>
              <a:t>. The ostrich algorithm </a:t>
            </a:r>
          </a:p>
          <a:p>
            <a:r>
              <a:rPr lang="en-US" altLang="en-US" dirty="0"/>
              <a:t>        </a:t>
            </a:r>
            <a:r>
              <a:rPr lang="en-US" altLang="en-US" dirty="0" smtClean="0"/>
              <a:t>6.4</a:t>
            </a:r>
            <a:r>
              <a:rPr lang="en-US" altLang="en-US" dirty="0"/>
              <a:t>. Deadlock detection and recovery </a:t>
            </a:r>
          </a:p>
          <a:p>
            <a:r>
              <a:rPr lang="en-US" altLang="en-US" dirty="0"/>
              <a:t>        </a:t>
            </a:r>
            <a:r>
              <a:rPr lang="en-US" altLang="en-US" dirty="0" smtClean="0"/>
              <a:t>6.5</a:t>
            </a:r>
            <a:r>
              <a:rPr lang="en-US" altLang="en-US" dirty="0"/>
              <a:t>. Deadlock avoidance </a:t>
            </a:r>
          </a:p>
          <a:p>
            <a:r>
              <a:rPr lang="en-US" altLang="en-US" dirty="0"/>
              <a:t>        </a:t>
            </a:r>
            <a:r>
              <a:rPr lang="en-US" altLang="en-US" dirty="0" smtClean="0"/>
              <a:t>6.6</a:t>
            </a:r>
            <a:r>
              <a:rPr lang="en-US" altLang="en-US" dirty="0"/>
              <a:t>. Deadlock </a:t>
            </a:r>
            <a:r>
              <a:rPr lang="en-US" altLang="en-US"/>
              <a:t>prevention </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10</a:t>
            </a:fld>
            <a:endParaRPr lang="en-US" altLang="en-US"/>
          </a:p>
        </p:txBody>
      </p:sp>
      <p:sp>
        <p:nvSpPr>
          <p:cNvPr id="40962" name="Rectangle 2"/>
          <p:cNvSpPr>
            <a:spLocks noGrp="1" noChangeArrowheads="1"/>
          </p:cNvSpPr>
          <p:nvPr>
            <p:ph type="title"/>
          </p:nvPr>
        </p:nvSpPr>
        <p:spPr>
          <a:xfrm>
            <a:off x="0" y="346024"/>
            <a:ext cx="9144000" cy="646331"/>
          </a:xfrm>
        </p:spPr>
        <p:txBody>
          <a:bodyPr wrap="square">
            <a:spAutoFit/>
          </a:bodyPr>
          <a:lstStyle/>
          <a:p>
            <a:r>
              <a:rPr lang="en-US" sz="3600" b="1" smtClean="0"/>
              <a:t>Resource acquisition (1)</a:t>
            </a:r>
            <a:endParaRPr lang="en-US" altLang="en-US" sz="3600" b="1"/>
          </a:p>
        </p:txBody>
      </p:sp>
      <p:sp>
        <p:nvSpPr>
          <p:cNvPr id="40963" name="Rectangle 3"/>
          <p:cNvSpPr>
            <a:spLocks noGrp="1" noChangeArrowheads="1"/>
          </p:cNvSpPr>
          <p:nvPr>
            <p:ph type="body" idx="1"/>
          </p:nvPr>
        </p:nvSpPr>
        <p:spPr>
          <a:xfrm>
            <a:off x="234463" y="1137138"/>
            <a:ext cx="8639906" cy="4401205"/>
          </a:xfrm>
        </p:spPr>
        <p:txBody>
          <a:bodyPr wrap="square">
            <a:spAutoFit/>
          </a:bodyPr>
          <a:lstStyle/>
          <a:p>
            <a:pPr marL="0" indent="0">
              <a:buNone/>
            </a:pPr>
            <a:r>
              <a:rPr lang="en-US" sz="2800"/>
              <a:t>For some kinds of resources, such as records in a database system, it is up </a:t>
            </a:r>
            <a:r>
              <a:rPr lang="en-US" sz="2800" smtClean="0"/>
              <a:t>to the </a:t>
            </a:r>
            <a:r>
              <a:rPr lang="en-US" sz="2800"/>
              <a:t>user processes rather than the system to manage resource usage themselves.</a:t>
            </a:r>
            <a:br>
              <a:rPr lang="en-US" sz="2800"/>
            </a:br>
            <a:r>
              <a:rPr lang="en-US" sz="2800" smtClean="0"/>
              <a:t>One </a:t>
            </a:r>
            <a:r>
              <a:rPr lang="en-US" sz="2800"/>
              <a:t>way of allowing this is to associate a semaphore with each resource. </a:t>
            </a:r>
            <a:r>
              <a:rPr lang="en-US" sz="2800" smtClean="0"/>
              <a:t>These </a:t>
            </a:r>
            <a:r>
              <a:rPr lang="en-US" sz="2800"/>
              <a:t>semaphores are all initialized to 1. Mutexes can be used equally well. The </a:t>
            </a:r>
            <a:r>
              <a:rPr lang="en-US" sz="2800" smtClean="0"/>
              <a:t>three steps </a:t>
            </a:r>
            <a:r>
              <a:rPr lang="en-US" sz="2800"/>
              <a:t>listed above are then implemented as a down on the semaphore to acquire </a:t>
            </a:r>
            <a:r>
              <a:rPr lang="en-US" sz="2800" smtClean="0"/>
              <a:t>the resource</a:t>
            </a:r>
            <a:r>
              <a:rPr lang="en-US" sz="2800"/>
              <a:t>, the use of the resource, and finally an up on the resource to release </a:t>
            </a:r>
            <a:r>
              <a:rPr lang="en-US" sz="2800" smtClean="0"/>
              <a:t>it. These </a:t>
            </a:r>
            <a:r>
              <a:rPr lang="en-US" sz="2800"/>
              <a:t>steps are shown in Fig. </a:t>
            </a:r>
            <a:r>
              <a:rPr lang="en-US" sz="2800" smtClean="0"/>
              <a:t>(a) below.</a:t>
            </a:r>
            <a:endParaRPr lang="en-US" altLang="en-US" sz="2800"/>
          </a:p>
        </p:txBody>
      </p:sp>
    </p:spTree>
    <p:extLst>
      <p:ext uri="{BB962C8B-B14F-4D97-AF65-F5344CB8AC3E}">
        <p14:creationId xmlns:p14="http://schemas.microsoft.com/office/powerpoint/2010/main" val="4071998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11</a:t>
            </a:fld>
            <a:endParaRPr lang="en-US" altLang="en-US"/>
          </a:p>
        </p:txBody>
      </p:sp>
      <p:sp>
        <p:nvSpPr>
          <p:cNvPr id="40962" name="Rectangle 2"/>
          <p:cNvSpPr>
            <a:spLocks noGrp="1" noChangeArrowheads="1"/>
          </p:cNvSpPr>
          <p:nvPr>
            <p:ph type="title"/>
          </p:nvPr>
        </p:nvSpPr>
        <p:spPr>
          <a:xfrm>
            <a:off x="0" y="346024"/>
            <a:ext cx="9144000" cy="646331"/>
          </a:xfrm>
        </p:spPr>
        <p:txBody>
          <a:bodyPr wrap="square">
            <a:spAutoFit/>
          </a:bodyPr>
          <a:lstStyle/>
          <a:p>
            <a:r>
              <a:rPr lang="en-US" sz="3600" b="1" smtClean="0"/>
              <a:t>Resource acquisition (2)</a:t>
            </a:r>
            <a:endParaRPr lang="en-US" altLang="en-US" sz="3600" b="1"/>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754" t="2581" r="1351" b="3878"/>
          <a:stretch/>
        </p:blipFill>
        <p:spPr bwMode="auto">
          <a:xfrm>
            <a:off x="4689231" y="1155483"/>
            <a:ext cx="3825868" cy="38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4"/>
          <p:cNvSpPr>
            <a:spLocks noGrp="1"/>
          </p:cNvSpPr>
          <p:nvPr>
            <p:ph idx="4294967295"/>
          </p:nvPr>
        </p:nvSpPr>
        <p:spPr>
          <a:xfrm>
            <a:off x="433754" y="5331679"/>
            <a:ext cx="8004114" cy="904863"/>
          </a:xfrm>
        </p:spPr>
        <p:txBody>
          <a:bodyPr>
            <a:spAutoFit/>
          </a:bodyPr>
          <a:lstStyle/>
          <a:p>
            <a:pPr marL="0" indent="0" algn="ctr" eaLnBrk="1" hangingPunct="1">
              <a:buNone/>
            </a:pPr>
            <a:r>
              <a:rPr lang="en-US" sz="2400" smtClean="0">
                <a:solidFill>
                  <a:srgbClr val="0000FF"/>
                </a:solidFill>
              </a:rPr>
              <a:t>Using a semaphore to protect resources.</a:t>
            </a:r>
          </a:p>
          <a:p>
            <a:pPr marL="0" indent="0" algn="ctr" eaLnBrk="1" hangingPunct="1">
              <a:buNone/>
            </a:pPr>
            <a:r>
              <a:rPr lang="en-US" sz="2400" smtClean="0">
                <a:solidFill>
                  <a:srgbClr val="0000FF"/>
                </a:solidFill>
              </a:rPr>
              <a:t>(a) One resource. (b) Two resources.</a:t>
            </a: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6" t="2581" r="62183" b="3878"/>
          <a:stretch/>
        </p:blipFill>
        <p:spPr bwMode="auto">
          <a:xfrm>
            <a:off x="586153" y="1160583"/>
            <a:ext cx="3463890" cy="388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5792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8712200" y="6273800"/>
            <a:ext cx="431800" cy="457200"/>
          </a:xfrm>
        </p:spPr>
        <p:txBody>
          <a:bodyPr/>
          <a:lstStyle/>
          <a:p>
            <a:fld id="{ED482548-8616-44AF-AAD1-659DCFF9F932}" type="slidenum">
              <a:rPr lang="en-US" altLang="en-US"/>
              <a:pPr/>
              <a:t>12</a:t>
            </a:fld>
            <a:endParaRPr lang="en-US" altLang="en-US"/>
          </a:p>
        </p:txBody>
      </p:sp>
      <p:sp>
        <p:nvSpPr>
          <p:cNvPr id="40962" name="Rectangle 2"/>
          <p:cNvSpPr>
            <a:spLocks noGrp="1" noChangeArrowheads="1"/>
          </p:cNvSpPr>
          <p:nvPr>
            <p:ph type="title"/>
          </p:nvPr>
        </p:nvSpPr>
        <p:spPr>
          <a:xfrm>
            <a:off x="0" y="183855"/>
            <a:ext cx="9144000" cy="646331"/>
          </a:xfrm>
        </p:spPr>
        <p:txBody>
          <a:bodyPr wrap="square">
            <a:spAutoFit/>
          </a:bodyPr>
          <a:lstStyle/>
          <a:p>
            <a:r>
              <a:rPr lang="en-US" sz="3600" b="1" smtClean="0"/>
              <a:t>Resource acquisition (3)</a:t>
            </a:r>
            <a:endParaRPr lang="en-US" altLang="en-US" sz="3600" b="1"/>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956"/>
          <a:stretch/>
        </p:blipFill>
        <p:spPr bwMode="auto">
          <a:xfrm>
            <a:off x="611188" y="927100"/>
            <a:ext cx="3500437"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048"/>
          <a:stretch/>
        </p:blipFill>
        <p:spPr bwMode="auto">
          <a:xfrm>
            <a:off x="4940300" y="862013"/>
            <a:ext cx="3644900"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1188" y="5892800"/>
            <a:ext cx="3018775" cy="461665"/>
          </a:xfrm>
          <a:prstGeom prst="rect">
            <a:avLst/>
          </a:prstGeom>
          <a:solidFill>
            <a:srgbClr val="CCFFFF"/>
          </a:solidFill>
        </p:spPr>
        <p:txBody>
          <a:bodyPr wrap="none" rtlCol="0">
            <a:spAutoFit/>
          </a:bodyPr>
          <a:lstStyle/>
          <a:p>
            <a:r>
              <a:rPr lang="en-US" smtClean="0"/>
              <a:t>(a) Deadlock-free code</a:t>
            </a:r>
            <a:endParaRPr lang="en-US"/>
          </a:p>
        </p:txBody>
      </p:sp>
      <p:sp>
        <p:nvSpPr>
          <p:cNvPr id="7" name="TextBox 6"/>
          <p:cNvSpPr txBox="1"/>
          <p:nvPr/>
        </p:nvSpPr>
        <p:spPr>
          <a:xfrm>
            <a:off x="4395788" y="5918199"/>
            <a:ext cx="4230645" cy="461665"/>
          </a:xfrm>
          <a:prstGeom prst="rect">
            <a:avLst/>
          </a:prstGeom>
          <a:solidFill>
            <a:srgbClr val="C5F0FF"/>
          </a:solidFill>
        </p:spPr>
        <p:txBody>
          <a:bodyPr wrap="none" rtlCol="0">
            <a:spAutoFit/>
          </a:bodyPr>
          <a:lstStyle/>
          <a:p>
            <a:r>
              <a:rPr lang="en-US" smtClean="0"/>
              <a:t>(b) Code with potential deadlock</a:t>
            </a:r>
            <a:endParaRPr lang="en-US"/>
          </a:p>
        </p:txBody>
      </p:sp>
      <p:grpSp>
        <p:nvGrpSpPr>
          <p:cNvPr id="19" name="Group 18"/>
          <p:cNvGrpSpPr/>
          <p:nvPr/>
        </p:nvGrpSpPr>
        <p:grpSpPr>
          <a:xfrm>
            <a:off x="4385218" y="2234406"/>
            <a:ext cx="1312495" cy="2049165"/>
            <a:chOff x="4385218" y="2234406"/>
            <a:chExt cx="1312495" cy="2049165"/>
          </a:xfrm>
        </p:grpSpPr>
        <p:sp>
          <p:nvSpPr>
            <p:cNvPr id="3" name="TextBox 2"/>
            <p:cNvSpPr txBox="1"/>
            <p:nvPr/>
          </p:nvSpPr>
          <p:spPr>
            <a:xfrm>
              <a:off x="4881332" y="2234406"/>
              <a:ext cx="407484" cy="461665"/>
            </a:xfrm>
            <a:prstGeom prst="rect">
              <a:avLst/>
            </a:prstGeom>
            <a:noFill/>
          </p:spPr>
          <p:txBody>
            <a:bodyPr wrap="none" rtlCol="0">
              <a:spAutoFit/>
            </a:bodyPr>
            <a:lstStyle/>
            <a:p>
              <a:r>
                <a:rPr lang="en-US" dirty="0" smtClean="0"/>
                <a:t>A</a:t>
              </a:r>
              <a:endParaRPr lang="en-US" dirty="0"/>
            </a:p>
          </p:txBody>
        </p:sp>
        <p:sp>
          <p:nvSpPr>
            <p:cNvPr id="5" name="TextBox 4"/>
            <p:cNvSpPr txBox="1"/>
            <p:nvPr/>
          </p:nvSpPr>
          <p:spPr>
            <a:xfrm>
              <a:off x="4881332" y="3821906"/>
              <a:ext cx="389850" cy="461665"/>
            </a:xfrm>
            <a:prstGeom prst="rect">
              <a:avLst/>
            </a:prstGeom>
            <a:noFill/>
          </p:spPr>
          <p:txBody>
            <a:bodyPr wrap="none" rtlCol="0">
              <a:spAutoFit/>
            </a:bodyPr>
            <a:lstStyle/>
            <a:p>
              <a:r>
                <a:rPr lang="en-US" dirty="0" smtClean="0"/>
                <a:t>B</a:t>
              </a:r>
              <a:endParaRPr lang="en-US" dirty="0"/>
            </a:p>
          </p:txBody>
        </p:sp>
        <p:sp>
          <p:nvSpPr>
            <p:cNvPr id="8" name="TextBox 7"/>
            <p:cNvSpPr txBox="1"/>
            <p:nvPr/>
          </p:nvSpPr>
          <p:spPr>
            <a:xfrm>
              <a:off x="4385218" y="3082279"/>
              <a:ext cx="543739" cy="461665"/>
            </a:xfrm>
            <a:prstGeom prst="rect">
              <a:avLst/>
            </a:prstGeom>
            <a:noFill/>
          </p:spPr>
          <p:txBody>
            <a:bodyPr wrap="none" rtlCol="0">
              <a:spAutoFit/>
            </a:bodyPr>
            <a:lstStyle/>
            <a:p>
              <a:r>
                <a:rPr lang="en-US" dirty="0" err="1" smtClean="0"/>
                <a:t>R1</a:t>
              </a:r>
              <a:endParaRPr lang="en-US" dirty="0"/>
            </a:p>
          </p:txBody>
        </p:sp>
        <p:sp>
          <p:nvSpPr>
            <p:cNvPr id="10" name="TextBox 9"/>
            <p:cNvSpPr txBox="1"/>
            <p:nvPr/>
          </p:nvSpPr>
          <p:spPr>
            <a:xfrm>
              <a:off x="5153974" y="3082279"/>
              <a:ext cx="543739" cy="461665"/>
            </a:xfrm>
            <a:prstGeom prst="rect">
              <a:avLst/>
            </a:prstGeom>
            <a:noFill/>
          </p:spPr>
          <p:txBody>
            <a:bodyPr wrap="none" rtlCol="0">
              <a:spAutoFit/>
            </a:bodyPr>
            <a:lstStyle/>
            <a:p>
              <a:r>
                <a:rPr lang="en-US" dirty="0" err="1" smtClean="0"/>
                <a:t>R2</a:t>
              </a:r>
              <a:endParaRPr lang="en-US" dirty="0"/>
            </a:p>
          </p:txBody>
        </p:sp>
        <p:cxnSp>
          <p:nvCxnSpPr>
            <p:cNvPr id="12" name="Straight Arrow Connector 11"/>
            <p:cNvCxnSpPr/>
            <p:nvPr/>
          </p:nvCxnSpPr>
          <p:spPr bwMode="auto">
            <a:xfrm flipV="1">
              <a:off x="4597169" y="2696071"/>
              <a:ext cx="284163" cy="38620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flipH="1">
              <a:off x="5153974" y="3543944"/>
              <a:ext cx="271869" cy="2779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endCxn id="8" idx="2"/>
            </p:cNvCxnSpPr>
            <p:nvPr/>
          </p:nvCxnSpPr>
          <p:spPr bwMode="auto">
            <a:xfrm flipH="1" flipV="1">
              <a:off x="4657088" y="3543944"/>
              <a:ext cx="224244" cy="2779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3" idx="2"/>
              <a:endCxn id="10" idx="0"/>
            </p:cNvCxnSpPr>
            <p:nvPr/>
          </p:nvCxnSpPr>
          <p:spPr bwMode="auto">
            <a:xfrm>
              <a:off x="5085074" y="2696071"/>
              <a:ext cx="340770" cy="38620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688187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28650" y="248334"/>
            <a:ext cx="7772400" cy="646331"/>
          </a:xfrm>
        </p:spPr>
        <p:txBody>
          <a:bodyPr>
            <a:spAutoFit/>
          </a:bodyPr>
          <a:lstStyle/>
          <a:p>
            <a:pPr eaLnBrk="1" hangingPunct="1"/>
            <a:r>
              <a:rPr lang="en-US" sz="3600" b="1" smtClean="0"/>
              <a:t>Deadlocks</a:t>
            </a:r>
          </a:p>
        </p:txBody>
      </p:sp>
      <p:sp>
        <p:nvSpPr>
          <p:cNvPr id="11267" name="Rectangle 3"/>
          <p:cNvSpPr>
            <a:spLocks noGrp="1" noChangeArrowheads="1"/>
          </p:cNvSpPr>
          <p:nvPr>
            <p:ph type="body" idx="1"/>
          </p:nvPr>
        </p:nvSpPr>
        <p:spPr>
          <a:xfrm>
            <a:off x="627185" y="1277816"/>
            <a:ext cx="7772400" cy="4499693"/>
          </a:xfrm>
        </p:spPr>
        <p:txBody>
          <a:bodyPr>
            <a:spAutoFit/>
          </a:bodyPr>
          <a:lstStyle/>
          <a:p>
            <a:pPr eaLnBrk="1" hangingPunct="1"/>
            <a:r>
              <a:rPr lang="en-US" sz="2800" smtClean="0"/>
              <a:t>Formal definition :</a:t>
            </a:r>
          </a:p>
          <a:p>
            <a:pPr eaLnBrk="1" hangingPunct="1">
              <a:buFont typeface="Wingdings" pitchFamily="2" charset="2"/>
              <a:buNone/>
            </a:pPr>
            <a:r>
              <a:rPr lang="en-US" sz="2400" i="1" smtClean="0">
                <a:solidFill>
                  <a:schemeClr val="hlink"/>
                </a:solidFill>
              </a:rPr>
              <a:t>	A set of processes is deadlocked if each process in the set is waiting for an event that only another process in the set can cause.</a:t>
            </a:r>
            <a:endParaRPr lang="en-US" sz="2800" smtClean="0"/>
          </a:p>
          <a:p>
            <a:pPr eaLnBrk="1" hangingPunct="1"/>
            <a:r>
              <a:rPr lang="en-US" sz="2800" smtClean="0"/>
              <a:t>Usually the </a:t>
            </a:r>
            <a:r>
              <a:rPr lang="en-US" sz="2800" i="1" smtClean="0"/>
              <a:t>event</a:t>
            </a:r>
            <a:r>
              <a:rPr lang="en-US" sz="2800" smtClean="0"/>
              <a:t> is release of a currently held resource</a:t>
            </a:r>
          </a:p>
          <a:p>
            <a:pPr eaLnBrk="1" hangingPunct="1"/>
            <a:r>
              <a:rPr lang="en-US" sz="2800" smtClean="0"/>
              <a:t>None of the processes can …</a:t>
            </a:r>
          </a:p>
          <a:p>
            <a:pPr lvl="1" eaLnBrk="1" hangingPunct="1"/>
            <a:r>
              <a:rPr lang="en-US" sz="2400" smtClean="0"/>
              <a:t>Run</a:t>
            </a:r>
          </a:p>
          <a:p>
            <a:pPr lvl="1" eaLnBrk="1" hangingPunct="1"/>
            <a:r>
              <a:rPr lang="en-US" sz="2400" smtClean="0"/>
              <a:t>Release resources</a:t>
            </a:r>
          </a:p>
          <a:p>
            <a:pPr lvl="1" eaLnBrk="1" hangingPunct="1"/>
            <a:r>
              <a:rPr lang="en-US" sz="2400" smtClean="0"/>
              <a:t>Be awakened</a:t>
            </a:r>
          </a:p>
        </p:txBody>
      </p:sp>
    </p:spTree>
    <p:extLst>
      <p:ext uri="{BB962C8B-B14F-4D97-AF65-F5344CB8AC3E}">
        <p14:creationId xmlns:p14="http://schemas.microsoft.com/office/powerpoint/2010/main" val="348675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248334"/>
            <a:ext cx="9144000" cy="646331"/>
          </a:xfrm>
        </p:spPr>
        <p:txBody>
          <a:bodyPr wrap="square">
            <a:spAutoFit/>
          </a:bodyPr>
          <a:lstStyle/>
          <a:p>
            <a:pPr eaLnBrk="1" hangingPunct="1"/>
            <a:r>
              <a:rPr lang="en-US" sz="3600" b="1" smtClean="0"/>
              <a:t>Conditions for Resource Deadlocks</a:t>
            </a:r>
          </a:p>
        </p:txBody>
      </p:sp>
      <p:sp>
        <p:nvSpPr>
          <p:cNvPr id="12291" name="Rectangle 3"/>
          <p:cNvSpPr>
            <a:spLocks noGrp="1" noChangeArrowheads="1"/>
          </p:cNvSpPr>
          <p:nvPr>
            <p:ph type="body" idx="1"/>
          </p:nvPr>
        </p:nvSpPr>
        <p:spPr>
          <a:xfrm>
            <a:off x="410308" y="1148862"/>
            <a:ext cx="8546123" cy="5115246"/>
          </a:xfrm>
        </p:spPr>
        <p:txBody>
          <a:bodyPr wrap="square">
            <a:spAutoFit/>
          </a:bodyPr>
          <a:lstStyle/>
          <a:p>
            <a:pPr marL="0" indent="0" eaLnBrk="1" hangingPunct="1">
              <a:buSzTx/>
              <a:buNone/>
            </a:pPr>
            <a:r>
              <a:rPr lang="en-US" sz="2400" b="1" smtClean="0"/>
              <a:t>1. Mutual </a:t>
            </a:r>
            <a:r>
              <a:rPr lang="en-US" sz="2400" b="1"/>
              <a:t>exclusion condition</a:t>
            </a:r>
            <a:r>
              <a:rPr lang="en-US" sz="2400"/>
              <a:t>. Each resource is either currently </a:t>
            </a:r>
            <a:r>
              <a:rPr lang="en-US" sz="2400" smtClean="0"/>
              <a:t>assigned </a:t>
            </a:r>
            <a:r>
              <a:rPr lang="en-US" sz="2400"/>
              <a:t>to exactly one process or is available</a:t>
            </a:r>
            <a:r>
              <a:rPr lang="en-US" sz="2400" smtClean="0"/>
              <a:t>.</a:t>
            </a:r>
          </a:p>
          <a:p>
            <a:pPr marL="0" indent="0" eaLnBrk="1" hangingPunct="1">
              <a:buSzTx/>
              <a:buNone/>
            </a:pPr>
            <a:r>
              <a:rPr lang="en-US" sz="2400"/>
              <a:t/>
            </a:r>
            <a:br>
              <a:rPr lang="en-US" sz="2400"/>
            </a:br>
            <a:r>
              <a:rPr lang="en-US" sz="2400" b="1"/>
              <a:t>2. Hold-and-wait condition</a:t>
            </a:r>
            <a:r>
              <a:rPr lang="en-US" sz="2400"/>
              <a:t>. Processes currently holding resources </a:t>
            </a:r>
            <a:r>
              <a:rPr lang="en-US" sz="2400" smtClean="0"/>
              <a:t>that were </a:t>
            </a:r>
            <a:r>
              <a:rPr lang="en-US" sz="2400"/>
              <a:t>granted earlier can request new resources</a:t>
            </a:r>
            <a:r>
              <a:rPr lang="en-US" sz="2400" smtClean="0"/>
              <a:t>.</a:t>
            </a:r>
          </a:p>
          <a:p>
            <a:pPr marL="0" indent="0" eaLnBrk="1" hangingPunct="1">
              <a:buSzTx/>
              <a:buNone/>
            </a:pPr>
            <a:r>
              <a:rPr lang="en-US" sz="2400"/>
              <a:t/>
            </a:r>
            <a:br>
              <a:rPr lang="en-US" sz="2400"/>
            </a:br>
            <a:r>
              <a:rPr lang="en-US" sz="2400" b="1"/>
              <a:t>3. No-preemption condition</a:t>
            </a:r>
            <a:r>
              <a:rPr lang="en-US" sz="2400"/>
              <a:t>. Resources previously granted cannot </a:t>
            </a:r>
            <a:r>
              <a:rPr lang="en-US" sz="2400" smtClean="0"/>
              <a:t>be forcibly </a:t>
            </a:r>
            <a:r>
              <a:rPr lang="en-US" sz="2400"/>
              <a:t>taken away from a process. They must be explicitly </a:t>
            </a:r>
            <a:r>
              <a:rPr lang="en-US" sz="2400" smtClean="0"/>
              <a:t>released by </a:t>
            </a:r>
            <a:r>
              <a:rPr lang="en-US" sz="2400"/>
              <a:t>the process holding them</a:t>
            </a:r>
            <a:r>
              <a:rPr lang="en-US" sz="2400" smtClean="0"/>
              <a:t>.</a:t>
            </a:r>
          </a:p>
          <a:p>
            <a:pPr marL="0" indent="0" eaLnBrk="1" hangingPunct="1">
              <a:buSzTx/>
              <a:buNone/>
            </a:pPr>
            <a:r>
              <a:rPr lang="en-US" sz="2400"/>
              <a:t/>
            </a:r>
            <a:br>
              <a:rPr lang="en-US" sz="2400"/>
            </a:br>
            <a:r>
              <a:rPr lang="en-US" sz="2400" b="1"/>
              <a:t>4. Circular wait condition</a:t>
            </a:r>
            <a:r>
              <a:rPr lang="en-US" sz="2400"/>
              <a:t>. There must be a circular list of two or </a:t>
            </a:r>
            <a:r>
              <a:rPr lang="en-US" sz="2400" smtClean="0"/>
              <a:t>more processes</a:t>
            </a:r>
            <a:r>
              <a:rPr lang="en-US" sz="2400"/>
              <a:t>, each of which is waiting for a resource held by the </a:t>
            </a:r>
            <a:r>
              <a:rPr lang="en-US" sz="2400" smtClean="0"/>
              <a:t>next member </a:t>
            </a:r>
            <a:r>
              <a:rPr lang="en-US" sz="2400"/>
              <a:t>of the chain.</a:t>
            </a:r>
            <a:endParaRPr lang="en-US" sz="2400" smtClean="0"/>
          </a:p>
        </p:txBody>
      </p:sp>
    </p:spTree>
    <p:extLst>
      <p:ext uri="{BB962C8B-B14F-4D97-AF65-F5344CB8AC3E}">
        <p14:creationId xmlns:p14="http://schemas.microsoft.com/office/powerpoint/2010/main" val="2284306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8650" y="248334"/>
            <a:ext cx="7772400" cy="646331"/>
          </a:xfrm>
        </p:spPr>
        <p:txBody>
          <a:bodyPr>
            <a:spAutoFit/>
          </a:bodyPr>
          <a:lstStyle/>
          <a:p>
            <a:pPr eaLnBrk="1" hangingPunct="1"/>
            <a:r>
              <a:rPr lang="en-US" sz="3600" b="1" smtClean="0"/>
              <a:t>Deadlock Modeling (1)</a:t>
            </a:r>
          </a:p>
        </p:txBody>
      </p:sp>
      <p:sp>
        <p:nvSpPr>
          <p:cNvPr id="13315" name="Rectangle 3"/>
          <p:cNvSpPr>
            <a:spLocks noGrp="1" noChangeArrowheads="1"/>
          </p:cNvSpPr>
          <p:nvPr>
            <p:ph type="body" sz="half" idx="1"/>
          </p:nvPr>
        </p:nvSpPr>
        <p:spPr>
          <a:xfrm>
            <a:off x="179388" y="1268413"/>
            <a:ext cx="8785225" cy="504825"/>
          </a:xfrm>
        </p:spPr>
        <p:txBody>
          <a:bodyPr/>
          <a:lstStyle/>
          <a:p>
            <a:pPr eaLnBrk="1" hangingPunct="1">
              <a:lnSpc>
                <a:spcPct val="90000"/>
              </a:lnSpc>
            </a:pPr>
            <a:r>
              <a:rPr lang="en-US" smtClean="0"/>
              <a:t>Modeled with directed graphs</a:t>
            </a:r>
          </a:p>
        </p:txBody>
      </p:sp>
      <p:sp>
        <p:nvSpPr>
          <p:cNvPr id="128014" name="Rectangle 14"/>
          <p:cNvSpPr>
            <a:spLocks noGrp="1" noChangeArrowheads="1"/>
          </p:cNvSpPr>
          <p:nvPr>
            <p:ph type="body" sz="half" idx="2"/>
          </p:nvPr>
        </p:nvSpPr>
        <p:spPr>
          <a:xfrm>
            <a:off x="250825" y="4941888"/>
            <a:ext cx="8704263" cy="1237262"/>
          </a:xfrm>
        </p:spPr>
        <p:txBody>
          <a:bodyPr>
            <a:spAutoFit/>
          </a:bodyPr>
          <a:lstStyle/>
          <a:p>
            <a:pPr lvl="1" eaLnBrk="1" hangingPunct="1">
              <a:lnSpc>
                <a:spcPct val="90000"/>
              </a:lnSpc>
            </a:pPr>
            <a:r>
              <a:rPr lang="en-US" sz="2400" smtClean="0"/>
              <a:t>Resource R assigned to process A</a:t>
            </a:r>
          </a:p>
          <a:p>
            <a:pPr lvl="1" eaLnBrk="1" hangingPunct="1">
              <a:lnSpc>
                <a:spcPct val="90000"/>
              </a:lnSpc>
            </a:pPr>
            <a:r>
              <a:rPr lang="en-US" sz="2400" smtClean="0"/>
              <a:t>Process B is requesting/waiting for resource S</a:t>
            </a:r>
          </a:p>
          <a:p>
            <a:pPr lvl="1" eaLnBrk="1" hangingPunct="1">
              <a:lnSpc>
                <a:spcPct val="90000"/>
              </a:lnSpc>
            </a:pPr>
            <a:r>
              <a:rPr lang="en-US" sz="2400" smtClean="0"/>
              <a:t>Process C and D are in deadlock over resources T and U</a:t>
            </a:r>
          </a:p>
        </p:txBody>
      </p:sp>
      <p:pic>
        <p:nvPicPr>
          <p:cNvPr id="23" name="Picture 7" desc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181104"/>
            <a:ext cx="5807075" cy="228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85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80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body" sz="half" idx="2"/>
          </p:nvPr>
        </p:nvSpPr>
        <p:spPr>
          <a:xfrm>
            <a:off x="179388" y="1268413"/>
            <a:ext cx="8775700" cy="503237"/>
          </a:xfrm>
        </p:spPr>
        <p:txBody>
          <a:bodyPr/>
          <a:lstStyle/>
          <a:p>
            <a:pPr eaLnBrk="1" hangingPunct="1">
              <a:lnSpc>
                <a:spcPct val="90000"/>
              </a:lnSpc>
            </a:pPr>
            <a:r>
              <a:rPr lang="en-US" sz="2800" smtClean="0"/>
              <a:t>How deadlock occurs</a:t>
            </a:r>
          </a:p>
        </p:txBody>
      </p:sp>
      <p:sp>
        <p:nvSpPr>
          <p:cNvPr id="130056" name="Line 8"/>
          <p:cNvSpPr>
            <a:spLocks noChangeShapeType="1"/>
          </p:cNvSpPr>
          <p:nvPr/>
        </p:nvSpPr>
        <p:spPr bwMode="auto">
          <a:xfrm flipV="1">
            <a:off x="4017963" y="3392488"/>
            <a:ext cx="0" cy="10080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0059" name="Line 11"/>
          <p:cNvSpPr>
            <a:spLocks noChangeShapeType="1"/>
          </p:cNvSpPr>
          <p:nvPr/>
        </p:nvSpPr>
        <p:spPr bwMode="auto">
          <a:xfrm flipV="1">
            <a:off x="5026025" y="3392488"/>
            <a:ext cx="0" cy="10080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0066" name="Line 18"/>
          <p:cNvSpPr>
            <a:spLocks noChangeShapeType="1"/>
          </p:cNvSpPr>
          <p:nvPr/>
        </p:nvSpPr>
        <p:spPr bwMode="auto">
          <a:xfrm flipV="1">
            <a:off x="6034088" y="3392488"/>
            <a:ext cx="0" cy="10080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0067" name="Line 19"/>
          <p:cNvSpPr>
            <a:spLocks noChangeShapeType="1"/>
          </p:cNvSpPr>
          <p:nvPr/>
        </p:nvSpPr>
        <p:spPr bwMode="auto">
          <a:xfrm>
            <a:off x="4160838" y="3319463"/>
            <a:ext cx="647700" cy="1081087"/>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0068" name="Line 20"/>
          <p:cNvSpPr>
            <a:spLocks noChangeShapeType="1"/>
          </p:cNvSpPr>
          <p:nvPr/>
        </p:nvSpPr>
        <p:spPr bwMode="auto">
          <a:xfrm>
            <a:off x="5168900" y="3319463"/>
            <a:ext cx="647700" cy="1081087"/>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0069" name="Freeform 21"/>
          <p:cNvSpPr>
            <a:spLocks/>
          </p:cNvSpPr>
          <p:nvPr/>
        </p:nvSpPr>
        <p:spPr bwMode="auto">
          <a:xfrm>
            <a:off x="4232275" y="3319463"/>
            <a:ext cx="2460625" cy="2065337"/>
          </a:xfrm>
          <a:custGeom>
            <a:avLst/>
            <a:gdLst>
              <a:gd name="T0" fmla="*/ 2147483647 w 1550"/>
              <a:gd name="T1" fmla="*/ 0 h 1301"/>
              <a:gd name="T2" fmla="*/ 2147483647 w 1550"/>
              <a:gd name="T3" fmla="*/ 2147483647 h 1301"/>
              <a:gd name="T4" fmla="*/ 1378526263 w 1550"/>
              <a:gd name="T5" fmla="*/ 2147483647 h 1301"/>
              <a:gd name="T6" fmla="*/ 0 w 1550"/>
              <a:gd name="T7" fmla="*/ 2147483647 h 1301"/>
              <a:gd name="T8" fmla="*/ 0 60000 65536"/>
              <a:gd name="T9" fmla="*/ 0 60000 65536"/>
              <a:gd name="T10" fmla="*/ 0 60000 65536"/>
              <a:gd name="T11" fmla="*/ 0 60000 65536"/>
              <a:gd name="T12" fmla="*/ 0 w 1550"/>
              <a:gd name="T13" fmla="*/ 0 h 1301"/>
              <a:gd name="T14" fmla="*/ 1550 w 1550"/>
              <a:gd name="T15" fmla="*/ 1301 h 1301"/>
            </a:gdLst>
            <a:ahLst/>
            <a:cxnLst>
              <a:cxn ang="T8">
                <a:pos x="T0" y="T1"/>
              </a:cxn>
              <a:cxn ang="T9">
                <a:pos x="T2" y="T3"/>
              </a:cxn>
              <a:cxn ang="T10">
                <a:pos x="T4" y="T5"/>
              </a:cxn>
              <a:cxn ang="T11">
                <a:pos x="T6" y="T7"/>
              </a:cxn>
            </a:cxnLst>
            <a:rect l="T12" t="T13" r="T14" b="T15"/>
            <a:pathLst>
              <a:path w="1550" h="1301">
                <a:moveTo>
                  <a:pt x="1225" y="0"/>
                </a:moveTo>
                <a:cubicBezTo>
                  <a:pt x="1260" y="182"/>
                  <a:pt x="1550" y="879"/>
                  <a:pt x="1437" y="1090"/>
                </a:cubicBezTo>
                <a:cubicBezTo>
                  <a:pt x="1324" y="1301"/>
                  <a:pt x="787" y="1276"/>
                  <a:pt x="547" y="1268"/>
                </a:cubicBezTo>
                <a:cubicBezTo>
                  <a:pt x="307" y="1260"/>
                  <a:pt x="114" y="1090"/>
                  <a:pt x="0" y="1043"/>
                </a:cubicBezTo>
              </a:path>
            </a:pathLst>
          </a:custGeom>
          <a:noFill/>
          <a:ln w="28575">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0070" name="Text Box 22"/>
          <p:cNvSpPr txBox="1">
            <a:spLocks noChangeArrowheads="1"/>
          </p:cNvSpPr>
          <p:nvPr/>
        </p:nvSpPr>
        <p:spPr bwMode="auto">
          <a:xfrm>
            <a:off x="323850" y="1773238"/>
            <a:ext cx="1377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a:t>
            </a:r>
          </a:p>
          <a:p>
            <a:r>
              <a:rPr lang="en-US" sz="1800"/>
              <a:t>Requests R</a:t>
            </a:r>
          </a:p>
          <a:p>
            <a:r>
              <a:rPr lang="en-US" sz="1800"/>
              <a:t>Requests S</a:t>
            </a:r>
          </a:p>
          <a:p>
            <a:r>
              <a:rPr lang="en-US" sz="1800"/>
              <a:t>Releases S</a:t>
            </a:r>
          </a:p>
          <a:p>
            <a:r>
              <a:rPr lang="en-US" sz="1800"/>
              <a:t>Releases R</a:t>
            </a:r>
          </a:p>
        </p:txBody>
      </p:sp>
      <p:sp>
        <p:nvSpPr>
          <p:cNvPr id="130071" name="Text Box 23"/>
          <p:cNvSpPr txBox="1">
            <a:spLocks noChangeArrowheads="1"/>
          </p:cNvSpPr>
          <p:nvPr/>
        </p:nvSpPr>
        <p:spPr bwMode="auto">
          <a:xfrm>
            <a:off x="344488" y="3319463"/>
            <a:ext cx="13652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B</a:t>
            </a:r>
          </a:p>
          <a:p>
            <a:r>
              <a:rPr lang="en-US" sz="1800"/>
              <a:t>Requests S</a:t>
            </a:r>
          </a:p>
          <a:p>
            <a:r>
              <a:rPr lang="en-US" sz="1800"/>
              <a:t>Requests T</a:t>
            </a:r>
          </a:p>
          <a:p>
            <a:r>
              <a:rPr lang="en-US" sz="1800"/>
              <a:t>Releases T</a:t>
            </a:r>
          </a:p>
          <a:p>
            <a:r>
              <a:rPr lang="en-US" sz="1800"/>
              <a:t>Releases S</a:t>
            </a:r>
          </a:p>
        </p:txBody>
      </p:sp>
      <p:sp>
        <p:nvSpPr>
          <p:cNvPr id="130072" name="Text Box 24"/>
          <p:cNvSpPr txBox="1">
            <a:spLocks noChangeArrowheads="1"/>
          </p:cNvSpPr>
          <p:nvPr/>
        </p:nvSpPr>
        <p:spPr bwMode="auto">
          <a:xfrm>
            <a:off x="273050" y="4760913"/>
            <a:ext cx="1377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C</a:t>
            </a:r>
          </a:p>
          <a:p>
            <a:r>
              <a:rPr lang="en-US" sz="1800"/>
              <a:t>Requests T</a:t>
            </a:r>
          </a:p>
          <a:p>
            <a:r>
              <a:rPr lang="en-US" sz="1800"/>
              <a:t>Requests R</a:t>
            </a:r>
          </a:p>
          <a:p>
            <a:r>
              <a:rPr lang="en-US" sz="1800"/>
              <a:t>Releases R</a:t>
            </a:r>
          </a:p>
          <a:p>
            <a:r>
              <a:rPr lang="en-US" sz="1800"/>
              <a:t>Releases T</a:t>
            </a:r>
          </a:p>
        </p:txBody>
      </p:sp>
      <p:sp>
        <p:nvSpPr>
          <p:cNvPr id="130073" name="Text Box 25"/>
          <p:cNvSpPr txBox="1">
            <a:spLocks noChangeArrowheads="1"/>
          </p:cNvSpPr>
          <p:nvPr/>
        </p:nvSpPr>
        <p:spPr bwMode="auto">
          <a:xfrm>
            <a:off x="7329488" y="1663700"/>
            <a:ext cx="15176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pPr algn="l"/>
            <a:r>
              <a:rPr lang="en-US" sz="1800"/>
              <a:t>A requests R</a:t>
            </a:r>
          </a:p>
          <a:p>
            <a:pPr algn="l"/>
            <a:r>
              <a:rPr lang="en-US" sz="1800"/>
              <a:t>B requests S</a:t>
            </a:r>
          </a:p>
          <a:p>
            <a:pPr algn="l"/>
            <a:r>
              <a:rPr lang="en-US" sz="1800"/>
              <a:t>C requests T</a:t>
            </a:r>
          </a:p>
          <a:p>
            <a:pPr algn="l"/>
            <a:r>
              <a:rPr lang="en-US" sz="1800"/>
              <a:t>A requests S</a:t>
            </a:r>
          </a:p>
          <a:p>
            <a:pPr algn="l"/>
            <a:r>
              <a:rPr lang="en-US" sz="1800"/>
              <a:t>B requests T</a:t>
            </a:r>
          </a:p>
          <a:p>
            <a:pPr algn="l"/>
            <a:r>
              <a:rPr lang="en-US" sz="1800"/>
              <a:t>C requests R</a:t>
            </a:r>
          </a:p>
        </p:txBody>
      </p:sp>
      <p:sp>
        <p:nvSpPr>
          <p:cNvPr id="130074" name="Text Box 26"/>
          <p:cNvSpPr txBox="1">
            <a:spLocks noChangeArrowheads="1"/>
          </p:cNvSpPr>
          <p:nvPr/>
        </p:nvSpPr>
        <p:spPr bwMode="auto">
          <a:xfrm>
            <a:off x="1784350" y="4471988"/>
            <a:ext cx="164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Resources</a:t>
            </a:r>
          </a:p>
        </p:txBody>
      </p:sp>
      <p:sp>
        <p:nvSpPr>
          <p:cNvPr id="130075" name="Text Box 27"/>
          <p:cNvSpPr txBox="1">
            <a:spLocks noChangeArrowheads="1"/>
          </p:cNvSpPr>
          <p:nvPr/>
        </p:nvSpPr>
        <p:spPr bwMode="auto">
          <a:xfrm>
            <a:off x="1857375" y="2887663"/>
            <a:ext cx="160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Processes</a:t>
            </a:r>
          </a:p>
        </p:txBody>
      </p:sp>
      <p:sp>
        <p:nvSpPr>
          <p:cNvPr id="130054" name="Oval 6"/>
          <p:cNvSpPr>
            <a:spLocks noChangeArrowheads="1"/>
          </p:cNvSpPr>
          <p:nvPr/>
        </p:nvSpPr>
        <p:spPr bwMode="auto">
          <a:xfrm>
            <a:off x="3729038" y="2816225"/>
            <a:ext cx="576262" cy="576263"/>
          </a:xfrm>
          <a:prstGeom prst="ellipse">
            <a:avLst/>
          </a:prstGeom>
          <a:solidFill>
            <a:schemeClr val="bg1"/>
          </a:solidFill>
          <a:ln w="9525">
            <a:solidFill>
              <a:schemeClr val="tx1"/>
            </a:solidFill>
            <a:round/>
            <a:headEnd/>
            <a:tailEnd/>
          </a:ln>
        </p:spPr>
        <p:txBody>
          <a:bodyPr wrap="none" anchor="ctr"/>
          <a:lstStyle/>
          <a:p>
            <a:pPr marL="457200" indent="-457200"/>
            <a:r>
              <a:rPr lang="en-US"/>
              <a:t>A</a:t>
            </a:r>
          </a:p>
        </p:txBody>
      </p:sp>
      <p:sp>
        <p:nvSpPr>
          <p:cNvPr id="130057" name="Oval 9"/>
          <p:cNvSpPr>
            <a:spLocks noChangeArrowheads="1"/>
          </p:cNvSpPr>
          <p:nvPr/>
        </p:nvSpPr>
        <p:spPr bwMode="auto">
          <a:xfrm>
            <a:off x="4737100" y="2816225"/>
            <a:ext cx="576263" cy="576263"/>
          </a:xfrm>
          <a:prstGeom prst="ellipse">
            <a:avLst/>
          </a:prstGeom>
          <a:solidFill>
            <a:schemeClr val="bg1"/>
          </a:solidFill>
          <a:ln w="9525">
            <a:solidFill>
              <a:schemeClr val="tx1"/>
            </a:solidFill>
            <a:round/>
            <a:headEnd/>
            <a:tailEnd/>
          </a:ln>
        </p:spPr>
        <p:txBody>
          <a:bodyPr wrap="none" anchor="ctr"/>
          <a:lstStyle/>
          <a:p>
            <a:pPr marL="457200" indent="-457200"/>
            <a:r>
              <a:rPr lang="en-US"/>
              <a:t>B</a:t>
            </a:r>
          </a:p>
        </p:txBody>
      </p:sp>
      <p:sp>
        <p:nvSpPr>
          <p:cNvPr id="130064" name="Oval 16"/>
          <p:cNvSpPr>
            <a:spLocks noChangeArrowheads="1"/>
          </p:cNvSpPr>
          <p:nvPr/>
        </p:nvSpPr>
        <p:spPr bwMode="auto">
          <a:xfrm>
            <a:off x="5745163" y="2816225"/>
            <a:ext cx="576262" cy="576263"/>
          </a:xfrm>
          <a:prstGeom prst="ellipse">
            <a:avLst/>
          </a:prstGeom>
          <a:solidFill>
            <a:schemeClr val="bg1"/>
          </a:solidFill>
          <a:ln w="9525">
            <a:solidFill>
              <a:schemeClr val="tx1"/>
            </a:solidFill>
            <a:round/>
            <a:headEnd/>
            <a:tailEnd/>
          </a:ln>
        </p:spPr>
        <p:txBody>
          <a:bodyPr wrap="none" anchor="ctr"/>
          <a:lstStyle/>
          <a:p>
            <a:pPr marL="457200" indent="-457200"/>
            <a:r>
              <a:rPr lang="en-US"/>
              <a:t>C</a:t>
            </a:r>
          </a:p>
        </p:txBody>
      </p:sp>
      <p:sp>
        <p:nvSpPr>
          <p:cNvPr id="130055" name="Rectangle 7"/>
          <p:cNvSpPr>
            <a:spLocks noChangeArrowheads="1"/>
          </p:cNvSpPr>
          <p:nvPr/>
        </p:nvSpPr>
        <p:spPr bwMode="auto">
          <a:xfrm>
            <a:off x="3729038" y="4400550"/>
            <a:ext cx="576262" cy="576263"/>
          </a:xfrm>
          <a:prstGeom prst="rect">
            <a:avLst/>
          </a:prstGeom>
          <a:solidFill>
            <a:schemeClr val="bg1"/>
          </a:solidFill>
          <a:ln w="9525">
            <a:solidFill>
              <a:schemeClr val="tx1"/>
            </a:solidFill>
            <a:miter lim="800000"/>
            <a:headEnd/>
            <a:tailEnd/>
          </a:ln>
        </p:spPr>
        <p:txBody>
          <a:bodyPr wrap="none" anchor="ctr"/>
          <a:lstStyle/>
          <a:p>
            <a:pPr marL="457200" indent="-457200"/>
            <a:r>
              <a:rPr lang="en-US"/>
              <a:t>R</a:t>
            </a:r>
          </a:p>
        </p:txBody>
      </p:sp>
      <p:sp>
        <p:nvSpPr>
          <p:cNvPr id="130058" name="Rectangle 10"/>
          <p:cNvSpPr>
            <a:spLocks noChangeArrowheads="1"/>
          </p:cNvSpPr>
          <p:nvPr/>
        </p:nvSpPr>
        <p:spPr bwMode="auto">
          <a:xfrm>
            <a:off x="4737100" y="4400550"/>
            <a:ext cx="576263" cy="576263"/>
          </a:xfrm>
          <a:prstGeom prst="rect">
            <a:avLst/>
          </a:prstGeom>
          <a:solidFill>
            <a:schemeClr val="bg1"/>
          </a:solidFill>
          <a:ln w="9525">
            <a:solidFill>
              <a:schemeClr val="tx1"/>
            </a:solidFill>
            <a:miter lim="800000"/>
            <a:headEnd/>
            <a:tailEnd/>
          </a:ln>
        </p:spPr>
        <p:txBody>
          <a:bodyPr wrap="none" anchor="ctr"/>
          <a:lstStyle/>
          <a:p>
            <a:pPr marL="457200" indent="-457200"/>
            <a:r>
              <a:rPr lang="en-US"/>
              <a:t>S</a:t>
            </a:r>
          </a:p>
        </p:txBody>
      </p:sp>
      <p:sp>
        <p:nvSpPr>
          <p:cNvPr id="130065" name="Rectangle 17"/>
          <p:cNvSpPr>
            <a:spLocks noChangeArrowheads="1"/>
          </p:cNvSpPr>
          <p:nvPr/>
        </p:nvSpPr>
        <p:spPr bwMode="auto">
          <a:xfrm>
            <a:off x="5745163" y="4400550"/>
            <a:ext cx="576262" cy="576263"/>
          </a:xfrm>
          <a:prstGeom prst="rect">
            <a:avLst/>
          </a:prstGeom>
          <a:solidFill>
            <a:schemeClr val="bg1"/>
          </a:solidFill>
          <a:ln w="9525">
            <a:solidFill>
              <a:schemeClr val="tx1"/>
            </a:solidFill>
            <a:miter lim="800000"/>
            <a:headEnd/>
            <a:tailEnd/>
          </a:ln>
        </p:spPr>
        <p:txBody>
          <a:bodyPr wrap="none" anchor="ctr"/>
          <a:lstStyle/>
          <a:p>
            <a:pPr marL="457200" indent="-457200"/>
            <a:r>
              <a:rPr lang="en-US"/>
              <a:t>T</a:t>
            </a:r>
          </a:p>
        </p:txBody>
      </p:sp>
      <p:sp>
        <p:nvSpPr>
          <p:cNvPr id="23" name="Rectangle 2"/>
          <p:cNvSpPr>
            <a:spLocks noGrp="1" noChangeArrowheads="1"/>
          </p:cNvSpPr>
          <p:nvPr>
            <p:ph type="title"/>
          </p:nvPr>
        </p:nvSpPr>
        <p:spPr>
          <a:xfrm>
            <a:off x="628650" y="248334"/>
            <a:ext cx="7772400" cy="646331"/>
          </a:xfrm>
        </p:spPr>
        <p:txBody>
          <a:bodyPr>
            <a:spAutoFit/>
          </a:bodyPr>
          <a:lstStyle/>
          <a:p>
            <a:pPr eaLnBrk="1" hangingPunct="1"/>
            <a:r>
              <a:rPr lang="en-US" sz="3600" b="1" smtClean="0"/>
              <a:t>Deadlock Modeling (2)</a:t>
            </a:r>
          </a:p>
        </p:txBody>
      </p:sp>
    </p:spTree>
    <p:extLst>
      <p:ext uri="{BB962C8B-B14F-4D97-AF65-F5344CB8AC3E}">
        <p14:creationId xmlns:p14="http://schemas.microsoft.com/office/powerpoint/2010/main" val="1234746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0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0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0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0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00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0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0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00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0073">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005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0073">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05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0073">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0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0073">
                                            <p:txEl>
                                              <p:pRg st="3" end="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006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0073">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006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0073">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0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nimBg="1"/>
      <p:bldP spid="130059" grpId="0" animBg="1"/>
      <p:bldP spid="130066" grpId="0" animBg="1"/>
      <p:bldP spid="130067" grpId="0" animBg="1"/>
      <p:bldP spid="130068" grpId="0" animBg="1"/>
      <p:bldP spid="130069" grpId="0" animBg="1"/>
      <p:bldP spid="130070" grpId="0"/>
      <p:bldP spid="130071" grpId="0"/>
      <p:bldP spid="130072" grpId="0"/>
      <p:bldP spid="130073" grpId="0" build="allAtOnce"/>
      <p:bldP spid="130074" grpId="0"/>
      <p:bldP spid="130075" grpId="0"/>
      <p:bldP spid="130054" grpId="0" animBg="1"/>
      <p:bldP spid="130057" grpId="0" animBg="1"/>
      <p:bldP spid="130064" grpId="0" animBg="1"/>
      <p:bldP spid="130055" grpId="0" animBg="1"/>
      <p:bldP spid="130058" grpId="0" animBg="1"/>
      <p:bldP spid="1300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2"/>
          </p:nvPr>
        </p:nvSpPr>
        <p:spPr>
          <a:xfrm>
            <a:off x="179388" y="1268413"/>
            <a:ext cx="8775700" cy="503237"/>
          </a:xfrm>
        </p:spPr>
        <p:txBody>
          <a:bodyPr/>
          <a:lstStyle/>
          <a:p>
            <a:pPr eaLnBrk="1" hangingPunct="1">
              <a:lnSpc>
                <a:spcPct val="90000"/>
              </a:lnSpc>
            </a:pPr>
            <a:r>
              <a:rPr lang="en-US" sz="2800" smtClean="0"/>
              <a:t>How deadlock can be avoided</a:t>
            </a:r>
          </a:p>
        </p:txBody>
      </p:sp>
      <p:sp>
        <p:nvSpPr>
          <p:cNvPr id="131078" name="Line 6"/>
          <p:cNvSpPr>
            <a:spLocks noChangeShapeType="1"/>
          </p:cNvSpPr>
          <p:nvPr/>
        </p:nvSpPr>
        <p:spPr bwMode="auto">
          <a:xfrm flipV="1">
            <a:off x="4017963" y="3392488"/>
            <a:ext cx="0" cy="10080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1084" name="Line 12"/>
          <p:cNvSpPr>
            <a:spLocks noChangeShapeType="1"/>
          </p:cNvSpPr>
          <p:nvPr/>
        </p:nvSpPr>
        <p:spPr bwMode="auto">
          <a:xfrm flipV="1">
            <a:off x="6034088" y="3392488"/>
            <a:ext cx="0" cy="10080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1085" name="Line 13"/>
          <p:cNvSpPr>
            <a:spLocks noChangeShapeType="1"/>
          </p:cNvSpPr>
          <p:nvPr/>
        </p:nvSpPr>
        <p:spPr bwMode="auto">
          <a:xfrm>
            <a:off x="4160838" y="3319463"/>
            <a:ext cx="647700" cy="1081087"/>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1087" name="Freeform 15"/>
          <p:cNvSpPr>
            <a:spLocks/>
          </p:cNvSpPr>
          <p:nvPr/>
        </p:nvSpPr>
        <p:spPr bwMode="auto">
          <a:xfrm>
            <a:off x="4284663" y="3284538"/>
            <a:ext cx="2460625" cy="2065337"/>
          </a:xfrm>
          <a:custGeom>
            <a:avLst/>
            <a:gdLst>
              <a:gd name="T0" fmla="*/ 2147483647 w 1550"/>
              <a:gd name="T1" fmla="*/ 0 h 1301"/>
              <a:gd name="T2" fmla="*/ 2147483647 w 1550"/>
              <a:gd name="T3" fmla="*/ 2147483647 h 1301"/>
              <a:gd name="T4" fmla="*/ 1378526263 w 1550"/>
              <a:gd name="T5" fmla="*/ 2147483647 h 1301"/>
              <a:gd name="T6" fmla="*/ 0 w 1550"/>
              <a:gd name="T7" fmla="*/ 2147483647 h 1301"/>
              <a:gd name="T8" fmla="*/ 0 60000 65536"/>
              <a:gd name="T9" fmla="*/ 0 60000 65536"/>
              <a:gd name="T10" fmla="*/ 0 60000 65536"/>
              <a:gd name="T11" fmla="*/ 0 60000 65536"/>
              <a:gd name="T12" fmla="*/ 0 w 1550"/>
              <a:gd name="T13" fmla="*/ 0 h 1301"/>
              <a:gd name="T14" fmla="*/ 1550 w 1550"/>
              <a:gd name="T15" fmla="*/ 1301 h 1301"/>
            </a:gdLst>
            <a:ahLst/>
            <a:cxnLst>
              <a:cxn ang="T8">
                <a:pos x="T0" y="T1"/>
              </a:cxn>
              <a:cxn ang="T9">
                <a:pos x="T2" y="T3"/>
              </a:cxn>
              <a:cxn ang="T10">
                <a:pos x="T4" y="T5"/>
              </a:cxn>
              <a:cxn ang="T11">
                <a:pos x="T6" y="T7"/>
              </a:cxn>
            </a:cxnLst>
            <a:rect l="T12" t="T13" r="T14" b="T15"/>
            <a:pathLst>
              <a:path w="1550" h="1301">
                <a:moveTo>
                  <a:pt x="1225" y="0"/>
                </a:moveTo>
                <a:cubicBezTo>
                  <a:pt x="1260" y="182"/>
                  <a:pt x="1550" y="879"/>
                  <a:pt x="1437" y="1090"/>
                </a:cubicBezTo>
                <a:cubicBezTo>
                  <a:pt x="1324" y="1301"/>
                  <a:pt x="787" y="1276"/>
                  <a:pt x="547" y="1268"/>
                </a:cubicBezTo>
                <a:cubicBezTo>
                  <a:pt x="307" y="1260"/>
                  <a:pt x="114" y="1090"/>
                  <a:pt x="0" y="1043"/>
                </a:cubicBezTo>
              </a:path>
            </a:pathLst>
          </a:custGeom>
          <a:noFill/>
          <a:ln w="28575">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2" name="Text Box 16"/>
          <p:cNvSpPr txBox="1">
            <a:spLocks noChangeArrowheads="1"/>
          </p:cNvSpPr>
          <p:nvPr/>
        </p:nvSpPr>
        <p:spPr bwMode="auto">
          <a:xfrm>
            <a:off x="323850" y="1773238"/>
            <a:ext cx="1377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a:t>
            </a:r>
          </a:p>
          <a:p>
            <a:r>
              <a:rPr lang="en-US" sz="1800"/>
              <a:t>Requests R</a:t>
            </a:r>
          </a:p>
          <a:p>
            <a:r>
              <a:rPr lang="en-US" sz="1800"/>
              <a:t>Requests S</a:t>
            </a:r>
          </a:p>
          <a:p>
            <a:r>
              <a:rPr lang="en-US" sz="1800"/>
              <a:t>Releases S</a:t>
            </a:r>
          </a:p>
          <a:p>
            <a:r>
              <a:rPr lang="en-US" sz="1800"/>
              <a:t>Releases R</a:t>
            </a:r>
          </a:p>
        </p:txBody>
      </p:sp>
      <p:sp>
        <p:nvSpPr>
          <p:cNvPr id="16393" name="Text Box 17"/>
          <p:cNvSpPr txBox="1">
            <a:spLocks noChangeArrowheads="1"/>
          </p:cNvSpPr>
          <p:nvPr/>
        </p:nvSpPr>
        <p:spPr bwMode="auto">
          <a:xfrm>
            <a:off x="344488" y="3319463"/>
            <a:ext cx="13652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B</a:t>
            </a:r>
          </a:p>
          <a:p>
            <a:r>
              <a:rPr lang="en-US" sz="1800"/>
              <a:t>Requests S</a:t>
            </a:r>
          </a:p>
          <a:p>
            <a:r>
              <a:rPr lang="en-US" sz="1800"/>
              <a:t>Requests T</a:t>
            </a:r>
          </a:p>
          <a:p>
            <a:r>
              <a:rPr lang="en-US" sz="1800"/>
              <a:t>Releases T</a:t>
            </a:r>
          </a:p>
          <a:p>
            <a:r>
              <a:rPr lang="en-US" sz="1800"/>
              <a:t>Releases S</a:t>
            </a:r>
          </a:p>
        </p:txBody>
      </p:sp>
      <p:sp>
        <p:nvSpPr>
          <p:cNvPr id="16394" name="Text Box 18"/>
          <p:cNvSpPr txBox="1">
            <a:spLocks noChangeArrowheads="1"/>
          </p:cNvSpPr>
          <p:nvPr/>
        </p:nvSpPr>
        <p:spPr bwMode="auto">
          <a:xfrm>
            <a:off x="273050" y="4760913"/>
            <a:ext cx="1377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C</a:t>
            </a:r>
          </a:p>
          <a:p>
            <a:r>
              <a:rPr lang="en-US" sz="1800"/>
              <a:t>Requests T</a:t>
            </a:r>
          </a:p>
          <a:p>
            <a:r>
              <a:rPr lang="en-US" sz="1800"/>
              <a:t>Requests R</a:t>
            </a:r>
          </a:p>
          <a:p>
            <a:r>
              <a:rPr lang="en-US" sz="1800"/>
              <a:t>Releases R</a:t>
            </a:r>
          </a:p>
          <a:p>
            <a:r>
              <a:rPr lang="en-US" sz="1800"/>
              <a:t>Releases T</a:t>
            </a:r>
          </a:p>
        </p:txBody>
      </p:sp>
      <p:sp>
        <p:nvSpPr>
          <p:cNvPr id="131091" name="Text Box 19"/>
          <p:cNvSpPr txBox="1">
            <a:spLocks noChangeArrowheads="1"/>
          </p:cNvSpPr>
          <p:nvPr/>
        </p:nvSpPr>
        <p:spPr bwMode="auto">
          <a:xfrm>
            <a:off x="7329488" y="1663700"/>
            <a:ext cx="15176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pPr algn="l"/>
            <a:r>
              <a:rPr lang="en-US" sz="1800"/>
              <a:t>A requests R</a:t>
            </a:r>
          </a:p>
          <a:p>
            <a:pPr algn="l"/>
            <a:r>
              <a:rPr lang="en-US" sz="1800"/>
              <a:t>C requests T</a:t>
            </a:r>
          </a:p>
          <a:p>
            <a:pPr algn="l"/>
            <a:r>
              <a:rPr lang="en-US" sz="1800"/>
              <a:t>A requests S</a:t>
            </a:r>
          </a:p>
          <a:p>
            <a:pPr algn="l"/>
            <a:r>
              <a:rPr lang="en-US" sz="1800"/>
              <a:t>B requests S</a:t>
            </a:r>
          </a:p>
          <a:p>
            <a:pPr algn="l"/>
            <a:r>
              <a:rPr lang="en-US" sz="1800"/>
              <a:t>B requests T</a:t>
            </a:r>
          </a:p>
          <a:p>
            <a:pPr algn="l"/>
            <a:r>
              <a:rPr lang="en-US" sz="1800"/>
              <a:t>C requests R</a:t>
            </a:r>
          </a:p>
          <a:p>
            <a:pPr algn="l"/>
            <a:r>
              <a:rPr lang="en-US" sz="1800"/>
              <a:t>A releases S</a:t>
            </a:r>
          </a:p>
          <a:p>
            <a:pPr algn="l"/>
            <a:r>
              <a:rPr lang="en-US" sz="1800"/>
              <a:t>A releases R</a:t>
            </a:r>
          </a:p>
          <a:p>
            <a:pPr algn="l"/>
            <a:r>
              <a:rPr lang="en-US" sz="1800"/>
              <a:t>C releases R</a:t>
            </a:r>
          </a:p>
          <a:p>
            <a:pPr algn="l"/>
            <a:r>
              <a:rPr lang="en-US" sz="1800"/>
              <a:t>C releases T</a:t>
            </a:r>
          </a:p>
        </p:txBody>
      </p:sp>
      <p:sp>
        <p:nvSpPr>
          <p:cNvPr id="16396" name="Text Box 20"/>
          <p:cNvSpPr txBox="1">
            <a:spLocks noChangeArrowheads="1"/>
          </p:cNvSpPr>
          <p:nvPr/>
        </p:nvSpPr>
        <p:spPr bwMode="auto">
          <a:xfrm>
            <a:off x="1784350" y="4471988"/>
            <a:ext cx="164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Resources</a:t>
            </a:r>
          </a:p>
        </p:txBody>
      </p:sp>
      <p:sp>
        <p:nvSpPr>
          <p:cNvPr id="16397" name="Text Box 21"/>
          <p:cNvSpPr txBox="1">
            <a:spLocks noChangeArrowheads="1"/>
          </p:cNvSpPr>
          <p:nvPr/>
        </p:nvSpPr>
        <p:spPr bwMode="auto">
          <a:xfrm>
            <a:off x="1857375" y="2887663"/>
            <a:ext cx="160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Processes</a:t>
            </a:r>
          </a:p>
        </p:txBody>
      </p:sp>
      <p:sp>
        <p:nvSpPr>
          <p:cNvPr id="131094" name="Freeform 22"/>
          <p:cNvSpPr>
            <a:spLocks/>
          </p:cNvSpPr>
          <p:nvPr/>
        </p:nvSpPr>
        <p:spPr bwMode="auto">
          <a:xfrm>
            <a:off x="4284663" y="3284538"/>
            <a:ext cx="2460625" cy="2065337"/>
          </a:xfrm>
          <a:custGeom>
            <a:avLst/>
            <a:gdLst>
              <a:gd name="T0" fmla="*/ 2147483647 w 1550"/>
              <a:gd name="T1" fmla="*/ 0 h 1301"/>
              <a:gd name="T2" fmla="*/ 2147483647 w 1550"/>
              <a:gd name="T3" fmla="*/ 2147483647 h 1301"/>
              <a:gd name="T4" fmla="*/ 1378526263 w 1550"/>
              <a:gd name="T5" fmla="*/ 2147483647 h 1301"/>
              <a:gd name="T6" fmla="*/ 0 w 1550"/>
              <a:gd name="T7" fmla="*/ 2147483647 h 1301"/>
              <a:gd name="T8" fmla="*/ 0 60000 65536"/>
              <a:gd name="T9" fmla="*/ 0 60000 65536"/>
              <a:gd name="T10" fmla="*/ 0 60000 65536"/>
              <a:gd name="T11" fmla="*/ 0 60000 65536"/>
              <a:gd name="T12" fmla="*/ 0 w 1550"/>
              <a:gd name="T13" fmla="*/ 0 h 1301"/>
              <a:gd name="T14" fmla="*/ 1550 w 1550"/>
              <a:gd name="T15" fmla="*/ 1301 h 1301"/>
            </a:gdLst>
            <a:ahLst/>
            <a:cxnLst>
              <a:cxn ang="T8">
                <a:pos x="T0" y="T1"/>
              </a:cxn>
              <a:cxn ang="T9">
                <a:pos x="T2" y="T3"/>
              </a:cxn>
              <a:cxn ang="T10">
                <a:pos x="T4" y="T5"/>
              </a:cxn>
              <a:cxn ang="T11">
                <a:pos x="T6" y="T7"/>
              </a:cxn>
            </a:cxnLst>
            <a:rect l="T12" t="T13" r="T14" b="T15"/>
            <a:pathLst>
              <a:path w="1550" h="1301">
                <a:moveTo>
                  <a:pt x="1225" y="0"/>
                </a:moveTo>
                <a:cubicBezTo>
                  <a:pt x="1260" y="182"/>
                  <a:pt x="1550" y="879"/>
                  <a:pt x="1437" y="1090"/>
                </a:cubicBezTo>
                <a:cubicBezTo>
                  <a:pt x="1324" y="1301"/>
                  <a:pt x="787" y="1276"/>
                  <a:pt x="547" y="1268"/>
                </a:cubicBezTo>
                <a:cubicBezTo>
                  <a:pt x="307" y="1260"/>
                  <a:pt x="114" y="1090"/>
                  <a:pt x="0" y="1043"/>
                </a:cubicBezTo>
              </a:path>
            </a:pathLst>
          </a:custGeom>
          <a:noFill/>
          <a:ln w="28575">
            <a:solidFill>
              <a:schemeClr val="tx1"/>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95" name="Line 23"/>
          <p:cNvSpPr>
            <a:spLocks noChangeShapeType="1"/>
          </p:cNvSpPr>
          <p:nvPr/>
        </p:nvSpPr>
        <p:spPr bwMode="auto">
          <a:xfrm flipV="1">
            <a:off x="5003800" y="3357563"/>
            <a:ext cx="0" cy="10080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1096" name="Line 24"/>
          <p:cNvSpPr>
            <a:spLocks noChangeShapeType="1"/>
          </p:cNvSpPr>
          <p:nvPr/>
        </p:nvSpPr>
        <p:spPr bwMode="auto">
          <a:xfrm flipV="1">
            <a:off x="5003800" y="3357563"/>
            <a:ext cx="0" cy="1008062"/>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1097" name="Line 25"/>
          <p:cNvSpPr>
            <a:spLocks noChangeShapeType="1"/>
          </p:cNvSpPr>
          <p:nvPr/>
        </p:nvSpPr>
        <p:spPr bwMode="auto">
          <a:xfrm>
            <a:off x="5219700" y="3284538"/>
            <a:ext cx="647700" cy="1081087"/>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31098" name="Line 26"/>
          <p:cNvSpPr>
            <a:spLocks noChangeShapeType="1"/>
          </p:cNvSpPr>
          <p:nvPr/>
        </p:nvSpPr>
        <p:spPr bwMode="auto">
          <a:xfrm>
            <a:off x="5219700" y="3284538"/>
            <a:ext cx="647700" cy="1081087"/>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403" name="Oval 4"/>
          <p:cNvSpPr>
            <a:spLocks noChangeArrowheads="1"/>
          </p:cNvSpPr>
          <p:nvPr/>
        </p:nvSpPr>
        <p:spPr bwMode="auto">
          <a:xfrm>
            <a:off x="3729038" y="2816225"/>
            <a:ext cx="576262" cy="576263"/>
          </a:xfrm>
          <a:prstGeom prst="ellipse">
            <a:avLst/>
          </a:prstGeom>
          <a:solidFill>
            <a:schemeClr val="bg1"/>
          </a:solidFill>
          <a:ln w="9525">
            <a:solidFill>
              <a:schemeClr val="tx1"/>
            </a:solidFill>
            <a:round/>
            <a:headEnd/>
            <a:tailEnd/>
          </a:ln>
        </p:spPr>
        <p:txBody>
          <a:bodyPr wrap="none" anchor="ctr"/>
          <a:lstStyle/>
          <a:p>
            <a:pPr marL="457200" indent="-457200"/>
            <a:r>
              <a:rPr lang="en-US"/>
              <a:t>A</a:t>
            </a:r>
          </a:p>
        </p:txBody>
      </p:sp>
      <p:sp>
        <p:nvSpPr>
          <p:cNvPr id="16404" name="Oval 7"/>
          <p:cNvSpPr>
            <a:spLocks noChangeArrowheads="1"/>
          </p:cNvSpPr>
          <p:nvPr/>
        </p:nvSpPr>
        <p:spPr bwMode="auto">
          <a:xfrm>
            <a:off x="4737100" y="2816225"/>
            <a:ext cx="576263" cy="576263"/>
          </a:xfrm>
          <a:prstGeom prst="ellipse">
            <a:avLst/>
          </a:prstGeom>
          <a:solidFill>
            <a:schemeClr val="bg1"/>
          </a:solidFill>
          <a:ln w="9525">
            <a:solidFill>
              <a:schemeClr val="tx1"/>
            </a:solidFill>
            <a:round/>
            <a:headEnd/>
            <a:tailEnd/>
          </a:ln>
        </p:spPr>
        <p:txBody>
          <a:bodyPr wrap="none" anchor="ctr"/>
          <a:lstStyle/>
          <a:p>
            <a:pPr marL="457200" indent="-457200"/>
            <a:r>
              <a:rPr lang="en-US"/>
              <a:t>B</a:t>
            </a:r>
          </a:p>
        </p:txBody>
      </p:sp>
      <p:sp>
        <p:nvSpPr>
          <p:cNvPr id="16405" name="Oval 10"/>
          <p:cNvSpPr>
            <a:spLocks noChangeArrowheads="1"/>
          </p:cNvSpPr>
          <p:nvPr/>
        </p:nvSpPr>
        <p:spPr bwMode="auto">
          <a:xfrm>
            <a:off x="5745163" y="2816225"/>
            <a:ext cx="576262" cy="576263"/>
          </a:xfrm>
          <a:prstGeom prst="ellipse">
            <a:avLst/>
          </a:prstGeom>
          <a:solidFill>
            <a:schemeClr val="bg1"/>
          </a:solidFill>
          <a:ln w="9525">
            <a:solidFill>
              <a:schemeClr val="tx1"/>
            </a:solidFill>
            <a:round/>
            <a:headEnd/>
            <a:tailEnd/>
          </a:ln>
        </p:spPr>
        <p:txBody>
          <a:bodyPr wrap="none" anchor="ctr"/>
          <a:lstStyle/>
          <a:p>
            <a:pPr marL="457200" indent="-457200"/>
            <a:r>
              <a:rPr lang="en-US"/>
              <a:t>C</a:t>
            </a:r>
          </a:p>
        </p:txBody>
      </p:sp>
      <p:sp>
        <p:nvSpPr>
          <p:cNvPr id="16406" name="Rectangle 5"/>
          <p:cNvSpPr>
            <a:spLocks noChangeArrowheads="1"/>
          </p:cNvSpPr>
          <p:nvPr/>
        </p:nvSpPr>
        <p:spPr bwMode="auto">
          <a:xfrm>
            <a:off x="3729038" y="4400550"/>
            <a:ext cx="576262" cy="576263"/>
          </a:xfrm>
          <a:prstGeom prst="rect">
            <a:avLst/>
          </a:prstGeom>
          <a:solidFill>
            <a:schemeClr val="bg1"/>
          </a:solidFill>
          <a:ln w="9525">
            <a:solidFill>
              <a:schemeClr val="tx1"/>
            </a:solidFill>
            <a:miter lim="800000"/>
            <a:headEnd/>
            <a:tailEnd/>
          </a:ln>
        </p:spPr>
        <p:txBody>
          <a:bodyPr wrap="none" anchor="ctr"/>
          <a:lstStyle/>
          <a:p>
            <a:pPr marL="457200" indent="-457200"/>
            <a:r>
              <a:rPr lang="en-US"/>
              <a:t>R</a:t>
            </a:r>
          </a:p>
        </p:txBody>
      </p:sp>
      <p:sp>
        <p:nvSpPr>
          <p:cNvPr id="16407" name="Rectangle 8"/>
          <p:cNvSpPr>
            <a:spLocks noChangeArrowheads="1"/>
          </p:cNvSpPr>
          <p:nvPr/>
        </p:nvSpPr>
        <p:spPr bwMode="auto">
          <a:xfrm>
            <a:off x="4737100" y="4400550"/>
            <a:ext cx="576263" cy="576263"/>
          </a:xfrm>
          <a:prstGeom prst="rect">
            <a:avLst/>
          </a:prstGeom>
          <a:solidFill>
            <a:schemeClr val="bg1"/>
          </a:solidFill>
          <a:ln w="9525">
            <a:solidFill>
              <a:schemeClr val="tx1"/>
            </a:solidFill>
            <a:miter lim="800000"/>
            <a:headEnd/>
            <a:tailEnd/>
          </a:ln>
        </p:spPr>
        <p:txBody>
          <a:bodyPr wrap="none" anchor="ctr"/>
          <a:lstStyle/>
          <a:p>
            <a:pPr marL="457200" indent="-457200"/>
            <a:r>
              <a:rPr lang="en-US"/>
              <a:t>S</a:t>
            </a:r>
          </a:p>
        </p:txBody>
      </p:sp>
      <p:sp>
        <p:nvSpPr>
          <p:cNvPr id="16408" name="Rectangle 11"/>
          <p:cNvSpPr>
            <a:spLocks noChangeArrowheads="1"/>
          </p:cNvSpPr>
          <p:nvPr/>
        </p:nvSpPr>
        <p:spPr bwMode="auto">
          <a:xfrm>
            <a:off x="5745163" y="4400550"/>
            <a:ext cx="576262" cy="576263"/>
          </a:xfrm>
          <a:prstGeom prst="rect">
            <a:avLst/>
          </a:prstGeom>
          <a:solidFill>
            <a:schemeClr val="bg1"/>
          </a:solidFill>
          <a:ln w="9525">
            <a:solidFill>
              <a:schemeClr val="tx1"/>
            </a:solidFill>
            <a:miter lim="800000"/>
            <a:headEnd/>
            <a:tailEnd/>
          </a:ln>
        </p:spPr>
        <p:txBody>
          <a:bodyPr wrap="none" anchor="ctr"/>
          <a:lstStyle/>
          <a:p>
            <a:pPr marL="457200" indent="-457200"/>
            <a:r>
              <a:rPr lang="en-US"/>
              <a:t>T</a:t>
            </a:r>
          </a:p>
        </p:txBody>
      </p:sp>
      <p:sp>
        <p:nvSpPr>
          <p:cNvPr id="26" name="Rectangle 2"/>
          <p:cNvSpPr>
            <a:spLocks noGrp="1" noChangeArrowheads="1"/>
          </p:cNvSpPr>
          <p:nvPr>
            <p:ph type="title"/>
          </p:nvPr>
        </p:nvSpPr>
        <p:spPr>
          <a:xfrm>
            <a:off x="628650" y="248334"/>
            <a:ext cx="7772400" cy="646331"/>
          </a:xfrm>
        </p:spPr>
        <p:txBody>
          <a:bodyPr>
            <a:spAutoFit/>
          </a:bodyPr>
          <a:lstStyle/>
          <a:p>
            <a:pPr eaLnBrk="1" hangingPunct="1"/>
            <a:r>
              <a:rPr lang="en-US" sz="3600" b="1" smtClean="0"/>
              <a:t>Deadlock Modeling (3)</a:t>
            </a:r>
          </a:p>
        </p:txBody>
      </p:sp>
    </p:spTree>
    <p:extLst>
      <p:ext uri="{BB962C8B-B14F-4D97-AF65-F5344CB8AC3E}">
        <p14:creationId xmlns:p14="http://schemas.microsoft.com/office/powerpoint/2010/main" val="1770403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0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09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0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09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08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1091">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0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091">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109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1091">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10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1091">
                                            <p:txEl>
                                              <p:pRg st="6" end="6"/>
                                            </p:txEl>
                                          </p:spTgt>
                                        </p:tgtEl>
                                        <p:attrNameLst>
                                          <p:attrName>style.visibility</p:attrName>
                                        </p:attrNameLst>
                                      </p:cBhvr>
                                      <p:to>
                                        <p:strVal val="visible"/>
                                      </p:to>
                                    </p:set>
                                  </p:childTnLst>
                                </p:cTn>
                              </p:par>
                            </p:childTnLst>
                          </p:cTn>
                        </p:par>
                        <p:par>
                          <p:cTn id="43" fill="hold" nodeType="afterGroup">
                            <p:stCondLst>
                              <p:cond delay="0"/>
                            </p:stCondLst>
                            <p:childTnLst>
                              <p:par>
                                <p:cTn id="44" presetID="1" presetClass="exit" presetSubtype="0" fill="hold" grpId="1" nodeType="afterEffect">
                                  <p:stCondLst>
                                    <p:cond delay="0"/>
                                  </p:stCondLst>
                                  <p:childTnLst>
                                    <p:set>
                                      <p:cBhvr>
                                        <p:cTn id="45" dur="1" fill="hold">
                                          <p:stCondLst>
                                            <p:cond delay="0"/>
                                          </p:stCondLst>
                                        </p:cTn>
                                        <p:tgtEl>
                                          <p:spTgt spid="131096"/>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13109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1091">
                                            <p:txEl>
                                              <p:pRg st="7" end="7"/>
                                            </p:txEl>
                                          </p:spTgt>
                                        </p:tgtEl>
                                        <p:attrNameLst>
                                          <p:attrName>style.visibility</p:attrName>
                                        </p:attrNameLst>
                                      </p:cBhvr>
                                      <p:to>
                                        <p:strVal val="visible"/>
                                      </p:to>
                                    </p:set>
                                  </p:childTnLst>
                                </p:cTn>
                              </p:par>
                            </p:childTnLst>
                          </p:cTn>
                        </p:par>
                        <p:par>
                          <p:cTn id="52" fill="hold" nodeType="afterGroup">
                            <p:stCondLst>
                              <p:cond delay="0"/>
                            </p:stCondLst>
                            <p:childTnLst>
                              <p:par>
                                <p:cTn id="53" presetID="1" presetClass="exit" presetSubtype="0" fill="hold" grpId="1" nodeType="afterEffect">
                                  <p:stCondLst>
                                    <p:cond delay="0"/>
                                  </p:stCondLst>
                                  <p:childTnLst>
                                    <p:set>
                                      <p:cBhvr>
                                        <p:cTn id="54" dur="1" fill="hold">
                                          <p:stCondLst>
                                            <p:cond delay="0"/>
                                          </p:stCondLst>
                                        </p:cTn>
                                        <p:tgtEl>
                                          <p:spTgt spid="13108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109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1091">
                                            <p:txEl>
                                              <p:pRg st="8" end="8"/>
                                            </p:txEl>
                                          </p:spTgt>
                                        </p:tgtEl>
                                        <p:attrNameLst>
                                          <p:attrName>style.visibility</p:attrName>
                                        </p:attrNameLst>
                                      </p:cBhvr>
                                      <p:to>
                                        <p:strVal val="visible"/>
                                      </p:to>
                                    </p:set>
                                  </p:childTnLst>
                                </p:cTn>
                              </p:par>
                              <p:par>
                                <p:cTn id="61" presetID="7" presetClass="emph" presetSubtype="2" fill="hold" nodeType="withEffect">
                                  <p:stCondLst>
                                    <p:cond delay="0"/>
                                  </p:stCondLst>
                                  <p:childTnLst>
                                    <p:animClr clrSpc="rgb" dir="cw">
                                      <p:cBhvr>
                                        <p:cTn id="62" dur="500" fill="hold"/>
                                        <p:tgtEl>
                                          <p:spTgt spid="131094"/>
                                        </p:tgtEl>
                                        <p:attrNameLst>
                                          <p:attrName>stroke.color</p:attrName>
                                        </p:attrNameLst>
                                      </p:cBhvr>
                                      <p:to>
                                        <a:srgbClr val="EAEAEA"/>
                                      </p:to>
                                    </p:animClr>
                                    <p:set>
                                      <p:cBhvr>
                                        <p:cTn id="63" dur="500" fill="hold"/>
                                        <p:tgtEl>
                                          <p:spTgt spid="131094"/>
                                        </p:tgtEl>
                                        <p:attrNameLst>
                                          <p:attrName>stroke.on</p:attrName>
                                        </p:attrNameLst>
                                      </p:cBhvr>
                                      <p:to>
                                        <p:strVal val="tru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1091">
                                            <p:txEl>
                                              <p:pRg st="9" end="9"/>
                                            </p:txEl>
                                          </p:spTgt>
                                        </p:tgtEl>
                                        <p:attrNameLst>
                                          <p:attrName>style.visibility</p:attrName>
                                        </p:attrNameLst>
                                      </p:cBhvr>
                                      <p:to>
                                        <p:strVal val="visible"/>
                                      </p:to>
                                    </p:set>
                                  </p:childTnLst>
                                </p:cTn>
                              </p:par>
                            </p:childTnLst>
                          </p:cTn>
                        </p:par>
                        <p:par>
                          <p:cTn id="68" fill="hold" nodeType="afterGroup">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131098"/>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1310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P spid="131084" grpId="0" animBg="1"/>
      <p:bldP spid="131085" grpId="0" animBg="1"/>
      <p:bldP spid="131087" grpId="0" animBg="1"/>
      <p:bldP spid="131087" grpId="1" animBg="1"/>
      <p:bldP spid="131091" grpId="0" build="allAtOnce"/>
      <p:bldP spid="131094" grpId="0" animBg="1"/>
      <p:bldP spid="131095" grpId="0" animBg="1"/>
      <p:bldP spid="131096" grpId="0" animBg="1"/>
      <p:bldP spid="131096" grpId="1" animBg="1"/>
      <p:bldP spid="131097" grpId="0" animBg="1"/>
      <p:bldP spid="131097" grpId="1" animBg="1"/>
      <p:bldP spid="13109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413434"/>
            <a:ext cx="9144000" cy="646331"/>
          </a:xfrm>
        </p:spPr>
        <p:txBody>
          <a:bodyPr wrap="square">
            <a:spAutoFit/>
          </a:bodyPr>
          <a:lstStyle/>
          <a:p>
            <a:pPr eaLnBrk="1" hangingPunct="1"/>
            <a:r>
              <a:rPr lang="en-US" sz="3600" b="1" smtClean="0"/>
              <a:t>Strategies for dealing with Deadlocks</a:t>
            </a:r>
          </a:p>
        </p:txBody>
      </p:sp>
      <p:sp>
        <p:nvSpPr>
          <p:cNvPr id="12291" name="Rectangle 3"/>
          <p:cNvSpPr>
            <a:spLocks noGrp="1" noChangeArrowheads="1"/>
          </p:cNvSpPr>
          <p:nvPr>
            <p:ph type="body" idx="1"/>
          </p:nvPr>
        </p:nvSpPr>
        <p:spPr>
          <a:xfrm>
            <a:off x="937847" y="1559168"/>
            <a:ext cx="7397260" cy="3859518"/>
          </a:xfrm>
        </p:spPr>
        <p:txBody>
          <a:bodyPr wrap="square">
            <a:spAutoFit/>
          </a:bodyPr>
          <a:lstStyle/>
          <a:p>
            <a:pPr marL="0" indent="0" eaLnBrk="1" hangingPunct="1">
              <a:buSzTx/>
              <a:buNone/>
            </a:pPr>
            <a:r>
              <a:rPr lang="en-US" sz="2400" b="1" smtClean="0"/>
              <a:t>1</a:t>
            </a:r>
            <a:r>
              <a:rPr lang="en-US" sz="2400" b="1"/>
              <a:t>. Just ignore the problem (The Ostrich Algorithm)</a:t>
            </a:r>
            <a:r>
              <a:rPr lang="en-US" sz="2400" smtClean="0"/>
              <a:t>. </a:t>
            </a:r>
            <a:r>
              <a:rPr lang="en-US" sz="2400"/>
              <a:t>Maybe if you ignore it, it will ignore you</a:t>
            </a:r>
            <a:r>
              <a:rPr lang="en-US" sz="2400" smtClean="0"/>
              <a:t>.</a:t>
            </a:r>
          </a:p>
          <a:p>
            <a:pPr marL="0" indent="0" eaLnBrk="1" hangingPunct="1">
              <a:buSzTx/>
              <a:buNone/>
            </a:pPr>
            <a:r>
              <a:rPr lang="en-US" sz="2400"/>
              <a:t/>
            </a:r>
            <a:br>
              <a:rPr lang="en-US" sz="2400"/>
            </a:br>
            <a:r>
              <a:rPr lang="en-US" sz="2400" b="1"/>
              <a:t>2. Detection and recovery</a:t>
            </a:r>
            <a:r>
              <a:rPr lang="en-US" sz="2400"/>
              <a:t>. Let them occur, detect them, and take action.</a:t>
            </a:r>
            <a:br>
              <a:rPr lang="en-US" sz="2400"/>
            </a:br>
            <a:r>
              <a:rPr lang="en-US" sz="2400"/>
              <a:t/>
            </a:r>
            <a:br>
              <a:rPr lang="en-US" sz="2400"/>
            </a:br>
            <a:r>
              <a:rPr lang="en-US" sz="2400" b="1"/>
              <a:t>3. Dynamic avoidance</a:t>
            </a:r>
            <a:r>
              <a:rPr lang="en-US" sz="2400"/>
              <a:t> by careful resource allocation.</a:t>
            </a:r>
            <a:br>
              <a:rPr lang="en-US" sz="2400"/>
            </a:br>
            <a:r>
              <a:rPr lang="en-US" sz="2400"/>
              <a:t/>
            </a:r>
            <a:br>
              <a:rPr lang="en-US" sz="2400"/>
            </a:br>
            <a:r>
              <a:rPr lang="en-US" sz="2400" b="1"/>
              <a:t>4. Prevention</a:t>
            </a:r>
            <a:r>
              <a:rPr lang="en-US" sz="2400"/>
              <a:t>, by structurally negating one of the four conditions.</a:t>
            </a:r>
            <a:endParaRPr lang="en-US" sz="2400" smtClean="0"/>
          </a:p>
        </p:txBody>
      </p:sp>
    </p:spTree>
    <p:extLst>
      <p:ext uri="{BB962C8B-B14F-4D97-AF65-F5344CB8AC3E}">
        <p14:creationId xmlns:p14="http://schemas.microsoft.com/office/powerpoint/2010/main" val="2145321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248334"/>
            <a:ext cx="7772400" cy="646331"/>
          </a:xfrm>
        </p:spPr>
        <p:txBody>
          <a:bodyPr>
            <a:spAutoFit/>
          </a:bodyPr>
          <a:lstStyle/>
          <a:p>
            <a:pPr eaLnBrk="1" hangingPunct="1"/>
            <a:r>
              <a:rPr lang="en-US" sz="3600" b="1" smtClean="0"/>
              <a:t>The Ostrich Algorithm</a:t>
            </a:r>
          </a:p>
        </p:txBody>
      </p:sp>
      <p:sp>
        <p:nvSpPr>
          <p:cNvPr id="18435" name="Rectangle 3"/>
          <p:cNvSpPr>
            <a:spLocks noGrp="1" noChangeAspect="1" noChangeArrowheads="1"/>
          </p:cNvSpPr>
          <p:nvPr>
            <p:ph type="body" idx="1"/>
          </p:nvPr>
        </p:nvSpPr>
        <p:spPr>
          <a:xfrm>
            <a:off x="943708" y="1301261"/>
            <a:ext cx="7426569" cy="4425827"/>
          </a:xfrm>
          <a:noFill/>
        </p:spPr>
        <p:txBody>
          <a:bodyPr wrap="square">
            <a:spAutoFit/>
          </a:bodyPr>
          <a:lstStyle/>
          <a:p>
            <a:pPr eaLnBrk="1" hangingPunct="1"/>
            <a:r>
              <a:rPr lang="en-US" smtClean="0"/>
              <a:t>Pretend there is no problem</a:t>
            </a:r>
          </a:p>
          <a:p>
            <a:pPr eaLnBrk="1" hangingPunct="1"/>
            <a:r>
              <a:rPr lang="en-US" smtClean="0"/>
              <a:t>Reasonable if </a:t>
            </a:r>
          </a:p>
          <a:p>
            <a:pPr lvl="1" eaLnBrk="1" hangingPunct="1"/>
            <a:r>
              <a:rPr lang="en-US" smtClean="0"/>
              <a:t>Deadlocks occur very rarely </a:t>
            </a:r>
          </a:p>
          <a:p>
            <a:pPr lvl="1" eaLnBrk="1" hangingPunct="1"/>
            <a:r>
              <a:rPr lang="en-US" smtClean="0"/>
              <a:t>Cost of prevention is high</a:t>
            </a:r>
          </a:p>
          <a:p>
            <a:pPr eaLnBrk="1" hangingPunct="1"/>
            <a:r>
              <a:rPr lang="en-US" smtClean="0"/>
              <a:t>UNIX and Windows take this approach</a:t>
            </a:r>
          </a:p>
          <a:p>
            <a:pPr eaLnBrk="1" hangingPunct="1"/>
            <a:r>
              <a:rPr lang="en-US" smtClean="0"/>
              <a:t>It is a trade-off between </a:t>
            </a:r>
          </a:p>
          <a:p>
            <a:pPr lvl="1" eaLnBrk="1" hangingPunct="1"/>
            <a:r>
              <a:rPr lang="en-US" smtClean="0"/>
              <a:t>Convenience</a:t>
            </a:r>
          </a:p>
          <a:p>
            <a:pPr lvl="1" eaLnBrk="1" hangingPunct="1"/>
            <a:r>
              <a:rPr lang="en-US" smtClean="0"/>
              <a:t>Correctness</a:t>
            </a:r>
          </a:p>
        </p:txBody>
      </p:sp>
    </p:spTree>
    <p:extLst>
      <p:ext uri="{BB962C8B-B14F-4D97-AF65-F5344CB8AC3E}">
        <p14:creationId xmlns:p14="http://schemas.microsoft.com/office/powerpoint/2010/main" val="3345136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2</a:t>
            </a:fld>
            <a:endParaRPr lang="en-US" altLang="en-US"/>
          </a:p>
        </p:txBody>
      </p:sp>
      <p:sp>
        <p:nvSpPr>
          <p:cNvPr id="40962" name="Rectangle 2"/>
          <p:cNvSpPr>
            <a:spLocks noGrp="1" noChangeArrowheads="1"/>
          </p:cNvSpPr>
          <p:nvPr>
            <p:ph type="title"/>
          </p:nvPr>
        </p:nvSpPr>
        <p:spPr>
          <a:xfrm>
            <a:off x="679450" y="357750"/>
            <a:ext cx="7772400" cy="646331"/>
          </a:xfrm>
        </p:spPr>
        <p:txBody>
          <a:bodyPr>
            <a:spAutoFit/>
          </a:bodyPr>
          <a:lstStyle/>
          <a:p>
            <a:r>
              <a:rPr lang="en-US" altLang="en-US" sz="3600" b="1" smtClean="0"/>
              <a:t>Introduction</a:t>
            </a:r>
            <a:endParaRPr lang="en-US" altLang="en-US" sz="3600" b="1"/>
          </a:p>
        </p:txBody>
      </p:sp>
      <p:sp>
        <p:nvSpPr>
          <p:cNvPr id="40963" name="Rectangle 3"/>
          <p:cNvSpPr>
            <a:spLocks noGrp="1" noChangeArrowheads="1"/>
          </p:cNvSpPr>
          <p:nvPr>
            <p:ph type="body" idx="1"/>
          </p:nvPr>
        </p:nvSpPr>
        <p:spPr>
          <a:xfrm>
            <a:off x="304800" y="1230922"/>
            <a:ext cx="8581291" cy="4893647"/>
          </a:xfrm>
        </p:spPr>
        <p:txBody>
          <a:bodyPr wrap="square">
            <a:spAutoFit/>
          </a:bodyPr>
          <a:lstStyle/>
          <a:p>
            <a:pPr marL="0" indent="0">
              <a:buNone/>
            </a:pPr>
            <a:r>
              <a:rPr lang="en-US" sz="2400" smtClean="0"/>
              <a:t>Computer </a:t>
            </a:r>
            <a:r>
              <a:rPr lang="en-US" sz="2400"/>
              <a:t>systems are full of resources that can be used only by one process </a:t>
            </a:r>
            <a:r>
              <a:rPr lang="en-US" sz="2400" smtClean="0"/>
              <a:t>at a </a:t>
            </a:r>
            <a:r>
              <a:rPr lang="en-US" sz="2400"/>
              <a:t>time. Common examples include printers, tape drives for backing up </a:t>
            </a:r>
            <a:r>
              <a:rPr lang="en-US" sz="2400" smtClean="0"/>
              <a:t>company data, </a:t>
            </a:r>
            <a:r>
              <a:rPr lang="en-US" sz="2400"/>
              <a:t>Blu-ray </a:t>
            </a:r>
            <a:r>
              <a:rPr lang="en-US" sz="2400" smtClean="0"/>
              <a:t>recorder,... For </a:t>
            </a:r>
            <a:r>
              <a:rPr lang="en-US" sz="2400"/>
              <a:t>many applications, a process needs exclusive access to not one </a:t>
            </a:r>
            <a:r>
              <a:rPr lang="en-US" sz="2400" smtClean="0"/>
              <a:t>resource, but several</a:t>
            </a:r>
            <a:r>
              <a:rPr lang="en-US" sz="2400"/>
              <a:t>. Suppose, for example, two processes each </a:t>
            </a:r>
            <a:r>
              <a:rPr lang="en-US" sz="2400" smtClean="0"/>
              <a:t>want </a:t>
            </a:r>
            <a:r>
              <a:rPr lang="en-US" sz="2400"/>
              <a:t>to record a </a:t>
            </a:r>
            <a:r>
              <a:rPr lang="en-US" sz="2400" smtClean="0"/>
              <a:t>scanned document </a:t>
            </a:r>
            <a:r>
              <a:rPr lang="en-US" sz="2400"/>
              <a:t>on a Blu-ray disc. Process A requests permission to use the scanner </a:t>
            </a:r>
            <a:r>
              <a:rPr lang="en-US" sz="2400" smtClean="0"/>
              <a:t>and is </a:t>
            </a:r>
            <a:r>
              <a:rPr lang="en-US" sz="2400"/>
              <a:t>granted it. Process B is programmed differently and requests the Blu-ray </a:t>
            </a:r>
            <a:r>
              <a:rPr lang="en-US" sz="2400" smtClean="0"/>
              <a:t>recorder </a:t>
            </a:r>
            <a:r>
              <a:rPr lang="en-US" sz="2400"/>
              <a:t>first and is also granted it. Now A asks for the Blu-ray recorder, but the </a:t>
            </a:r>
            <a:r>
              <a:rPr lang="en-US" sz="2400" smtClean="0"/>
              <a:t>request </a:t>
            </a:r>
            <a:r>
              <a:rPr lang="en-US" sz="2400"/>
              <a:t>is suspended until B releases it. Unfortunately, instead of releasing the </a:t>
            </a:r>
            <a:r>
              <a:rPr lang="en-US" sz="2400" smtClean="0"/>
              <a:t>Blu-ray </a:t>
            </a:r>
            <a:r>
              <a:rPr lang="en-US" sz="2400"/>
              <a:t>recorder, B asks for the scanner. At this point both processes are blocked </a:t>
            </a:r>
            <a:r>
              <a:rPr lang="en-US" sz="2400" smtClean="0"/>
              <a:t>and will </a:t>
            </a:r>
            <a:r>
              <a:rPr lang="en-US" sz="2400"/>
              <a:t>remain so forever. This situation is called a </a:t>
            </a:r>
            <a:r>
              <a:rPr lang="en-US" sz="2400" b="1"/>
              <a:t>deadlock</a:t>
            </a:r>
            <a:r>
              <a:rPr lang="en-US" sz="2400"/>
              <a:t>.</a:t>
            </a:r>
            <a:endParaRPr lang="en-US" altLang="en-US" sz="2400"/>
          </a:p>
        </p:txBody>
      </p:sp>
    </p:spTree>
    <p:extLst>
      <p:ext uri="{BB962C8B-B14F-4D97-AF65-F5344CB8AC3E}">
        <p14:creationId xmlns:p14="http://schemas.microsoft.com/office/powerpoint/2010/main" val="3015531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687261" y="1573527"/>
            <a:ext cx="7772400" cy="707886"/>
          </a:xfrm>
        </p:spPr>
        <p:txBody>
          <a:bodyPr>
            <a:spAutoFit/>
          </a:bodyPr>
          <a:lstStyle/>
          <a:p>
            <a:r>
              <a:rPr lang="en-US" sz="4000" b="1" smtClean="0"/>
              <a:t>Deadlock Detection and Recovery</a:t>
            </a:r>
          </a:p>
        </p:txBody>
      </p:sp>
      <p:sp>
        <p:nvSpPr>
          <p:cNvPr id="2" name="TextBox 1"/>
          <p:cNvSpPr txBox="1"/>
          <p:nvPr/>
        </p:nvSpPr>
        <p:spPr>
          <a:xfrm>
            <a:off x="558798" y="2424634"/>
            <a:ext cx="8029327" cy="3539430"/>
          </a:xfrm>
          <a:prstGeom prst="rect">
            <a:avLst/>
          </a:prstGeom>
          <a:noFill/>
        </p:spPr>
        <p:txBody>
          <a:bodyPr wrap="square" rtlCol="0">
            <a:spAutoFit/>
          </a:bodyPr>
          <a:lstStyle/>
          <a:p>
            <a:r>
              <a:rPr lang="en-US" sz="2800">
                <a:solidFill>
                  <a:srgbClr val="3333CC"/>
                </a:solidFill>
              </a:rPr>
              <a:t>A second technique is detection and recovery. When this technique is </a:t>
            </a:r>
            <a:r>
              <a:rPr lang="en-US" sz="2800" smtClean="0">
                <a:solidFill>
                  <a:srgbClr val="3333CC"/>
                </a:solidFill>
              </a:rPr>
              <a:t>used, the </a:t>
            </a:r>
            <a:r>
              <a:rPr lang="en-US" sz="2800">
                <a:solidFill>
                  <a:srgbClr val="3333CC"/>
                </a:solidFill>
              </a:rPr>
              <a:t>system does not attempt to prevent deadlocks from occurring. Instead, it </a:t>
            </a:r>
            <a:r>
              <a:rPr lang="en-US" sz="2800" smtClean="0">
                <a:solidFill>
                  <a:srgbClr val="3333CC"/>
                </a:solidFill>
              </a:rPr>
              <a:t>lets them </a:t>
            </a:r>
            <a:r>
              <a:rPr lang="en-US" sz="2800">
                <a:solidFill>
                  <a:srgbClr val="3333CC"/>
                </a:solidFill>
              </a:rPr>
              <a:t>occur, tries to detect when this happens, and then takes some action </a:t>
            </a:r>
            <a:r>
              <a:rPr lang="en-US" sz="2800" smtClean="0">
                <a:solidFill>
                  <a:srgbClr val="3333CC"/>
                </a:solidFill>
              </a:rPr>
              <a:t>to </a:t>
            </a:r>
            <a:r>
              <a:rPr lang="en-US" sz="2800">
                <a:solidFill>
                  <a:srgbClr val="3333CC"/>
                </a:solidFill>
              </a:rPr>
              <a:t>recover after the fact. In this section we will look at some of the ways </a:t>
            </a:r>
            <a:r>
              <a:rPr lang="en-US" sz="2800" smtClean="0">
                <a:solidFill>
                  <a:srgbClr val="3333CC"/>
                </a:solidFill>
              </a:rPr>
              <a:t>deadlocks can </a:t>
            </a:r>
            <a:r>
              <a:rPr lang="en-US" sz="2800">
                <a:solidFill>
                  <a:srgbClr val="3333CC"/>
                </a:solidFill>
              </a:rPr>
              <a:t>be detected and some of the ways recovery from them can be handled.</a:t>
            </a:r>
          </a:p>
        </p:txBody>
      </p:sp>
    </p:spTree>
    <p:extLst>
      <p:ext uri="{BB962C8B-B14F-4D97-AF65-F5344CB8AC3E}">
        <p14:creationId xmlns:p14="http://schemas.microsoft.com/office/powerpoint/2010/main" val="493501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656491" y="610979"/>
            <a:ext cx="7772400" cy="584775"/>
          </a:xfrm>
        </p:spPr>
        <p:txBody>
          <a:bodyPr>
            <a:spAutoFit/>
          </a:bodyPr>
          <a:lstStyle/>
          <a:p>
            <a:r>
              <a:rPr lang="en-US" sz="3200" b="1" smtClean="0"/>
              <a:t>One Resource of Each Type (1)</a:t>
            </a:r>
          </a:p>
        </p:txBody>
      </p:sp>
      <p:sp>
        <p:nvSpPr>
          <p:cNvPr id="2" name="TextBox 1"/>
          <p:cNvSpPr txBox="1"/>
          <p:nvPr/>
        </p:nvSpPr>
        <p:spPr>
          <a:xfrm>
            <a:off x="433753" y="1195754"/>
            <a:ext cx="8217877" cy="5262979"/>
          </a:xfrm>
          <a:prstGeom prst="rect">
            <a:avLst/>
          </a:prstGeom>
          <a:noFill/>
        </p:spPr>
        <p:txBody>
          <a:bodyPr wrap="square" rtlCol="0">
            <a:spAutoFit/>
          </a:bodyPr>
          <a:lstStyle/>
          <a:p>
            <a:r>
              <a:rPr lang="en-US" sz="2800">
                <a:solidFill>
                  <a:srgbClr val="3333CC"/>
                </a:solidFill>
              </a:rPr>
              <a:t>Let us begin with the simplest case: there is only one resource of each </a:t>
            </a:r>
            <a:r>
              <a:rPr lang="en-US" sz="2800" smtClean="0">
                <a:solidFill>
                  <a:srgbClr val="3333CC"/>
                </a:solidFill>
              </a:rPr>
              <a:t>type. Such </a:t>
            </a:r>
            <a:r>
              <a:rPr lang="en-US" sz="2800">
                <a:solidFill>
                  <a:srgbClr val="3333CC"/>
                </a:solidFill>
              </a:rPr>
              <a:t>a system might have one scanner, one Blu-ray recorder, one plotter, and </a:t>
            </a:r>
            <a:r>
              <a:rPr lang="en-US" sz="2800" smtClean="0">
                <a:solidFill>
                  <a:srgbClr val="3333CC"/>
                </a:solidFill>
              </a:rPr>
              <a:t>one tape </a:t>
            </a:r>
            <a:r>
              <a:rPr lang="en-US" sz="2800">
                <a:solidFill>
                  <a:srgbClr val="3333CC"/>
                </a:solidFill>
              </a:rPr>
              <a:t>drive, but no more than one of each class of resource. In other words, we </a:t>
            </a:r>
            <a:r>
              <a:rPr lang="en-US" sz="2800" smtClean="0">
                <a:solidFill>
                  <a:srgbClr val="3333CC"/>
                </a:solidFill>
              </a:rPr>
              <a:t>are excluding </a:t>
            </a:r>
            <a:r>
              <a:rPr lang="en-US" sz="2800">
                <a:solidFill>
                  <a:srgbClr val="3333CC"/>
                </a:solidFill>
              </a:rPr>
              <a:t>systems with two printers for the moment. We will treat them </a:t>
            </a:r>
            <a:r>
              <a:rPr lang="en-US" sz="2800" smtClean="0">
                <a:solidFill>
                  <a:srgbClr val="3333CC"/>
                </a:solidFill>
              </a:rPr>
              <a:t>later, using </a:t>
            </a:r>
            <a:r>
              <a:rPr lang="en-US" sz="2800">
                <a:solidFill>
                  <a:srgbClr val="3333CC"/>
                </a:solidFill>
              </a:rPr>
              <a:t>a different </a:t>
            </a:r>
            <a:r>
              <a:rPr lang="en-US" sz="2800" smtClean="0">
                <a:solidFill>
                  <a:srgbClr val="3333CC"/>
                </a:solidFill>
              </a:rPr>
              <a:t>method. For </a:t>
            </a:r>
            <a:r>
              <a:rPr lang="en-US" sz="2800">
                <a:solidFill>
                  <a:srgbClr val="3333CC"/>
                </a:solidFill>
              </a:rPr>
              <a:t>such a system, we can construct a resource graph of the sort illustrated </a:t>
            </a:r>
            <a:r>
              <a:rPr lang="en-US" sz="2800" smtClean="0">
                <a:solidFill>
                  <a:srgbClr val="3333CC"/>
                </a:solidFill>
              </a:rPr>
              <a:t>in Fig</a:t>
            </a:r>
            <a:r>
              <a:rPr lang="en-US" sz="2800">
                <a:solidFill>
                  <a:srgbClr val="3333CC"/>
                </a:solidFill>
              </a:rPr>
              <a:t>. </a:t>
            </a:r>
            <a:r>
              <a:rPr lang="en-US" sz="2800" smtClean="0">
                <a:solidFill>
                  <a:srgbClr val="3333CC"/>
                </a:solidFill>
              </a:rPr>
              <a:t>in next slide. </a:t>
            </a:r>
            <a:r>
              <a:rPr lang="en-US" sz="2800">
                <a:solidFill>
                  <a:srgbClr val="3333CC"/>
                </a:solidFill>
              </a:rPr>
              <a:t>If this graph contains one or more cycles, a deadlock exists. Any </a:t>
            </a:r>
            <a:r>
              <a:rPr lang="en-US" sz="2800" smtClean="0">
                <a:solidFill>
                  <a:srgbClr val="3333CC"/>
                </a:solidFill>
              </a:rPr>
              <a:t>process that </a:t>
            </a:r>
            <a:r>
              <a:rPr lang="en-US" sz="2800">
                <a:solidFill>
                  <a:srgbClr val="3333CC"/>
                </a:solidFill>
              </a:rPr>
              <a:t>is part of a cycle is deadlocked. If no cycles exist, the system is not </a:t>
            </a:r>
            <a:r>
              <a:rPr lang="en-US" sz="2800" smtClean="0">
                <a:solidFill>
                  <a:srgbClr val="3333CC"/>
                </a:solidFill>
              </a:rPr>
              <a:t>deadlocked</a:t>
            </a:r>
            <a:r>
              <a:rPr lang="en-US" sz="2800">
                <a:solidFill>
                  <a:srgbClr val="3333CC"/>
                </a:solidFill>
              </a:rPr>
              <a:t>.</a:t>
            </a:r>
          </a:p>
        </p:txBody>
      </p:sp>
      <p:sp>
        <p:nvSpPr>
          <p:cNvPr id="4" name="Title 3"/>
          <p:cNvSpPr txBox="1">
            <a:spLocks/>
          </p:cNvSpPr>
          <p:nvPr/>
        </p:nvSpPr>
        <p:spPr bwMode="auto">
          <a:xfrm>
            <a:off x="522653" y="9929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spTree>
    <p:extLst>
      <p:ext uri="{BB962C8B-B14F-4D97-AF65-F5344CB8AC3E}">
        <p14:creationId xmlns:p14="http://schemas.microsoft.com/office/powerpoint/2010/main" val="3038585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621323" y="548832"/>
            <a:ext cx="7772400" cy="584775"/>
          </a:xfrm>
        </p:spPr>
        <p:txBody>
          <a:bodyPr>
            <a:spAutoFit/>
          </a:bodyPr>
          <a:lstStyle/>
          <a:p>
            <a:r>
              <a:rPr lang="en-US" sz="3200" b="1" smtClean="0"/>
              <a:t>One Resource of Each Type (2)</a:t>
            </a:r>
          </a:p>
        </p:txBody>
      </p:sp>
      <p:sp>
        <p:nvSpPr>
          <p:cNvPr id="5" name="Rectangle 8"/>
          <p:cNvSpPr>
            <a:spLocks noChangeArrowheads="1"/>
          </p:cNvSpPr>
          <p:nvPr/>
        </p:nvSpPr>
        <p:spPr bwMode="auto">
          <a:xfrm>
            <a:off x="398582" y="1742906"/>
            <a:ext cx="429699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l">
              <a:buFontTx/>
              <a:buChar char="•"/>
              <a:defRPr/>
            </a:pPr>
            <a:r>
              <a:rPr lang="en-US" sz="2000" smtClean="0">
                <a:ea typeface="ＭＳ Ｐゴシック" charset="0"/>
                <a:cs typeface="Times New Roman" pitchFamily="18" charset="0"/>
              </a:rPr>
              <a:t>Process </a:t>
            </a:r>
            <a:r>
              <a:rPr lang="en-US" sz="2000" i="1" dirty="0">
                <a:ea typeface="ＭＳ Ｐゴシック" charset="0"/>
                <a:cs typeface="Times New Roman" pitchFamily="18" charset="0"/>
              </a:rPr>
              <a:t>A </a:t>
            </a:r>
            <a:r>
              <a:rPr lang="en-US" sz="2000" dirty="0">
                <a:ea typeface="ＭＳ Ｐゴシック" charset="0"/>
                <a:cs typeface="Times New Roman" pitchFamily="18" charset="0"/>
              </a:rPr>
              <a:t>holds </a:t>
            </a:r>
            <a:r>
              <a:rPr lang="en-US" sz="2000" i="1" dirty="0">
                <a:ea typeface="ＭＳ Ｐゴシック" charset="0"/>
                <a:cs typeface="Times New Roman" pitchFamily="18" charset="0"/>
              </a:rPr>
              <a:t>R </a:t>
            </a:r>
            <a:r>
              <a:rPr lang="en-US" sz="2000" dirty="0">
                <a:ea typeface="ＭＳ Ｐゴシック" charset="0"/>
                <a:cs typeface="Times New Roman" pitchFamily="18" charset="0"/>
              </a:rPr>
              <a:t>and wants </a:t>
            </a:r>
            <a:r>
              <a:rPr lang="en-US" sz="2000" i="1" dirty="0">
                <a:ea typeface="ＭＳ Ｐゴシック" charset="0"/>
                <a:cs typeface="Times New Roman" pitchFamily="18" charset="0"/>
              </a:rPr>
              <a:t>S</a:t>
            </a:r>
            <a:r>
              <a:rPr lang="en-US" sz="2000" dirty="0">
                <a:ea typeface="ＭＳ Ｐゴシック" charset="0"/>
                <a:cs typeface="Times New Roman" pitchFamily="18" charset="0"/>
              </a:rPr>
              <a:t>. </a:t>
            </a:r>
          </a:p>
          <a:p>
            <a:pPr algn="l">
              <a:buFontTx/>
              <a:buChar char="•"/>
              <a:defRPr/>
            </a:pPr>
            <a:r>
              <a:rPr lang="en-US" sz="2000" dirty="0">
                <a:ea typeface="ＭＳ Ｐゴシック" charset="0"/>
                <a:cs typeface="Times New Roman" pitchFamily="18" charset="0"/>
              </a:rPr>
              <a:t>Process </a:t>
            </a:r>
            <a:r>
              <a:rPr lang="en-US" sz="2000" i="1" dirty="0">
                <a:ea typeface="ＭＳ Ｐゴシック" charset="0"/>
                <a:cs typeface="Times New Roman" pitchFamily="18" charset="0"/>
              </a:rPr>
              <a:t>B </a:t>
            </a:r>
            <a:r>
              <a:rPr lang="en-US" sz="2000" dirty="0">
                <a:ea typeface="ＭＳ Ｐゴシック" charset="0"/>
                <a:cs typeface="Times New Roman" pitchFamily="18" charset="0"/>
              </a:rPr>
              <a:t>holds nothing but wants </a:t>
            </a:r>
            <a:r>
              <a:rPr lang="en-US" sz="2000" i="1" dirty="0">
                <a:ea typeface="ＭＳ Ｐゴシック" charset="0"/>
                <a:cs typeface="Times New Roman" pitchFamily="18" charset="0"/>
              </a:rPr>
              <a:t>T</a:t>
            </a:r>
            <a:r>
              <a:rPr lang="en-US" sz="2000" dirty="0">
                <a:ea typeface="ＭＳ Ｐゴシック" charset="0"/>
                <a:cs typeface="Times New Roman" pitchFamily="18" charset="0"/>
              </a:rPr>
              <a:t>. </a:t>
            </a:r>
          </a:p>
          <a:p>
            <a:pPr algn="l">
              <a:buFontTx/>
              <a:buChar char="•"/>
              <a:defRPr/>
            </a:pPr>
            <a:r>
              <a:rPr lang="en-US" sz="2000" dirty="0">
                <a:ea typeface="ＭＳ Ｐゴシック" charset="0"/>
                <a:cs typeface="Times New Roman" pitchFamily="18" charset="0"/>
              </a:rPr>
              <a:t>Process </a:t>
            </a:r>
            <a:r>
              <a:rPr lang="en-US" sz="2000" i="1" dirty="0">
                <a:ea typeface="ＭＳ Ｐゴシック" charset="0"/>
                <a:cs typeface="Times New Roman" pitchFamily="18" charset="0"/>
              </a:rPr>
              <a:t>C</a:t>
            </a:r>
            <a:r>
              <a:rPr lang="en-US" sz="2000" dirty="0">
                <a:ea typeface="ＭＳ Ｐゴシック" charset="0"/>
                <a:cs typeface="Times New Roman" pitchFamily="18" charset="0"/>
              </a:rPr>
              <a:t> holds nothing but wants </a:t>
            </a:r>
            <a:r>
              <a:rPr lang="en-US" sz="2000" i="1" dirty="0">
                <a:ea typeface="ＭＳ Ｐゴシック" charset="0"/>
                <a:cs typeface="Times New Roman" pitchFamily="18" charset="0"/>
              </a:rPr>
              <a:t>S</a:t>
            </a:r>
            <a:r>
              <a:rPr lang="en-US" sz="2000" dirty="0">
                <a:ea typeface="ＭＳ Ｐゴシック" charset="0"/>
                <a:cs typeface="Times New Roman" pitchFamily="18" charset="0"/>
              </a:rPr>
              <a:t>. </a:t>
            </a:r>
          </a:p>
          <a:p>
            <a:pPr algn="l">
              <a:buFontTx/>
              <a:buChar char="•"/>
              <a:defRPr/>
            </a:pPr>
            <a:r>
              <a:rPr lang="en-US" sz="2000" dirty="0">
                <a:ea typeface="ＭＳ Ｐゴシック" charset="0"/>
                <a:cs typeface="Times New Roman" pitchFamily="18" charset="0"/>
              </a:rPr>
              <a:t>Process </a:t>
            </a:r>
            <a:r>
              <a:rPr lang="en-US" sz="2000" i="1" dirty="0">
                <a:ea typeface="ＭＳ Ｐゴシック" charset="0"/>
                <a:cs typeface="Times New Roman" pitchFamily="18" charset="0"/>
              </a:rPr>
              <a:t>D </a:t>
            </a:r>
            <a:r>
              <a:rPr lang="en-US" sz="2000" dirty="0">
                <a:ea typeface="ＭＳ Ｐゴシック" charset="0"/>
                <a:cs typeface="Times New Roman" pitchFamily="18" charset="0"/>
              </a:rPr>
              <a:t>holds </a:t>
            </a:r>
            <a:r>
              <a:rPr lang="en-US" sz="2000" i="1" dirty="0">
                <a:ea typeface="ＭＳ Ｐゴシック" charset="0"/>
                <a:cs typeface="Times New Roman" pitchFamily="18" charset="0"/>
              </a:rPr>
              <a:t>U </a:t>
            </a:r>
            <a:r>
              <a:rPr lang="en-US" sz="2000" dirty="0">
                <a:ea typeface="ＭＳ Ｐゴシック" charset="0"/>
                <a:cs typeface="Times New Roman" pitchFamily="18" charset="0"/>
              </a:rPr>
              <a:t>and wants </a:t>
            </a:r>
            <a:r>
              <a:rPr lang="en-US" sz="2000" i="1" dirty="0">
                <a:ea typeface="ＭＳ Ｐゴシック" charset="0"/>
                <a:cs typeface="Times New Roman" pitchFamily="18" charset="0"/>
              </a:rPr>
              <a:t>S</a:t>
            </a:r>
            <a:r>
              <a:rPr lang="en-US" sz="2000" dirty="0">
                <a:ea typeface="ＭＳ Ｐゴシック" charset="0"/>
                <a:cs typeface="Times New Roman" pitchFamily="18" charset="0"/>
              </a:rPr>
              <a:t> and </a:t>
            </a:r>
            <a:r>
              <a:rPr lang="en-US" sz="2000" i="1" dirty="0">
                <a:ea typeface="ＭＳ Ｐゴシック" charset="0"/>
                <a:cs typeface="Times New Roman" pitchFamily="18" charset="0"/>
              </a:rPr>
              <a:t>T</a:t>
            </a:r>
            <a:r>
              <a:rPr lang="en-US" sz="2000" dirty="0">
                <a:ea typeface="ＭＳ Ｐゴシック" charset="0"/>
                <a:cs typeface="Times New Roman" pitchFamily="18" charset="0"/>
              </a:rPr>
              <a:t>. </a:t>
            </a:r>
          </a:p>
          <a:p>
            <a:pPr algn="l">
              <a:buFontTx/>
              <a:buChar char="•"/>
              <a:defRPr/>
            </a:pPr>
            <a:r>
              <a:rPr lang="en-US" sz="2000" dirty="0">
                <a:ea typeface="ＭＳ Ｐゴシック" charset="0"/>
                <a:cs typeface="Times New Roman" pitchFamily="18" charset="0"/>
              </a:rPr>
              <a:t>Process </a:t>
            </a:r>
            <a:r>
              <a:rPr lang="en-US" sz="2000" i="1" dirty="0">
                <a:ea typeface="ＭＳ Ｐゴシック" charset="0"/>
                <a:cs typeface="Times New Roman" pitchFamily="18" charset="0"/>
              </a:rPr>
              <a:t>E </a:t>
            </a:r>
            <a:r>
              <a:rPr lang="en-US" sz="2000" dirty="0">
                <a:ea typeface="ＭＳ Ｐゴシック" charset="0"/>
                <a:cs typeface="Times New Roman" pitchFamily="18" charset="0"/>
              </a:rPr>
              <a:t>holds </a:t>
            </a:r>
            <a:r>
              <a:rPr lang="en-US" sz="2000" i="1" dirty="0">
                <a:ea typeface="ＭＳ Ｐゴシック" charset="0"/>
                <a:cs typeface="Times New Roman" pitchFamily="18" charset="0"/>
              </a:rPr>
              <a:t>T</a:t>
            </a:r>
            <a:r>
              <a:rPr lang="en-US" sz="2000" dirty="0">
                <a:ea typeface="ＭＳ Ｐゴシック" charset="0"/>
                <a:cs typeface="Times New Roman" pitchFamily="18" charset="0"/>
              </a:rPr>
              <a:t> and wants </a:t>
            </a:r>
            <a:r>
              <a:rPr lang="en-US" sz="2000" i="1" dirty="0">
                <a:ea typeface="ＭＳ Ｐゴシック" charset="0"/>
                <a:cs typeface="Times New Roman" pitchFamily="18" charset="0"/>
              </a:rPr>
              <a:t>V</a:t>
            </a:r>
            <a:r>
              <a:rPr lang="en-US" sz="2000" dirty="0">
                <a:ea typeface="ＭＳ Ｐゴシック" charset="0"/>
                <a:cs typeface="Times New Roman" pitchFamily="18" charset="0"/>
              </a:rPr>
              <a:t>. </a:t>
            </a:r>
          </a:p>
          <a:p>
            <a:pPr algn="l">
              <a:buFontTx/>
              <a:buChar char="•"/>
              <a:defRPr/>
            </a:pPr>
            <a:r>
              <a:rPr lang="en-US" sz="2000" dirty="0">
                <a:ea typeface="ＭＳ Ｐゴシック" charset="0"/>
                <a:cs typeface="Times New Roman" pitchFamily="18" charset="0"/>
              </a:rPr>
              <a:t>Process </a:t>
            </a:r>
            <a:r>
              <a:rPr lang="en-US" sz="2000" i="1" dirty="0">
                <a:ea typeface="ＭＳ Ｐゴシック" charset="0"/>
                <a:cs typeface="Times New Roman" pitchFamily="18" charset="0"/>
              </a:rPr>
              <a:t>F </a:t>
            </a:r>
            <a:r>
              <a:rPr lang="en-US" sz="2000" dirty="0">
                <a:ea typeface="ＭＳ Ｐゴシック" charset="0"/>
                <a:cs typeface="Times New Roman" pitchFamily="18" charset="0"/>
              </a:rPr>
              <a:t>holds </a:t>
            </a:r>
            <a:r>
              <a:rPr lang="en-US" sz="2000" i="1" dirty="0">
                <a:ea typeface="ＭＳ Ｐゴシック" charset="0"/>
                <a:cs typeface="Times New Roman" pitchFamily="18" charset="0"/>
              </a:rPr>
              <a:t>W </a:t>
            </a:r>
            <a:r>
              <a:rPr lang="en-US" sz="2000" dirty="0">
                <a:ea typeface="ＭＳ Ｐゴシック" charset="0"/>
                <a:cs typeface="Times New Roman" pitchFamily="18" charset="0"/>
              </a:rPr>
              <a:t>and wants </a:t>
            </a:r>
            <a:r>
              <a:rPr lang="en-US" sz="2000" i="1" dirty="0">
                <a:ea typeface="ＭＳ Ｐゴシック" charset="0"/>
                <a:cs typeface="Times New Roman" pitchFamily="18" charset="0"/>
              </a:rPr>
              <a:t>S</a:t>
            </a:r>
            <a:r>
              <a:rPr lang="en-US" sz="2000" dirty="0">
                <a:ea typeface="ＭＳ Ｐゴシック" charset="0"/>
                <a:cs typeface="Times New Roman" pitchFamily="18" charset="0"/>
              </a:rPr>
              <a:t>. </a:t>
            </a:r>
          </a:p>
          <a:p>
            <a:pPr algn="l">
              <a:buFontTx/>
              <a:buChar char="•"/>
              <a:defRPr/>
            </a:pPr>
            <a:r>
              <a:rPr lang="en-US" sz="2000" dirty="0">
                <a:ea typeface="ＭＳ Ｐゴシック" charset="0"/>
                <a:cs typeface="Times New Roman" pitchFamily="18" charset="0"/>
              </a:rPr>
              <a:t>Process </a:t>
            </a:r>
            <a:r>
              <a:rPr lang="en-US" sz="2000" i="1" dirty="0">
                <a:ea typeface="ＭＳ Ｐゴシック" charset="0"/>
                <a:cs typeface="Times New Roman" pitchFamily="18" charset="0"/>
              </a:rPr>
              <a:t>G </a:t>
            </a:r>
            <a:r>
              <a:rPr lang="en-US" sz="2000" dirty="0">
                <a:ea typeface="ＭＳ Ｐゴシック" charset="0"/>
                <a:cs typeface="Times New Roman" pitchFamily="18" charset="0"/>
              </a:rPr>
              <a:t>holds </a:t>
            </a:r>
            <a:r>
              <a:rPr lang="en-US" sz="2000" i="1" dirty="0">
                <a:ea typeface="ＭＳ Ｐゴシック" charset="0"/>
                <a:cs typeface="Times New Roman" pitchFamily="18" charset="0"/>
              </a:rPr>
              <a:t>V</a:t>
            </a:r>
            <a:r>
              <a:rPr lang="en-US" sz="2000" dirty="0">
                <a:ea typeface="ＭＳ Ｐゴシック" charset="0"/>
                <a:cs typeface="Times New Roman" pitchFamily="18" charset="0"/>
              </a:rPr>
              <a:t> and wants </a:t>
            </a:r>
            <a:r>
              <a:rPr lang="en-US" sz="2000" i="1" dirty="0">
                <a:ea typeface="ＭＳ Ｐゴシック" charset="0"/>
                <a:cs typeface="Times New Roman" pitchFamily="18" charset="0"/>
              </a:rPr>
              <a:t>U</a:t>
            </a:r>
            <a:r>
              <a:rPr lang="en-US" sz="2000">
                <a:ea typeface="ＭＳ Ｐゴシック" charset="0"/>
                <a:cs typeface="Times New Roman" pitchFamily="18" charset="0"/>
              </a:rPr>
              <a:t>. </a:t>
            </a:r>
            <a:endParaRPr lang="en-US" sz="2000" dirty="0">
              <a:ea typeface="ＭＳ Ｐゴシック" charset="0"/>
              <a:cs typeface="Times New Roman" pitchFamily="18" charset="0"/>
            </a:endParaRPr>
          </a:p>
        </p:txBody>
      </p:sp>
      <p:sp>
        <p:nvSpPr>
          <p:cNvPr id="19460" name="TextBox 5"/>
          <p:cNvSpPr txBox="1">
            <a:spLocks noChangeArrowheads="1"/>
          </p:cNvSpPr>
          <p:nvPr/>
        </p:nvSpPr>
        <p:spPr bwMode="auto">
          <a:xfrm>
            <a:off x="455001" y="4414593"/>
            <a:ext cx="793872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2000">
                <a:solidFill>
                  <a:srgbClr val="3333CC"/>
                </a:solidFill>
                <a:latin typeface="Times New Roman" pitchFamily="18" charset="0"/>
                <a:cs typeface="Times New Roman" pitchFamily="18" charset="0"/>
              </a:rPr>
              <a:t>The question is: ‘‘Is this system deadlocked, and if so, which processes are </a:t>
            </a:r>
            <a:r>
              <a:rPr lang="en-US" sz="2000" smtClean="0">
                <a:solidFill>
                  <a:srgbClr val="3333CC"/>
                </a:solidFill>
                <a:latin typeface="Times New Roman" pitchFamily="18" charset="0"/>
                <a:cs typeface="Times New Roman" pitchFamily="18" charset="0"/>
              </a:rPr>
              <a:t>involved?’’</a:t>
            </a:r>
          </a:p>
          <a:p>
            <a:r>
              <a:rPr lang="en-US" sz="2000" smtClean="0">
                <a:solidFill>
                  <a:srgbClr val="3333CC"/>
                </a:solidFill>
                <a:latin typeface="Times New Roman" pitchFamily="18" charset="0"/>
                <a:cs typeface="Times New Roman" pitchFamily="18" charset="0"/>
              </a:rPr>
              <a:t>To </a:t>
            </a:r>
            <a:r>
              <a:rPr lang="en-US" sz="2000">
                <a:solidFill>
                  <a:srgbClr val="3333CC"/>
                </a:solidFill>
                <a:latin typeface="Times New Roman" pitchFamily="18" charset="0"/>
                <a:cs typeface="Times New Roman" pitchFamily="18" charset="0"/>
              </a:rPr>
              <a:t>answer this question, we can construct the resource </a:t>
            </a:r>
            <a:r>
              <a:rPr lang="en-US" sz="2000" smtClean="0">
                <a:solidFill>
                  <a:srgbClr val="3333CC"/>
                </a:solidFill>
                <a:latin typeface="Times New Roman" pitchFamily="18" charset="0"/>
                <a:cs typeface="Times New Roman" pitchFamily="18" charset="0"/>
              </a:rPr>
              <a:t>graph.</a:t>
            </a:r>
            <a:r>
              <a:rPr lang="en-US" sz="2000">
                <a:solidFill>
                  <a:srgbClr val="3333CC"/>
                </a:solidFill>
                <a:latin typeface="Times New Roman" pitchFamily="18" charset="0"/>
                <a:cs typeface="Times New Roman" pitchFamily="18" charset="0"/>
              </a:rPr>
              <a:t/>
            </a:r>
            <a:br>
              <a:rPr lang="en-US" sz="2000">
                <a:solidFill>
                  <a:srgbClr val="3333CC"/>
                </a:solidFill>
                <a:latin typeface="Times New Roman" pitchFamily="18" charset="0"/>
                <a:cs typeface="Times New Roman" pitchFamily="18" charset="0"/>
              </a:rPr>
            </a:br>
            <a:r>
              <a:rPr lang="en-US" sz="2000">
                <a:solidFill>
                  <a:srgbClr val="3333CC"/>
                </a:solidFill>
                <a:latin typeface="Times New Roman" pitchFamily="18" charset="0"/>
                <a:cs typeface="Times New Roman" pitchFamily="18" charset="0"/>
              </a:rPr>
              <a:t>This graph contains one cycle, which can be seen by visual inspection</a:t>
            </a:r>
            <a:r>
              <a:rPr lang="en-US" sz="2000" smtClean="0">
                <a:solidFill>
                  <a:srgbClr val="3333CC"/>
                </a:solidFill>
                <a:latin typeface="Times New Roman" pitchFamily="18" charset="0"/>
                <a:cs typeface="Times New Roman" pitchFamily="18" charset="0"/>
              </a:rPr>
              <a:t>. The cycle is shown. </a:t>
            </a:r>
            <a:r>
              <a:rPr lang="en-US" sz="2000">
                <a:solidFill>
                  <a:srgbClr val="3333CC"/>
                </a:solidFill>
                <a:latin typeface="Times New Roman" pitchFamily="18" charset="0"/>
                <a:cs typeface="Times New Roman" pitchFamily="18" charset="0"/>
              </a:rPr>
              <a:t>From this cycle, we can see that processes D, E, and G are</a:t>
            </a:r>
            <a:br>
              <a:rPr lang="en-US" sz="2000">
                <a:solidFill>
                  <a:srgbClr val="3333CC"/>
                </a:solidFill>
                <a:latin typeface="Times New Roman" pitchFamily="18" charset="0"/>
                <a:cs typeface="Times New Roman" pitchFamily="18" charset="0"/>
              </a:rPr>
            </a:br>
            <a:r>
              <a:rPr lang="en-US" sz="2000">
                <a:solidFill>
                  <a:srgbClr val="3333CC"/>
                </a:solidFill>
                <a:latin typeface="Times New Roman" pitchFamily="18" charset="0"/>
                <a:cs typeface="Times New Roman" pitchFamily="18" charset="0"/>
              </a:rPr>
              <a:t>all deadlocked. </a:t>
            </a:r>
            <a:endParaRPr lang="en-US" sz="2000" b="1" i="1">
              <a:solidFill>
                <a:srgbClr val="3333CC"/>
              </a:solidFill>
              <a:latin typeface="Times New Roman" pitchFamily="18" charset="0"/>
              <a:cs typeface="Times New Roman"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500" t="27385" r="26498" b="31539"/>
          <a:stretch/>
        </p:blipFill>
        <p:spPr bwMode="auto">
          <a:xfrm>
            <a:off x="4454771" y="1301261"/>
            <a:ext cx="4389438" cy="313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bwMode="auto">
          <a:xfrm>
            <a:off x="522653" y="2561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spTree>
    <p:extLst>
      <p:ext uri="{BB962C8B-B14F-4D97-AF65-F5344CB8AC3E}">
        <p14:creationId xmlns:p14="http://schemas.microsoft.com/office/powerpoint/2010/main" val="3242812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220AD-76E1-423B-B9ED-E0370B2F79F8}" type="slidenum">
              <a:rPr lang="en-US" altLang="en-US"/>
              <a:pPr/>
              <a:t>23</a:t>
            </a:fld>
            <a:endParaRPr lang="en-US" altLang="en-US"/>
          </a:p>
        </p:txBody>
      </p:sp>
      <p:sp>
        <p:nvSpPr>
          <p:cNvPr id="7" name="Rectangle 2"/>
          <p:cNvSpPr>
            <a:spLocks noGrp="1" noChangeArrowheads="1"/>
          </p:cNvSpPr>
          <p:nvPr>
            <p:ph type="title" sz="quarter"/>
          </p:nvPr>
        </p:nvSpPr>
        <p:spPr>
          <a:xfrm>
            <a:off x="179388" y="394206"/>
            <a:ext cx="8764587" cy="584775"/>
          </a:xfrm>
        </p:spPr>
        <p:txBody>
          <a:bodyPr>
            <a:spAutoFit/>
          </a:bodyPr>
          <a:lstStyle/>
          <a:p>
            <a:pPr eaLnBrk="1" hangingPunct="1"/>
            <a:r>
              <a:rPr lang="en-US" sz="3200" b="1" smtClean="0"/>
              <a:t>Multiple Resources of Each Type (1)</a:t>
            </a:r>
          </a:p>
        </p:txBody>
      </p:sp>
      <p:sp>
        <p:nvSpPr>
          <p:cNvPr id="6" name="Title 3"/>
          <p:cNvSpPr txBox="1">
            <a:spLocks/>
          </p:cNvSpPr>
          <p:nvPr/>
        </p:nvSpPr>
        <p:spPr bwMode="auto">
          <a:xfrm>
            <a:off x="522653" y="2309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sp>
        <p:nvSpPr>
          <p:cNvPr id="2" name="TextBox 1"/>
          <p:cNvSpPr txBox="1"/>
          <p:nvPr/>
        </p:nvSpPr>
        <p:spPr>
          <a:xfrm>
            <a:off x="190500" y="977900"/>
            <a:ext cx="8712200" cy="5847755"/>
          </a:xfrm>
          <a:prstGeom prst="rect">
            <a:avLst/>
          </a:prstGeom>
          <a:noFill/>
        </p:spPr>
        <p:txBody>
          <a:bodyPr wrap="square" rtlCol="0">
            <a:spAutoFit/>
          </a:bodyPr>
          <a:lstStyle/>
          <a:p>
            <a:r>
              <a:rPr lang="en-US" sz="2200">
                <a:solidFill>
                  <a:srgbClr val="0000FF"/>
                </a:solidFill>
              </a:rPr>
              <a:t>When multiple copies of some of the resources exist, a different approach is</a:t>
            </a:r>
            <a:br>
              <a:rPr lang="en-US" sz="2200">
                <a:solidFill>
                  <a:srgbClr val="0000FF"/>
                </a:solidFill>
              </a:rPr>
            </a:br>
            <a:r>
              <a:rPr lang="en-US" sz="2200">
                <a:solidFill>
                  <a:srgbClr val="0000FF"/>
                </a:solidFill>
              </a:rPr>
              <a:t>needed to detect deadlocks. We will now present a matrix-based algorithm for </a:t>
            </a:r>
            <a:r>
              <a:rPr lang="en-US" sz="2200" smtClean="0">
                <a:solidFill>
                  <a:srgbClr val="0000FF"/>
                </a:solidFill>
              </a:rPr>
              <a:t>detecting </a:t>
            </a:r>
            <a:r>
              <a:rPr lang="en-US" sz="2200">
                <a:solidFill>
                  <a:srgbClr val="0000FF"/>
                </a:solidFill>
              </a:rPr>
              <a:t>deadlock among n processes, P</a:t>
            </a:r>
            <a:r>
              <a:rPr lang="en-US" sz="2200" baseline="-25000">
                <a:solidFill>
                  <a:srgbClr val="0000FF"/>
                </a:solidFill>
              </a:rPr>
              <a:t>1</a:t>
            </a:r>
            <a:r>
              <a:rPr lang="en-US" sz="2200">
                <a:solidFill>
                  <a:srgbClr val="0000FF"/>
                </a:solidFill>
              </a:rPr>
              <a:t> through </a:t>
            </a:r>
            <a:r>
              <a:rPr lang="en-US" sz="2200" smtClean="0">
                <a:solidFill>
                  <a:srgbClr val="0000FF"/>
                </a:solidFill>
              </a:rPr>
              <a:t>P</a:t>
            </a:r>
            <a:r>
              <a:rPr lang="en-US" sz="2200" baseline="-25000" smtClean="0">
                <a:solidFill>
                  <a:srgbClr val="0000FF"/>
                </a:solidFill>
              </a:rPr>
              <a:t>n</a:t>
            </a:r>
            <a:r>
              <a:rPr lang="en-US" sz="2200">
                <a:solidFill>
                  <a:srgbClr val="0000FF"/>
                </a:solidFill>
              </a:rPr>
              <a:t>. Let the number of </a:t>
            </a:r>
            <a:r>
              <a:rPr lang="en-US" sz="2200" smtClean="0">
                <a:solidFill>
                  <a:srgbClr val="0000FF"/>
                </a:solidFill>
              </a:rPr>
              <a:t>resource classes </a:t>
            </a:r>
            <a:r>
              <a:rPr lang="en-US" sz="2200">
                <a:solidFill>
                  <a:srgbClr val="0000FF"/>
                </a:solidFill>
              </a:rPr>
              <a:t>be m, with E</a:t>
            </a:r>
            <a:r>
              <a:rPr lang="en-US" sz="2200" baseline="-25000">
                <a:solidFill>
                  <a:srgbClr val="0000FF"/>
                </a:solidFill>
              </a:rPr>
              <a:t>1</a:t>
            </a:r>
            <a:r>
              <a:rPr lang="en-US" sz="2200">
                <a:solidFill>
                  <a:srgbClr val="0000FF"/>
                </a:solidFill>
              </a:rPr>
              <a:t> resources of class 1, E</a:t>
            </a:r>
            <a:r>
              <a:rPr lang="en-US" sz="2200" baseline="-25000">
                <a:solidFill>
                  <a:srgbClr val="0000FF"/>
                </a:solidFill>
              </a:rPr>
              <a:t>2</a:t>
            </a:r>
            <a:r>
              <a:rPr lang="en-US" sz="2200">
                <a:solidFill>
                  <a:srgbClr val="0000FF"/>
                </a:solidFill>
              </a:rPr>
              <a:t> resources of class 2, and </a:t>
            </a:r>
            <a:r>
              <a:rPr lang="en-US" sz="2200" smtClean="0">
                <a:solidFill>
                  <a:srgbClr val="0000FF"/>
                </a:solidFill>
              </a:rPr>
              <a:t>generally, E</a:t>
            </a:r>
            <a:r>
              <a:rPr lang="en-US" sz="2200" baseline="-25000" smtClean="0">
                <a:solidFill>
                  <a:srgbClr val="0000FF"/>
                </a:solidFill>
              </a:rPr>
              <a:t>i</a:t>
            </a:r>
            <a:r>
              <a:rPr lang="en-US" sz="2200" smtClean="0">
                <a:solidFill>
                  <a:srgbClr val="0000FF"/>
                </a:solidFill>
              </a:rPr>
              <a:t> </a:t>
            </a:r>
            <a:r>
              <a:rPr lang="en-US" sz="2200">
                <a:solidFill>
                  <a:srgbClr val="0000FF"/>
                </a:solidFill>
              </a:rPr>
              <a:t>resources of class i (1 ≤ i ≤ m). E is the existing resource vector. It gives </a:t>
            </a:r>
            <a:r>
              <a:rPr lang="en-US" sz="2200" smtClean="0">
                <a:solidFill>
                  <a:srgbClr val="0000FF"/>
                </a:solidFill>
              </a:rPr>
              <a:t>the total </a:t>
            </a:r>
            <a:r>
              <a:rPr lang="en-US" sz="2200">
                <a:solidFill>
                  <a:srgbClr val="0000FF"/>
                </a:solidFill>
              </a:rPr>
              <a:t>number of instances of each resource in existence. For example, if class 1 </a:t>
            </a:r>
            <a:r>
              <a:rPr lang="en-US" sz="2200" smtClean="0">
                <a:solidFill>
                  <a:srgbClr val="0000FF"/>
                </a:solidFill>
              </a:rPr>
              <a:t>is tape </a:t>
            </a:r>
            <a:r>
              <a:rPr lang="en-US" sz="2200">
                <a:solidFill>
                  <a:srgbClr val="0000FF"/>
                </a:solidFill>
              </a:rPr>
              <a:t>drives, then E</a:t>
            </a:r>
            <a:r>
              <a:rPr lang="en-US" sz="2200" baseline="-25000">
                <a:solidFill>
                  <a:srgbClr val="0000FF"/>
                </a:solidFill>
              </a:rPr>
              <a:t>1</a:t>
            </a:r>
            <a:r>
              <a:rPr lang="en-US" sz="2200">
                <a:solidFill>
                  <a:srgbClr val="0000FF"/>
                </a:solidFill>
              </a:rPr>
              <a:t> = 2 means the system has two tape drives.</a:t>
            </a:r>
            <a:br>
              <a:rPr lang="en-US" sz="2200">
                <a:solidFill>
                  <a:srgbClr val="0000FF"/>
                </a:solidFill>
              </a:rPr>
            </a:br>
            <a:r>
              <a:rPr lang="en-US" sz="2200">
                <a:solidFill>
                  <a:srgbClr val="0000FF"/>
                </a:solidFill>
              </a:rPr>
              <a:t>At any instant, some of the resources are assigned and are not available. Let </a:t>
            </a:r>
            <a:r>
              <a:rPr lang="en-US" sz="2200" smtClean="0">
                <a:solidFill>
                  <a:srgbClr val="0000FF"/>
                </a:solidFill>
              </a:rPr>
              <a:t>A be </a:t>
            </a:r>
            <a:r>
              <a:rPr lang="en-US" sz="2200">
                <a:solidFill>
                  <a:srgbClr val="0000FF"/>
                </a:solidFill>
              </a:rPr>
              <a:t>the available resource vector, with </a:t>
            </a:r>
            <a:r>
              <a:rPr lang="en-US" sz="2200" smtClean="0">
                <a:solidFill>
                  <a:srgbClr val="0000FF"/>
                </a:solidFill>
              </a:rPr>
              <a:t>A</a:t>
            </a:r>
            <a:r>
              <a:rPr lang="en-US" sz="2200" baseline="-25000" smtClean="0">
                <a:solidFill>
                  <a:srgbClr val="0000FF"/>
                </a:solidFill>
              </a:rPr>
              <a:t>i</a:t>
            </a:r>
            <a:r>
              <a:rPr lang="en-US" sz="2200" smtClean="0">
                <a:solidFill>
                  <a:srgbClr val="0000FF"/>
                </a:solidFill>
              </a:rPr>
              <a:t> </a:t>
            </a:r>
            <a:r>
              <a:rPr lang="en-US" sz="2200">
                <a:solidFill>
                  <a:srgbClr val="0000FF"/>
                </a:solidFill>
              </a:rPr>
              <a:t>giving the number of instances of </a:t>
            </a:r>
            <a:r>
              <a:rPr lang="en-US" sz="2200" smtClean="0">
                <a:solidFill>
                  <a:srgbClr val="0000FF"/>
                </a:solidFill>
              </a:rPr>
              <a:t>resource </a:t>
            </a:r>
            <a:r>
              <a:rPr lang="en-US" sz="2200">
                <a:solidFill>
                  <a:srgbClr val="0000FF"/>
                </a:solidFill>
              </a:rPr>
              <a:t>i that are currently available (i.e., unassigned). If both of our two </a:t>
            </a:r>
            <a:r>
              <a:rPr lang="en-US" sz="2200" smtClean="0">
                <a:solidFill>
                  <a:srgbClr val="0000FF"/>
                </a:solidFill>
              </a:rPr>
              <a:t>tape drives </a:t>
            </a:r>
            <a:r>
              <a:rPr lang="en-US" sz="2200">
                <a:solidFill>
                  <a:srgbClr val="0000FF"/>
                </a:solidFill>
              </a:rPr>
              <a:t>are assigned, A</a:t>
            </a:r>
            <a:r>
              <a:rPr lang="en-US" sz="2200" baseline="-25000">
                <a:solidFill>
                  <a:srgbClr val="0000FF"/>
                </a:solidFill>
              </a:rPr>
              <a:t>1</a:t>
            </a:r>
            <a:r>
              <a:rPr lang="en-US" sz="2200">
                <a:solidFill>
                  <a:srgbClr val="0000FF"/>
                </a:solidFill>
              </a:rPr>
              <a:t> will be </a:t>
            </a:r>
            <a:r>
              <a:rPr lang="en-US" sz="2200" smtClean="0">
                <a:solidFill>
                  <a:srgbClr val="0000FF"/>
                </a:solidFill>
              </a:rPr>
              <a:t>0.</a:t>
            </a:r>
          </a:p>
          <a:p>
            <a:r>
              <a:rPr lang="en-US" sz="2200">
                <a:solidFill>
                  <a:srgbClr val="0000FF"/>
                </a:solidFill>
              </a:rPr>
              <a:t>Now we need two arrays, C, the current allocation matrix, and R, the </a:t>
            </a:r>
            <a:r>
              <a:rPr lang="en-US" sz="2200" smtClean="0">
                <a:solidFill>
                  <a:srgbClr val="0000FF"/>
                </a:solidFill>
              </a:rPr>
              <a:t>request matrix</a:t>
            </a:r>
            <a:r>
              <a:rPr lang="en-US" sz="2200">
                <a:solidFill>
                  <a:srgbClr val="0000FF"/>
                </a:solidFill>
              </a:rPr>
              <a:t>. The ith row of C tells how many instances of each resource class </a:t>
            </a:r>
            <a:r>
              <a:rPr lang="en-US" sz="2200" smtClean="0">
                <a:solidFill>
                  <a:srgbClr val="0000FF"/>
                </a:solidFill>
              </a:rPr>
              <a:t>P</a:t>
            </a:r>
            <a:r>
              <a:rPr lang="en-US" sz="2200" baseline="-25000" smtClean="0">
                <a:solidFill>
                  <a:srgbClr val="0000FF"/>
                </a:solidFill>
              </a:rPr>
              <a:t>i</a:t>
            </a:r>
            <a:r>
              <a:rPr lang="en-US" sz="2200" smtClean="0">
                <a:solidFill>
                  <a:srgbClr val="0000FF"/>
                </a:solidFill>
              </a:rPr>
              <a:t> currently </a:t>
            </a:r>
            <a:r>
              <a:rPr lang="en-US" sz="2200">
                <a:solidFill>
                  <a:srgbClr val="0000FF"/>
                </a:solidFill>
              </a:rPr>
              <a:t>holds. Thus, </a:t>
            </a:r>
            <a:r>
              <a:rPr lang="en-US" sz="2200" smtClean="0">
                <a:solidFill>
                  <a:srgbClr val="0000FF"/>
                </a:solidFill>
              </a:rPr>
              <a:t>C</a:t>
            </a:r>
            <a:r>
              <a:rPr lang="en-US" sz="2200" baseline="-25000" smtClean="0">
                <a:solidFill>
                  <a:srgbClr val="0000FF"/>
                </a:solidFill>
              </a:rPr>
              <a:t>ij</a:t>
            </a:r>
            <a:r>
              <a:rPr lang="en-US" sz="2200" smtClean="0">
                <a:solidFill>
                  <a:srgbClr val="0000FF"/>
                </a:solidFill>
              </a:rPr>
              <a:t> </a:t>
            </a:r>
            <a:r>
              <a:rPr lang="en-US" sz="2200">
                <a:solidFill>
                  <a:srgbClr val="0000FF"/>
                </a:solidFill>
              </a:rPr>
              <a:t>is the number of instances of resource j that are held </a:t>
            </a:r>
            <a:r>
              <a:rPr lang="en-US" sz="2200" smtClean="0">
                <a:solidFill>
                  <a:srgbClr val="0000FF"/>
                </a:solidFill>
              </a:rPr>
              <a:t>by process </a:t>
            </a:r>
            <a:r>
              <a:rPr lang="en-US" sz="2200">
                <a:solidFill>
                  <a:srgbClr val="0000FF"/>
                </a:solidFill>
              </a:rPr>
              <a:t>i. Similarly, </a:t>
            </a:r>
            <a:r>
              <a:rPr lang="en-US" sz="2200" smtClean="0">
                <a:solidFill>
                  <a:srgbClr val="0000FF"/>
                </a:solidFill>
              </a:rPr>
              <a:t>R</a:t>
            </a:r>
            <a:r>
              <a:rPr lang="en-US" sz="2200" baseline="-25000" smtClean="0">
                <a:solidFill>
                  <a:srgbClr val="0000FF"/>
                </a:solidFill>
              </a:rPr>
              <a:t>ij</a:t>
            </a:r>
            <a:r>
              <a:rPr lang="en-US" sz="2200" smtClean="0">
                <a:solidFill>
                  <a:srgbClr val="0000FF"/>
                </a:solidFill>
              </a:rPr>
              <a:t> </a:t>
            </a:r>
            <a:r>
              <a:rPr lang="en-US" sz="2200">
                <a:solidFill>
                  <a:srgbClr val="0000FF"/>
                </a:solidFill>
              </a:rPr>
              <a:t>is the number of instances of resource j that </a:t>
            </a:r>
            <a:r>
              <a:rPr lang="en-US" sz="2200" smtClean="0">
                <a:solidFill>
                  <a:srgbClr val="0000FF"/>
                </a:solidFill>
              </a:rPr>
              <a:t>P</a:t>
            </a:r>
            <a:r>
              <a:rPr lang="en-US" sz="2200" baseline="-25000" smtClean="0">
                <a:solidFill>
                  <a:srgbClr val="0000FF"/>
                </a:solidFill>
              </a:rPr>
              <a:t>i</a:t>
            </a:r>
            <a:r>
              <a:rPr lang="en-US" sz="2200" smtClean="0">
                <a:solidFill>
                  <a:srgbClr val="0000FF"/>
                </a:solidFill>
              </a:rPr>
              <a:t> wants.</a:t>
            </a:r>
            <a:endParaRPr lang="en-US" sz="2200">
              <a:solidFill>
                <a:srgbClr val="0000FF"/>
              </a:solidFill>
            </a:endParaRPr>
          </a:p>
        </p:txBody>
      </p:sp>
    </p:spTree>
    <p:extLst>
      <p:ext uri="{BB962C8B-B14F-4D97-AF65-F5344CB8AC3E}">
        <p14:creationId xmlns:p14="http://schemas.microsoft.com/office/powerpoint/2010/main" val="1732272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220AD-76E1-423B-B9ED-E0370B2F79F8}" type="slidenum">
              <a:rPr lang="en-US" altLang="en-US"/>
              <a:pPr/>
              <a:t>24</a:t>
            </a:fld>
            <a:endParaRPr lang="en-US" altLang="en-US"/>
          </a:p>
        </p:txBody>
      </p:sp>
      <p:pic>
        <p:nvPicPr>
          <p:cNvPr id="153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6267" b="4843"/>
          <a:stretch/>
        </p:blipFill>
        <p:spPr bwMode="auto">
          <a:xfrm>
            <a:off x="257175" y="1117599"/>
            <a:ext cx="8326438" cy="3467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sz="quarter"/>
          </p:nvPr>
        </p:nvSpPr>
        <p:spPr>
          <a:xfrm>
            <a:off x="257175" y="406906"/>
            <a:ext cx="8764587" cy="584775"/>
          </a:xfrm>
        </p:spPr>
        <p:txBody>
          <a:bodyPr>
            <a:spAutoFit/>
          </a:bodyPr>
          <a:lstStyle/>
          <a:p>
            <a:pPr eaLnBrk="1" hangingPunct="1"/>
            <a:r>
              <a:rPr lang="en-US" sz="3200" b="1" smtClean="0"/>
              <a:t>Multiple Resources of Each Type (2)</a:t>
            </a:r>
          </a:p>
        </p:txBody>
      </p:sp>
      <p:sp>
        <p:nvSpPr>
          <p:cNvPr id="6" name="Title 3"/>
          <p:cNvSpPr txBox="1">
            <a:spLocks/>
          </p:cNvSpPr>
          <p:nvPr/>
        </p:nvSpPr>
        <p:spPr bwMode="auto">
          <a:xfrm>
            <a:off x="522653" y="0"/>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sp>
        <p:nvSpPr>
          <p:cNvPr id="2" name="TextBox 1"/>
          <p:cNvSpPr txBox="1"/>
          <p:nvPr/>
        </p:nvSpPr>
        <p:spPr>
          <a:xfrm>
            <a:off x="501587" y="4753429"/>
            <a:ext cx="5990066" cy="1015663"/>
          </a:xfrm>
          <a:prstGeom prst="rect">
            <a:avLst/>
          </a:prstGeom>
          <a:noFill/>
        </p:spPr>
        <p:txBody>
          <a:bodyPr wrap="square" rtlCol="0">
            <a:spAutoFit/>
          </a:bodyPr>
          <a:lstStyle/>
          <a:p>
            <a:r>
              <a:rPr lang="en-US" altLang="en-US" sz="2000">
                <a:solidFill>
                  <a:srgbClr val="0000FF"/>
                </a:solidFill>
              </a:rPr>
              <a:t>Data structures needed by deadlock detection algorithm. </a:t>
            </a:r>
            <a:r>
              <a:rPr lang="en-US" sz="2000">
                <a:solidFill>
                  <a:srgbClr val="0000FF"/>
                </a:solidFill>
              </a:rPr>
              <a:t>In particular, every resource is either allocated or is available. This observation means </a:t>
            </a:r>
            <a:r>
              <a:rPr lang="en-US" sz="2000" smtClean="0">
                <a:solidFill>
                  <a:srgbClr val="0000FF"/>
                </a:solidFill>
              </a:rPr>
              <a:t>that</a:t>
            </a:r>
            <a:endParaRPr lang="en-US" altLang="en-US" sz="2000">
              <a:solidFill>
                <a:srgbClr val="0000FF"/>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189" t="70436" r="37394" b="22552"/>
          <a:stretch/>
        </p:blipFill>
        <p:spPr bwMode="auto">
          <a:xfrm>
            <a:off x="6477000" y="4729883"/>
            <a:ext cx="1918955" cy="80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666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302683-F5D6-4F51-9799-991932BA2A38}" type="slidenum">
              <a:rPr lang="en-US" altLang="en-US"/>
              <a:pPr/>
              <a:t>25</a:t>
            </a:fld>
            <a:endParaRPr lang="en-US" altLang="en-US"/>
          </a:p>
        </p:txBody>
      </p:sp>
      <p:sp>
        <p:nvSpPr>
          <p:cNvPr id="44035" name="Rectangle 3"/>
          <p:cNvSpPr>
            <a:spLocks noGrp="1" noChangeArrowheads="1"/>
          </p:cNvSpPr>
          <p:nvPr>
            <p:ph type="body" idx="1"/>
          </p:nvPr>
        </p:nvSpPr>
        <p:spPr>
          <a:xfrm>
            <a:off x="647700" y="1612900"/>
            <a:ext cx="7772400" cy="4114800"/>
          </a:xfrm>
        </p:spPr>
        <p:txBody>
          <a:bodyPr/>
          <a:lstStyle/>
          <a:p>
            <a:pPr marL="609600" indent="-609600">
              <a:lnSpc>
                <a:spcPct val="90000"/>
              </a:lnSpc>
              <a:buFontTx/>
              <a:buNone/>
            </a:pPr>
            <a:r>
              <a:rPr lang="en-US" altLang="en-US" sz="2800" b="1"/>
              <a:t>The deadlock detection algorithm:</a:t>
            </a:r>
          </a:p>
          <a:p>
            <a:pPr marL="609600" indent="-609600">
              <a:lnSpc>
                <a:spcPct val="90000"/>
              </a:lnSpc>
              <a:buFontTx/>
              <a:buAutoNum type="arabicPeriod"/>
            </a:pPr>
            <a:r>
              <a:rPr lang="en-US" altLang="en-US" sz="2800"/>
              <a:t>Look for unmarked process, P</a:t>
            </a:r>
            <a:r>
              <a:rPr lang="en-US" altLang="en-US" sz="2800" baseline="-25000"/>
              <a:t>i</a:t>
            </a:r>
            <a:r>
              <a:rPr lang="en-US" altLang="en-US" sz="2800"/>
              <a:t>, for  which the</a:t>
            </a:r>
          </a:p>
          <a:p>
            <a:pPr marL="609600" indent="-609600">
              <a:lnSpc>
                <a:spcPct val="90000"/>
              </a:lnSpc>
              <a:buFontTx/>
              <a:buNone/>
            </a:pPr>
            <a:r>
              <a:rPr lang="en-US" altLang="en-US" sz="2800"/>
              <a:t>       i-th row of R  is less than or equal to A</a:t>
            </a:r>
          </a:p>
          <a:p>
            <a:pPr marL="609600" indent="-609600">
              <a:lnSpc>
                <a:spcPct val="90000"/>
              </a:lnSpc>
              <a:buFontTx/>
              <a:buAutoNum type="arabicPeriod" startAt="2"/>
            </a:pPr>
            <a:r>
              <a:rPr lang="en-US" altLang="en-US" sz="2800"/>
              <a:t>If such process is found, add the i-th row of C to A , mark the process and go back to step 1</a:t>
            </a:r>
          </a:p>
          <a:p>
            <a:pPr marL="609600" indent="-609600">
              <a:lnSpc>
                <a:spcPct val="90000"/>
              </a:lnSpc>
              <a:buFontTx/>
              <a:buAutoNum type="arabicPeriod" startAt="2"/>
            </a:pPr>
            <a:r>
              <a:rPr lang="en-US" altLang="en-US" sz="2800"/>
              <a:t>If no such process exists, the </a:t>
            </a:r>
            <a:r>
              <a:rPr lang="en-US" altLang="en-US" sz="2800" smtClean="0"/>
              <a:t>algorithm terminates</a:t>
            </a:r>
            <a:r>
              <a:rPr lang="en-US" altLang="en-US" sz="2800"/>
              <a:t>.</a:t>
            </a:r>
          </a:p>
          <a:p>
            <a:pPr marL="609600" indent="-609600">
              <a:lnSpc>
                <a:spcPct val="90000"/>
              </a:lnSpc>
              <a:buFontTx/>
              <a:buNone/>
            </a:pPr>
            <a:r>
              <a:rPr lang="en-US" altLang="en-US" sz="2800"/>
              <a:t>When algorithm terminates, any unmarked processes</a:t>
            </a:r>
          </a:p>
          <a:p>
            <a:pPr marL="609600" indent="-609600">
              <a:lnSpc>
                <a:spcPct val="90000"/>
              </a:lnSpc>
              <a:buFontTx/>
              <a:buNone/>
            </a:pPr>
            <a:r>
              <a:rPr lang="en-US" altLang="en-US" sz="2800"/>
              <a:t>are known to be dealocked</a:t>
            </a:r>
          </a:p>
        </p:txBody>
      </p:sp>
      <p:sp>
        <p:nvSpPr>
          <p:cNvPr id="6" name="Rectangle 2"/>
          <p:cNvSpPr>
            <a:spLocks noGrp="1" noChangeArrowheads="1"/>
          </p:cNvSpPr>
          <p:nvPr>
            <p:ph type="title" sz="quarter"/>
          </p:nvPr>
        </p:nvSpPr>
        <p:spPr>
          <a:xfrm>
            <a:off x="179388" y="508506"/>
            <a:ext cx="8764587" cy="584775"/>
          </a:xfrm>
        </p:spPr>
        <p:txBody>
          <a:bodyPr>
            <a:spAutoFit/>
          </a:bodyPr>
          <a:lstStyle/>
          <a:p>
            <a:pPr eaLnBrk="1" hangingPunct="1"/>
            <a:r>
              <a:rPr lang="en-US" sz="3200" b="1" smtClean="0"/>
              <a:t>Multiple Resources of Each Type (3)</a:t>
            </a:r>
          </a:p>
        </p:txBody>
      </p:sp>
      <p:sp>
        <p:nvSpPr>
          <p:cNvPr id="5" name="Title 3"/>
          <p:cNvSpPr txBox="1">
            <a:spLocks/>
          </p:cNvSpPr>
          <p:nvPr/>
        </p:nvSpPr>
        <p:spPr bwMode="auto">
          <a:xfrm>
            <a:off x="522653" y="3579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spTree>
    <p:extLst>
      <p:ext uri="{BB962C8B-B14F-4D97-AF65-F5344CB8AC3E}">
        <p14:creationId xmlns:p14="http://schemas.microsoft.com/office/powerpoint/2010/main" val="1186982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4A1C34-3D75-4D59-90EA-7C4693F58F2F}" type="slidenum">
              <a:rPr lang="en-US" altLang="en-US"/>
              <a:pPr/>
              <a:t>26</a:t>
            </a:fld>
            <a:endParaRPr lang="en-US" altLang="en-US"/>
          </a:p>
        </p:txBody>
      </p:sp>
      <p:sp>
        <p:nvSpPr>
          <p:cNvPr id="36867" name="AutoShape 3"/>
          <p:cNvSpPr>
            <a:spLocks noGrp="1" noChangeAspect="1" noChangeArrowheads="1"/>
          </p:cNvSpPr>
          <p:nvPr>
            <p:ph type="body" idx="1"/>
          </p:nvPr>
        </p:nvSpPr>
        <p:spPr>
          <a:xfrm>
            <a:off x="192698" y="1295401"/>
            <a:ext cx="3071202" cy="3071610"/>
          </a:xfrm>
        </p:spPr>
        <p:txBody>
          <a:bodyPr wrap="square">
            <a:spAutoFit/>
          </a:bodyPr>
          <a:lstStyle/>
          <a:p>
            <a:pPr marL="0" indent="0">
              <a:lnSpc>
                <a:spcPct val="80000"/>
              </a:lnSpc>
              <a:buNone/>
            </a:pPr>
            <a:r>
              <a:rPr lang="en-US" sz="2200"/>
              <a:t>To run the deadlock detection algorithm, we look for a process whose </a:t>
            </a:r>
            <a:r>
              <a:rPr lang="en-US" sz="2200" smtClean="0"/>
              <a:t>resource request </a:t>
            </a:r>
            <a:r>
              <a:rPr lang="en-US" sz="2200"/>
              <a:t>can be satisfied. The first one cannot be satisfied because there is no </a:t>
            </a:r>
            <a:r>
              <a:rPr lang="en-US" sz="2200" smtClean="0"/>
              <a:t>Blu-ray drive </a:t>
            </a:r>
            <a:r>
              <a:rPr lang="en-US" sz="2200"/>
              <a:t>available. The second cannot be satisfied either, because there is </a:t>
            </a:r>
            <a:r>
              <a:rPr lang="en-US" sz="2200" smtClean="0"/>
              <a:t>no</a:t>
            </a:r>
            <a:endParaRPr lang="en-US" altLang="en-US" sz="2200"/>
          </a:p>
        </p:txBody>
      </p:sp>
      <p:pic>
        <p:nvPicPr>
          <p:cNvPr id="36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1926" t="44414" r="50282" b="49706"/>
          <a:stretch/>
        </p:blipFill>
        <p:spPr bwMode="auto">
          <a:xfrm>
            <a:off x="3202355" y="1282701"/>
            <a:ext cx="2931746"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sz="quarter"/>
          </p:nvPr>
        </p:nvSpPr>
        <p:spPr>
          <a:xfrm>
            <a:off x="179388" y="483106"/>
            <a:ext cx="8764587" cy="584775"/>
          </a:xfrm>
        </p:spPr>
        <p:txBody>
          <a:bodyPr>
            <a:spAutoFit/>
          </a:bodyPr>
          <a:lstStyle/>
          <a:p>
            <a:pPr eaLnBrk="1" hangingPunct="1"/>
            <a:r>
              <a:rPr lang="en-US" sz="3200" b="1" smtClean="0"/>
              <a:t>Multiple Resources of Each Type (4a)</a:t>
            </a:r>
          </a:p>
        </p:txBody>
      </p:sp>
      <p:sp>
        <p:nvSpPr>
          <p:cNvPr id="6" name="Title 3"/>
          <p:cNvSpPr txBox="1">
            <a:spLocks/>
          </p:cNvSpPr>
          <p:nvPr/>
        </p:nvSpPr>
        <p:spPr bwMode="auto">
          <a:xfrm>
            <a:off x="522653" y="3579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5576" t="55421" r="31322" b="38410"/>
          <a:stretch/>
        </p:blipFill>
        <p:spPr bwMode="auto">
          <a:xfrm>
            <a:off x="6400800" y="2514600"/>
            <a:ext cx="2159000" cy="1039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3032" t="44414" r="29164" b="49706"/>
          <a:stretch/>
        </p:blipFill>
        <p:spPr bwMode="auto">
          <a:xfrm>
            <a:off x="5981702" y="1346201"/>
            <a:ext cx="293369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2839" t="55421" r="51207" b="38410"/>
          <a:stretch/>
        </p:blipFill>
        <p:spPr bwMode="auto">
          <a:xfrm>
            <a:off x="3213101" y="2540000"/>
            <a:ext cx="2628900" cy="1039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49652" y="3746500"/>
            <a:ext cx="4864100" cy="369332"/>
          </a:xfrm>
          <a:prstGeom prst="rect">
            <a:avLst/>
          </a:prstGeom>
          <a:solidFill>
            <a:srgbClr val="FFCCCC"/>
          </a:solidFill>
        </p:spPr>
        <p:txBody>
          <a:bodyPr wrap="square" rtlCol="0">
            <a:spAutoFit/>
          </a:bodyPr>
          <a:lstStyle/>
          <a:p>
            <a:r>
              <a:rPr lang="en-US" sz="1800"/>
              <a:t>An example for the deadlock detection algorithm.</a:t>
            </a:r>
          </a:p>
        </p:txBody>
      </p:sp>
      <p:sp>
        <p:nvSpPr>
          <p:cNvPr id="11" name="AutoShape 3"/>
          <p:cNvSpPr txBox="1">
            <a:spLocks noChangeAspect="1" noChangeArrowheads="1"/>
          </p:cNvSpPr>
          <p:nvPr/>
        </p:nvSpPr>
        <p:spPr bwMode="auto">
          <a:xfrm>
            <a:off x="179998" y="4337186"/>
            <a:ext cx="8771303"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sz="2200"/>
              <a:t>scanner free. Fortunately, the third one can be satisfied, so process 3 runs and eventually returns all </a:t>
            </a:r>
            <a:r>
              <a:rPr lang="en-US" sz="2200" smtClean="0"/>
              <a:t>its resources, giving</a:t>
            </a:r>
          </a:p>
          <a:p>
            <a:pPr marL="0" indent="0">
              <a:lnSpc>
                <a:spcPct val="80000"/>
              </a:lnSpc>
              <a:buNone/>
            </a:pPr>
            <a:r>
              <a:rPr lang="pt-BR" sz="2200" smtClean="0"/>
              <a:t>A = (2 2 2 0)</a:t>
            </a:r>
          </a:p>
          <a:p>
            <a:pPr marL="0" indent="0">
              <a:lnSpc>
                <a:spcPct val="80000"/>
              </a:lnSpc>
              <a:buNone/>
            </a:pPr>
            <a:r>
              <a:rPr lang="en-US" sz="2200" smtClean="0"/>
              <a:t>At </a:t>
            </a:r>
            <a:r>
              <a:rPr lang="en-US" sz="2200"/>
              <a:t>this point process 2 can run and return its resources, </a:t>
            </a:r>
            <a:r>
              <a:rPr lang="en-US" sz="2200" smtClean="0"/>
              <a:t>giving</a:t>
            </a:r>
          </a:p>
          <a:p>
            <a:pPr marL="0" indent="0">
              <a:lnSpc>
                <a:spcPct val="80000"/>
              </a:lnSpc>
              <a:buNone/>
            </a:pPr>
            <a:r>
              <a:rPr lang="en-US" sz="2200" smtClean="0"/>
              <a:t>A </a:t>
            </a:r>
            <a:r>
              <a:rPr lang="en-US" sz="2200"/>
              <a:t>= (4 2 2 </a:t>
            </a:r>
            <a:r>
              <a:rPr lang="en-US" sz="2200" smtClean="0"/>
              <a:t>1) </a:t>
            </a:r>
          </a:p>
          <a:p>
            <a:pPr marL="0" indent="0">
              <a:lnSpc>
                <a:spcPct val="80000"/>
              </a:lnSpc>
              <a:buNone/>
            </a:pPr>
            <a:r>
              <a:rPr lang="en-US" sz="2200" smtClean="0"/>
              <a:t>Now </a:t>
            </a:r>
            <a:r>
              <a:rPr lang="en-US" sz="2200"/>
              <a:t>the remaining process can run. There is no deadlock in the system.</a:t>
            </a:r>
            <a:endParaRPr lang="en-US" altLang="en-US" sz="2200"/>
          </a:p>
        </p:txBody>
      </p:sp>
    </p:spTree>
    <p:extLst>
      <p:ext uri="{BB962C8B-B14F-4D97-AF65-F5344CB8AC3E}">
        <p14:creationId xmlns:p14="http://schemas.microsoft.com/office/powerpoint/2010/main" val="4095587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4A1C34-3D75-4D59-90EA-7C4693F58F2F}" type="slidenum">
              <a:rPr lang="en-US" altLang="en-US"/>
              <a:pPr/>
              <a:t>27</a:t>
            </a:fld>
            <a:endParaRPr lang="en-US" altLang="en-US"/>
          </a:p>
        </p:txBody>
      </p:sp>
      <p:sp>
        <p:nvSpPr>
          <p:cNvPr id="7" name="Rectangle 2"/>
          <p:cNvSpPr>
            <a:spLocks noGrp="1" noChangeArrowheads="1"/>
          </p:cNvSpPr>
          <p:nvPr>
            <p:ph type="title" sz="quarter"/>
          </p:nvPr>
        </p:nvSpPr>
        <p:spPr>
          <a:xfrm>
            <a:off x="179388" y="483106"/>
            <a:ext cx="8764587" cy="584775"/>
          </a:xfrm>
        </p:spPr>
        <p:txBody>
          <a:bodyPr>
            <a:spAutoFit/>
          </a:bodyPr>
          <a:lstStyle/>
          <a:p>
            <a:pPr eaLnBrk="1" hangingPunct="1"/>
            <a:r>
              <a:rPr lang="en-US" sz="3200" b="1" smtClean="0"/>
              <a:t>Multiple Resources of Each Type (4b)</a:t>
            </a:r>
          </a:p>
        </p:txBody>
      </p:sp>
      <p:sp>
        <p:nvSpPr>
          <p:cNvPr id="6" name="Title 3"/>
          <p:cNvSpPr txBox="1">
            <a:spLocks/>
          </p:cNvSpPr>
          <p:nvPr/>
        </p:nvSpPr>
        <p:spPr bwMode="auto">
          <a:xfrm>
            <a:off x="522653" y="3579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448" t="33977" r="13352" b="41748"/>
          <a:stretch/>
        </p:blipFill>
        <p:spPr bwMode="auto">
          <a:xfrm>
            <a:off x="92651" y="1244600"/>
            <a:ext cx="453015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7709" t="33834" r="13437" b="41666"/>
          <a:stretch/>
        </p:blipFill>
        <p:spPr bwMode="auto">
          <a:xfrm>
            <a:off x="4719683" y="1244600"/>
            <a:ext cx="4246517" cy="13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37917" t="32001" r="13333" b="45166"/>
          <a:stretch/>
        </p:blipFill>
        <p:spPr bwMode="auto">
          <a:xfrm>
            <a:off x="219651" y="3022600"/>
            <a:ext cx="4189202" cy="122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38229" t="31834" r="13958" b="44667"/>
          <a:stretch/>
        </p:blipFill>
        <p:spPr bwMode="auto">
          <a:xfrm>
            <a:off x="4521200" y="2982294"/>
            <a:ext cx="4254500" cy="130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38125" t="32000" r="13229" b="44834"/>
          <a:stretch/>
        </p:blipFill>
        <p:spPr bwMode="auto">
          <a:xfrm>
            <a:off x="1892300" y="4572000"/>
            <a:ext cx="59309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537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644769" y="2133600"/>
            <a:ext cx="7526214" cy="4493538"/>
          </a:xfrm>
        </p:spPr>
        <p:txBody>
          <a:bodyPr wrap="square">
            <a:spAutoFit/>
          </a:bodyPr>
          <a:lstStyle/>
          <a:p>
            <a:pPr eaLnBrk="1" hangingPunct="1">
              <a:lnSpc>
                <a:spcPct val="90000"/>
              </a:lnSpc>
            </a:pPr>
            <a:r>
              <a:rPr lang="en-US" sz="2200" smtClean="0"/>
              <a:t>Recovery through preemption</a:t>
            </a:r>
          </a:p>
          <a:p>
            <a:pPr lvl="1" eaLnBrk="1" hangingPunct="1">
              <a:lnSpc>
                <a:spcPct val="90000"/>
              </a:lnSpc>
            </a:pPr>
            <a:r>
              <a:rPr lang="en-US" sz="2200" smtClean="0"/>
              <a:t>Take a resource from some other process</a:t>
            </a:r>
          </a:p>
          <a:p>
            <a:pPr lvl="1" eaLnBrk="1" hangingPunct="1">
              <a:lnSpc>
                <a:spcPct val="90000"/>
              </a:lnSpc>
            </a:pPr>
            <a:r>
              <a:rPr lang="en-US" sz="2200" smtClean="0"/>
              <a:t>Depends on nature of the resource</a:t>
            </a:r>
          </a:p>
          <a:p>
            <a:pPr eaLnBrk="1" hangingPunct="1">
              <a:lnSpc>
                <a:spcPct val="90000"/>
              </a:lnSpc>
            </a:pPr>
            <a:r>
              <a:rPr lang="en-US" sz="2200" smtClean="0"/>
              <a:t>Recovery through rollback</a:t>
            </a:r>
          </a:p>
          <a:p>
            <a:pPr lvl="1" eaLnBrk="1" hangingPunct="1">
              <a:lnSpc>
                <a:spcPct val="90000"/>
              </a:lnSpc>
            </a:pPr>
            <a:r>
              <a:rPr lang="en-US" sz="2200" smtClean="0"/>
              <a:t>Checkpoint a process periodically</a:t>
            </a:r>
          </a:p>
          <a:p>
            <a:pPr lvl="1" eaLnBrk="1" hangingPunct="1">
              <a:lnSpc>
                <a:spcPct val="90000"/>
              </a:lnSpc>
            </a:pPr>
            <a:r>
              <a:rPr lang="en-US" sz="2200" smtClean="0"/>
              <a:t>Use this saved state </a:t>
            </a:r>
          </a:p>
          <a:p>
            <a:pPr lvl="1" eaLnBrk="1" hangingPunct="1">
              <a:lnSpc>
                <a:spcPct val="90000"/>
              </a:lnSpc>
            </a:pPr>
            <a:r>
              <a:rPr lang="en-US" sz="2200" smtClean="0"/>
              <a:t>Restart the process if it is found deadlocked</a:t>
            </a:r>
          </a:p>
          <a:p>
            <a:pPr eaLnBrk="1" hangingPunct="1">
              <a:lnSpc>
                <a:spcPct val="90000"/>
              </a:lnSpc>
            </a:pPr>
            <a:r>
              <a:rPr lang="en-US" sz="2200" smtClean="0"/>
              <a:t>Recovery through killing processes</a:t>
            </a:r>
          </a:p>
          <a:p>
            <a:pPr lvl="1" eaLnBrk="1" hangingPunct="1">
              <a:lnSpc>
                <a:spcPct val="90000"/>
              </a:lnSpc>
            </a:pPr>
            <a:r>
              <a:rPr lang="en-US" sz="2200" smtClean="0"/>
              <a:t>Crudest but simplest way to break a deadlock</a:t>
            </a:r>
          </a:p>
          <a:p>
            <a:pPr lvl="1" eaLnBrk="1" hangingPunct="1">
              <a:lnSpc>
                <a:spcPct val="90000"/>
              </a:lnSpc>
            </a:pPr>
            <a:r>
              <a:rPr lang="en-US" sz="2200" smtClean="0"/>
              <a:t>Kill one of the processes in the deadlock cycle</a:t>
            </a:r>
          </a:p>
          <a:p>
            <a:pPr lvl="1" eaLnBrk="1" hangingPunct="1">
              <a:lnSpc>
                <a:spcPct val="90000"/>
              </a:lnSpc>
            </a:pPr>
            <a:r>
              <a:rPr lang="en-US" sz="2200" smtClean="0"/>
              <a:t>The other processes get its resources </a:t>
            </a:r>
          </a:p>
          <a:p>
            <a:pPr lvl="1" eaLnBrk="1" hangingPunct="1">
              <a:lnSpc>
                <a:spcPct val="90000"/>
              </a:lnSpc>
            </a:pPr>
            <a:r>
              <a:rPr lang="en-US" sz="2200" smtClean="0"/>
              <a:t>Choose process that can be rerun from the beginning</a:t>
            </a:r>
          </a:p>
        </p:txBody>
      </p:sp>
      <p:sp>
        <p:nvSpPr>
          <p:cNvPr id="5" name="Rectangle 2"/>
          <p:cNvSpPr>
            <a:spLocks noGrp="1" noChangeArrowheads="1"/>
          </p:cNvSpPr>
          <p:nvPr>
            <p:ph type="title" sz="quarter"/>
          </p:nvPr>
        </p:nvSpPr>
        <p:spPr>
          <a:xfrm>
            <a:off x="179388" y="381506"/>
            <a:ext cx="8764587" cy="584775"/>
          </a:xfrm>
        </p:spPr>
        <p:txBody>
          <a:bodyPr>
            <a:spAutoFit/>
          </a:bodyPr>
          <a:lstStyle/>
          <a:p>
            <a:pPr eaLnBrk="1" hangingPunct="1"/>
            <a:r>
              <a:rPr lang="en-US" sz="3200" b="1" smtClean="0"/>
              <a:t>Recovery from Deadlock</a:t>
            </a:r>
          </a:p>
        </p:txBody>
      </p:sp>
      <p:sp>
        <p:nvSpPr>
          <p:cNvPr id="3" name="TextBox 2"/>
          <p:cNvSpPr txBox="1"/>
          <p:nvPr/>
        </p:nvSpPr>
        <p:spPr>
          <a:xfrm>
            <a:off x="381000" y="893885"/>
            <a:ext cx="8458200" cy="1323439"/>
          </a:xfrm>
          <a:prstGeom prst="rect">
            <a:avLst/>
          </a:prstGeom>
          <a:noFill/>
        </p:spPr>
        <p:txBody>
          <a:bodyPr wrap="square" rtlCol="0">
            <a:spAutoFit/>
          </a:bodyPr>
          <a:lstStyle/>
          <a:p>
            <a:r>
              <a:rPr lang="en-US" sz="2000"/>
              <a:t>Suppose that our deadlock detection algorithm has succeeded and detected </a:t>
            </a:r>
            <a:r>
              <a:rPr lang="en-US" sz="2000" smtClean="0"/>
              <a:t>a deadlock</a:t>
            </a:r>
            <a:r>
              <a:rPr lang="en-US" sz="2000"/>
              <a:t>. What next? Some way is needed to recover and get the system </a:t>
            </a:r>
            <a:r>
              <a:rPr lang="en-US" sz="2000" smtClean="0"/>
              <a:t>going again</a:t>
            </a:r>
            <a:r>
              <a:rPr lang="en-US" sz="2000"/>
              <a:t>. In this section we will discuss various ways of recovering from </a:t>
            </a:r>
            <a:r>
              <a:rPr lang="en-US" sz="2000" smtClean="0"/>
              <a:t>deadlock. None </a:t>
            </a:r>
            <a:r>
              <a:rPr lang="en-US" sz="2000"/>
              <a:t>of them are especially attractive, </a:t>
            </a:r>
            <a:r>
              <a:rPr lang="en-US" sz="2000" smtClean="0"/>
              <a:t>however</a:t>
            </a:r>
            <a:r>
              <a:rPr lang="en-US" sz="2000"/>
              <a:t>.</a:t>
            </a:r>
          </a:p>
        </p:txBody>
      </p:sp>
      <p:sp>
        <p:nvSpPr>
          <p:cNvPr id="6" name="Title 3"/>
          <p:cNvSpPr txBox="1">
            <a:spLocks/>
          </p:cNvSpPr>
          <p:nvPr/>
        </p:nvSpPr>
        <p:spPr bwMode="auto">
          <a:xfrm>
            <a:off x="522653" y="2309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Detection and Recovery</a:t>
            </a:r>
          </a:p>
        </p:txBody>
      </p:sp>
    </p:spTree>
    <p:extLst>
      <p:ext uri="{BB962C8B-B14F-4D97-AF65-F5344CB8AC3E}">
        <p14:creationId xmlns:p14="http://schemas.microsoft.com/office/powerpoint/2010/main" val="129179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a:xfrm>
            <a:off x="433754" y="1540310"/>
            <a:ext cx="7772400" cy="707886"/>
          </a:xfrm>
        </p:spPr>
        <p:txBody>
          <a:bodyPr>
            <a:spAutoFit/>
          </a:bodyPr>
          <a:lstStyle/>
          <a:p>
            <a:pPr eaLnBrk="1" hangingPunct="1"/>
            <a:r>
              <a:rPr lang="en-US" sz="4000" b="1" smtClean="0"/>
              <a:t>Deadlock Avoidance</a:t>
            </a:r>
          </a:p>
        </p:txBody>
      </p:sp>
      <p:sp>
        <p:nvSpPr>
          <p:cNvPr id="2" name="TextBox 1"/>
          <p:cNvSpPr txBox="1"/>
          <p:nvPr/>
        </p:nvSpPr>
        <p:spPr>
          <a:xfrm>
            <a:off x="433754" y="2350477"/>
            <a:ext cx="8428892" cy="3785652"/>
          </a:xfrm>
          <a:prstGeom prst="rect">
            <a:avLst/>
          </a:prstGeom>
          <a:noFill/>
        </p:spPr>
        <p:txBody>
          <a:bodyPr wrap="square" rtlCol="0">
            <a:spAutoFit/>
          </a:bodyPr>
          <a:lstStyle/>
          <a:p>
            <a:r>
              <a:rPr lang="en-US">
                <a:solidFill>
                  <a:srgbClr val="3333CC"/>
                </a:solidFill>
              </a:rPr>
              <a:t>In the discussion of deadlock detection, we tacitly assumed that when a </a:t>
            </a:r>
            <a:r>
              <a:rPr lang="en-US" smtClean="0">
                <a:solidFill>
                  <a:srgbClr val="3333CC"/>
                </a:solidFill>
              </a:rPr>
              <a:t>process </a:t>
            </a:r>
            <a:r>
              <a:rPr lang="en-US">
                <a:solidFill>
                  <a:srgbClr val="3333CC"/>
                </a:solidFill>
              </a:rPr>
              <a:t>asks for resources, it asks for them all at once (the R </a:t>
            </a:r>
            <a:r>
              <a:rPr lang="en-US" smtClean="0">
                <a:solidFill>
                  <a:srgbClr val="3333CC"/>
                </a:solidFill>
              </a:rPr>
              <a:t>matrix). In most </a:t>
            </a:r>
            <a:r>
              <a:rPr lang="en-US">
                <a:solidFill>
                  <a:srgbClr val="3333CC"/>
                </a:solidFill>
              </a:rPr>
              <a:t>systems, however, resources are requested one at a time. The system must </a:t>
            </a:r>
            <a:r>
              <a:rPr lang="en-US" smtClean="0">
                <a:solidFill>
                  <a:srgbClr val="3333CC"/>
                </a:solidFill>
              </a:rPr>
              <a:t>be able </a:t>
            </a:r>
            <a:r>
              <a:rPr lang="en-US">
                <a:solidFill>
                  <a:srgbClr val="3333CC"/>
                </a:solidFill>
              </a:rPr>
              <a:t>to decide whether granting a resource is safe or not and make the </a:t>
            </a:r>
            <a:r>
              <a:rPr lang="en-US" smtClean="0">
                <a:solidFill>
                  <a:srgbClr val="3333CC"/>
                </a:solidFill>
              </a:rPr>
              <a:t>allocation only </a:t>
            </a:r>
            <a:r>
              <a:rPr lang="en-US">
                <a:solidFill>
                  <a:srgbClr val="3333CC"/>
                </a:solidFill>
              </a:rPr>
              <a:t>when it is safe. Thus, the question arises: Is there an algorithm that can </a:t>
            </a:r>
            <a:r>
              <a:rPr lang="en-US" smtClean="0">
                <a:solidFill>
                  <a:srgbClr val="3333CC"/>
                </a:solidFill>
              </a:rPr>
              <a:t>always </a:t>
            </a:r>
            <a:r>
              <a:rPr lang="en-US">
                <a:solidFill>
                  <a:srgbClr val="3333CC"/>
                </a:solidFill>
              </a:rPr>
              <a:t>avoid deadlock by making the right choice all the time? The answer is </a:t>
            </a:r>
            <a:r>
              <a:rPr lang="en-US" smtClean="0">
                <a:solidFill>
                  <a:srgbClr val="3333CC"/>
                </a:solidFill>
              </a:rPr>
              <a:t>a qualified </a:t>
            </a:r>
            <a:r>
              <a:rPr lang="en-US">
                <a:solidFill>
                  <a:srgbClr val="3333CC"/>
                </a:solidFill>
              </a:rPr>
              <a:t>yes—we can avoid deadlocks, but only if certain information is </a:t>
            </a:r>
            <a:r>
              <a:rPr lang="en-US" smtClean="0">
                <a:solidFill>
                  <a:srgbClr val="3333CC"/>
                </a:solidFill>
              </a:rPr>
              <a:t>available in </a:t>
            </a:r>
            <a:r>
              <a:rPr lang="en-US">
                <a:solidFill>
                  <a:srgbClr val="3333CC"/>
                </a:solidFill>
              </a:rPr>
              <a:t>advance. In this section we examine ways to avoid deadlock by careful </a:t>
            </a:r>
            <a:r>
              <a:rPr lang="en-US" smtClean="0">
                <a:solidFill>
                  <a:srgbClr val="3333CC"/>
                </a:solidFill>
              </a:rPr>
              <a:t>resource allocation</a:t>
            </a:r>
            <a:r>
              <a:rPr lang="en-US">
                <a:solidFill>
                  <a:srgbClr val="3333CC"/>
                </a:solidFill>
              </a:rPr>
              <a:t>.</a:t>
            </a:r>
          </a:p>
        </p:txBody>
      </p:sp>
    </p:spTree>
    <p:extLst>
      <p:ext uri="{BB962C8B-B14F-4D97-AF65-F5344CB8AC3E}">
        <p14:creationId xmlns:p14="http://schemas.microsoft.com/office/powerpoint/2010/main" val="3851287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3</a:t>
            </a:fld>
            <a:endParaRPr lang="en-US" altLang="en-US"/>
          </a:p>
        </p:txBody>
      </p:sp>
      <p:sp>
        <p:nvSpPr>
          <p:cNvPr id="40962" name="Rectangle 2"/>
          <p:cNvSpPr>
            <a:spLocks noGrp="1" noChangeArrowheads="1"/>
          </p:cNvSpPr>
          <p:nvPr>
            <p:ph type="title"/>
          </p:nvPr>
        </p:nvSpPr>
        <p:spPr>
          <a:xfrm>
            <a:off x="679450" y="404642"/>
            <a:ext cx="7772400" cy="646331"/>
          </a:xfrm>
        </p:spPr>
        <p:txBody>
          <a:bodyPr>
            <a:spAutoFit/>
          </a:bodyPr>
          <a:lstStyle/>
          <a:p>
            <a:r>
              <a:rPr lang="en-US" altLang="en-US" sz="3600" b="1" smtClean="0"/>
              <a:t>Computer Resources</a:t>
            </a:r>
            <a:endParaRPr lang="en-US" altLang="en-US" sz="3600" b="1"/>
          </a:p>
        </p:txBody>
      </p:sp>
      <p:sp>
        <p:nvSpPr>
          <p:cNvPr id="40963" name="Rectangle 3"/>
          <p:cNvSpPr>
            <a:spLocks noGrp="1" noChangeArrowheads="1"/>
          </p:cNvSpPr>
          <p:nvPr>
            <p:ph type="body" idx="1"/>
          </p:nvPr>
        </p:nvSpPr>
        <p:spPr>
          <a:xfrm>
            <a:off x="234462" y="1101969"/>
            <a:ext cx="8593015" cy="5293757"/>
          </a:xfrm>
        </p:spPr>
        <p:txBody>
          <a:bodyPr wrap="square">
            <a:spAutoFit/>
          </a:bodyPr>
          <a:lstStyle/>
          <a:p>
            <a:pPr marL="0" indent="0">
              <a:buNone/>
            </a:pPr>
            <a:r>
              <a:rPr lang="en-US" sz="2600"/>
              <a:t>A major class of deadlocks involves resources to which some process has </a:t>
            </a:r>
            <a:r>
              <a:rPr lang="en-US" sz="2600" smtClean="0"/>
              <a:t>been granted </a:t>
            </a:r>
            <a:r>
              <a:rPr lang="en-US" sz="2600"/>
              <a:t>exclusive access. These resources include devices, data records, files, </a:t>
            </a:r>
            <a:r>
              <a:rPr lang="en-US" sz="2600" smtClean="0"/>
              <a:t>and so </a:t>
            </a:r>
            <a:r>
              <a:rPr lang="en-US" sz="2600"/>
              <a:t>forth. To make the discussion of deadlocks as general </a:t>
            </a:r>
            <a:r>
              <a:rPr lang="en-US" sz="2600" smtClean="0"/>
              <a:t>as possible</a:t>
            </a:r>
            <a:r>
              <a:rPr lang="en-US" sz="2600"/>
              <a:t>, we will </a:t>
            </a:r>
            <a:r>
              <a:rPr lang="en-US" sz="2600" smtClean="0"/>
              <a:t>refer to </a:t>
            </a:r>
            <a:r>
              <a:rPr lang="en-US" sz="2600"/>
              <a:t>the objects granted as resources. A resource can be a hardware device (e.g., </a:t>
            </a:r>
            <a:r>
              <a:rPr lang="en-US" sz="2600" smtClean="0"/>
              <a:t>a Blu-ray </a:t>
            </a:r>
            <a:r>
              <a:rPr lang="en-US" sz="2600"/>
              <a:t>drive) or a piece of information (e.g., a record in a database). </a:t>
            </a:r>
            <a:r>
              <a:rPr lang="en-US" sz="2600" smtClean="0"/>
              <a:t>A computer will </a:t>
            </a:r>
            <a:r>
              <a:rPr lang="en-US" sz="2600"/>
              <a:t>normally have many different resources that a process can acquire. For </a:t>
            </a:r>
            <a:r>
              <a:rPr lang="en-US" sz="2600" smtClean="0"/>
              <a:t>some resources</a:t>
            </a:r>
            <a:r>
              <a:rPr lang="en-US" sz="2600"/>
              <a:t>, several identical instances may be available, such as three </a:t>
            </a:r>
            <a:r>
              <a:rPr lang="en-US" sz="2600" smtClean="0"/>
              <a:t>Blu-ray drives</a:t>
            </a:r>
            <a:r>
              <a:rPr lang="en-US" sz="2600"/>
              <a:t>. When several copies of a resource are available, any one of them can </a:t>
            </a:r>
            <a:r>
              <a:rPr lang="en-US" sz="2600" smtClean="0"/>
              <a:t>be used </a:t>
            </a:r>
            <a:r>
              <a:rPr lang="en-US" sz="2600"/>
              <a:t>to satisfy any request for the resource. </a:t>
            </a:r>
            <a:r>
              <a:rPr lang="en-US" sz="2600" b="1"/>
              <a:t>In short, a resource is anything </a:t>
            </a:r>
            <a:r>
              <a:rPr lang="en-US" sz="2600" b="1" smtClean="0"/>
              <a:t>that must </a:t>
            </a:r>
            <a:r>
              <a:rPr lang="en-US" sz="2600" b="1"/>
              <a:t>be acquired, used, and released over the course of time</a:t>
            </a:r>
            <a:r>
              <a:rPr lang="en-US" sz="2600"/>
              <a:t>.</a:t>
            </a:r>
            <a:endParaRPr lang="en-US" altLang="en-US" sz="2600"/>
          </a:p>
        </p:txBody>
      </p:sp>
    </p:spTree>
    <p:extLst>
      <p:ext uri="{BB962C8B-B14F-4D97-AF65-F5344CB8AC3E}">
        <p14:creationId xmlns:p14="http://schemas.microsoft.com/office/powerpoint/2010/main" val="2682674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3BCC52-C091-4106-B99A-E576C3B5C8A7}" type="slidenum">
              <a:rPr lang="en-US" altLang="en-US"/>
              <a:pPr/>
              <a:t>30</a:t>
            </a:fld>
            <a:endParaRPr lang="en-US" altLang="en-US"/>
          </a:p>
        </p:txBody>
      </p:sp>
      <p:sp>
        <p:nvSpPr>
          <p:cNvPr id="20483" name="Rectangle 3"/>
          <p:cNvSpPr>
            <a:spLocks noGrp="1" noChangeArrowheads="1"/>
          </p:cNvSpPr>
          <p:nvPr>
            <p:ph type="body" idx="1"/>
          </p:nvPr>
        </p:nvSpPr>
        <p:spPr>
          <a:xfrm>
            <a:off x="3922468" y="5878390"/>
            <a:ext cx="4718050" cy="400110"/>
          </a:xfrm>
        </p:spPr>
        <p:txBody>
          <a:bodyPr wrap="square">
            <a:spAutoFit/>
          </a:bodyPr>
          <a:lstStyle/>
          <a:p>
            <a:pPr algn="ctr">
              <a:buFontTx/>
              <a:buNone/>
            </a:pPr>
            <a:r>
              <a:rPr lang="en-US" altLang="en-US" sz="2000" dirty="0"/>
              <a:t>Two process resource </a:t>
            </a:r>
            <a:r>
              <a:rPr lang="en-US" altLang="en-US" sz="2000" dirty="0" err="1" smtClean="0"/>
              <a:t>ies</a:t>
            </a:r>
            <a:endParaRPr lang="en-US" altLang="en-US" sz="2000" dirty="0"/>
          </a:p>
        </p:txBody>
      </p:sp>
      <p:pic>
        <p:nvPicPr>
          <p:cNvPr id="2048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3270" y="2760153"/>
            <a:ext cx="4775333" cy="286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Grp="1" noChangeArrowheads="1"/>
          </p:cNvSpPr>
          <p:nvPr>
            <p:ph type="title"/>
          </p:nvPr>
        </p:nvSpPr>
        <p:spPr>
          <a:xfrm>
            <a:off x="628650" y="418812"/>
            <a:ext cx="7772400" cy="584775"/>
          </a:xfrm>
        </p:spPr>
        <p:txBody>
          <a:bodyPr>
            <a:spAutoFit/>
          </a:bodyPr>
          <a:lstStyle/>
          <a:p>
            <a:pPr eaLnBrk="1" hangingPunct="1"/>
            <a:r>
              <a:rPr lang="en-US" sz="3200" b="1" smtClean="0"/>
              <a:t>Resource Trajectories (1)</a:t>
            </a:r>
          </a:p>
        </p:txBody>
      </p:sp>
      <p:sp>
        <p:nvSpPr>
          <p:cNvPr id="8" name="Rectangle 3"/>
          <p:cNvSpPr txBox="1">
            <a:spLocks noChangeArrowheads="1"/>
          </p:cNvSpPr>
          <p:nvPr/>
        </p:nvSpPr>
        <p:spPr bwMode="auto">
          <a:xfrm>
            <a:off x="175846" y="976607"/>
            <a:ext cx="878058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In Fig. </a:t>
            </a:r>
            <a:r>
              <a:rPr lang="en-US" sz="1800" smtClean="0"/>
              <a:t>below </a:t>
            </a:r>
            <a:r>
              <a:rPr lang="en-US" sz="1800"/>
              <a:t>we see a model for dealing with two processes and two resources</a:t>
            </a:r>
            <a:r>
              <a:rPr lang="en-US" sz="1800" smtClean="0"/>
              <a:t>, for </a:t>
            </a:r>
            <a:r>
              <a:rPr lang="en-US" sz="1800"/>
              <a:t>example, a printer and a plotter. The horizontal axis represents the number </a:t>
            </a:r>
            <a:r>
              <a:rPr lang="en-US" sz="1800" smtClean="0"/>
              <a:t>of instructions </a:t>
            </a:r>
            <a:r>
              <a:rPr lang="en-US" sz="1800"/>
              <a:t>executed by process A. The vertical axis represents the number of </a:t>
            </a:r>
            <a:r>
              <a:rPr lang="en-US" sz="1800" smtClean="0"/>
              <a:t>instructions </a:t>
            </a:r>
            <a:r>
              <a:rPr lang="en-US" sz="1800"/>
              <a:t>executed by process B. At </a:t>
            </a:r>
            <a:r>
              <a:rPr lang="en-US" sz="1800" smtClean="0"/>
              <a:t>I</a:t>
            </a:r>
            <a:r>
              <a:rPr lang="en-US" sz="1800" baseline="-25000" smtClean="0"/>
              <a:t>1</a:t>
            </a:r>
            <a:r>
              <a:rPr lang="en-US" sz="1800" smtClean="0"/>
              <a:t> </a:t>
            </a:r>
            <a:r>
              <a:rPr lang="en-US" sz="1800"/>
              <a:t>A requests a printer; at </a:t>
            </a:r>
            <a:r>
              <a:rPr lang="en-US" sz="1800" smtClean="0"/>
              <a:t>I</a:t>
            </a:r>
            <a:r>
              <a:rPr lang="en-US" sz="1800" baseline="-25000" smtClean="0"/>
              <a:t>2</a:t>
            </a:r>
            <a:r>
              <a:rPr lang="en-US" sz="1800" smtClean="0"/>
              <a:t> </a:t>
            </a:r>
            <a:r>
              <a:rPr lang="en-US" sz="1800"/>
              <a:t>it needs a </a:t>
            </a:r>
            <a:r>
              <a:rPr lang="en-US" sz="1800" smtClean="0"/>
              <a:t>plotter. The </a:t>
            </a:r>
            <a:r>
              <a:rPr lang="en-US" sz="1800"/>
              <a:t>printer and plotter are released at </a:t>
            </a:r>
            <a:r>
              <a:rPr lang="en-US" sz="1800" smtClean="0"/>
              <a:t>I</a:t>
            </a:r>
            <a:r>
              <a:rPr lang="en-US" sz="1800" baseline="-25000" smtClean="0"/>
              <a:t>3</a:t>
            </a:r>
            <a:r>
              <a:rPr lang="en-US" sz="1800" smtClean="0"/>
              <a:t> </a:t>
            </a:r>
            <a:r>
              <a:rPr lang="en-US" sz="1800"/>
              <a:t>and </a:t>
            </a:r>
            <a:r>
              <a:rPr lang="en-US" sz="1800" smtClean="0"/>
              <a:t>I</a:t>
            </a:r>
            <a:r>
              <a:rPr lang="en-US" sz="1800" baseline="-25000" smtClean="0"/>
              <a:t>4</a:t>
            </a:r>
            <a:r>
              <a:rPr lang="en-US" sz="1800" smtClean="0"/>
              <a:t>, </a:t>
            </a:r>
            <a:r>
              <a:rPr lang="en-US" sz="1800"/>
              <a:t>respectively. Process B needs </a:t>
            </a:r>
            <a:r>
              <a:rPr lang="en-US" sz="1800" smtClean="0"/>
              <a:t>the plotter </a:t>
            </a:r>
            <a:r>
              <a:rPr lang="en-US" sz="1800"/>
              <a:t>from </a:t>
            </a:r>
            <a:r>
              <a:rPr lang="en-US" sz="1800" smtClean="0"/>
              <a:t>I</a:t>
            </a:r>
            <a:r>
              <a:rPr lang="en-US" sz="1800" baseline="-25000" smtClean="0"/>
              <a:t>5</a:t>
            </a:r>
            <a:r>
              <a:rPr lang="en-US" sz="1800" smtClean="0"/>
              <a:t> </a:t>
            </a:r>
            <a:r>
              <a:rPr lang="en-US" sz="1800"/>
              <a:t>to </a:t>
            </a:r>
            <a:r>
              <a:rPr lang="en-US" sz="1800" smtClean="0"/>
              <a:t>I</a:t>
            </a:r>
            <a:r>
              <a:rPr lang="en-US" sz="1800" baseline="-25000" smtClean="0"/>
              <a:t>7</a:t>
            </a:r>
            <a:r>
              <a:rPr lang="en-US" sz="1800" smtClean="0"/>
              <a:t> </a:t>
            </a:r>
            <a:r>
              <a:rPr lang="en-US" sz="1800"/>
              <a:t>and the printer from </a:t>
            </a:r>
            <a:r>
              <a:rPr lang="en-US" sz="1800" smtClean="0"/>
              <a:t>I</a:t>
            </a:r>
            <a:r>
              <a:rPr lang="en-US" sz="1800" baseline="-25000" smtClean="0"/>
              <a:t>6</a:t>
            </a:r>
            <a:r>
              <a:rPr lang="en-US" sz="1800" smtClean="0"/>
              <a:t> </a:t>
            </a:r>
            <a:r>
              <a:rPr lang="en-US" sz="1800"/>
              <a:t>to </a:t>
            </a:r>
            <a:r>
              <a:rPr lang="en-US" sz="1800" smtClean="0"/>
              <a:t>I</a:t>
            </a:r>
            <a:r>
              <a:rPr lang="en-US" sz="1800" baseline="-25000" smtClean="0"/>
              <a:t>8</a:t>
            </a:r>
            <a:r>
              <a:rPr lang="en-US" sz="1800" smtClean="0"/>
              <a:t>.</a:t>
            </a:r>
            <a:endParaRPr lang="en-US" altLang="en-US" sz="1800"/>
          </a:p>
        </p:txBody>
      </p:sp>
      <p:sp>
        <p:nvSpPr>
          <p:cNvPr id="9"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
        <p:nvSpPr>
          <p:cNvPr id="10" name="Rectangle 3"/>
          <p:cNvSpPr txBox="1">
            <a:spLocks noChangeArrowheads="1"/>
          </p:cNvSpPr>
          <p:nvPr/>
        </p:nvSpPr>
        <p:spPr bwMode="auto">
          <a:xfrm>
            <a:off x="162170" y="2453935"/>
            <a:ext cx="3454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Every point in the diagram represents a joint state of the two processes. </a:t>
            </a:r>
            <a:r>
              <a:rPr lang="en-US" sz="1800" smtClean="0"/>
              <a:t>Initially</a:t>
            </a:r>
            <a:r>
              <a:rPr lang="en-US" sz="1800"/>
              <a:t>, the state is at p, with neither process having executed any instructions. If the</a:t>
            </a:r>
            <a:br>
              <a:rPr lang="en-US" sz="1800"/>
            </a:br>
            <a:r>
              <a:rPr lang="en-US" sz="1800"/>
              <a:t>scheduler chooses to run A first, we get to the point q, in which A has </a:t>
            </a:r>
            <a:r>
              <a:rPr lang="en-US" sz="1800" smtClean="0"/>
              <a:t>executed some </a:t>
            </a:r>
            <a:r>
              <a:rPr lang="en-US" sz="1800"/>
              <a:t>number of instructions, but B has executed none. At point q the trajectory</a:t>
            </a:r>
            <a:br>
              <a:rPr lang="en-US" sz="1800"/>
            </a:br>
            <a:r>
              <a:rPr lang="en-US" sz="1800"/>
              <a:t>becomes vertical, indicating that the scheduler has chosen to run B. With a </a:t>
            </a:r>
            <a:r>
              <a:rPr lang="en-US" sz="1800" smtClean="0"/>
              <a:t>single processor</a:t>
            </a:r>
            <a:r>
              <a:rPr lang="en-US" sz="1800"/>
              <a:t>, all paths must be horizontal or vertical, never diagonal. </a:t>
            </a:r>
            <a:endParaRPr lang="en-US" altLang="en-US" sz="1800"/>
          </a:p>
        </p:txBody>
      </p:sp>
    </p:spTree>
    <p:extLst>
      <p:ext uri="{BB962C8B-B14F-4D97-AF65-F5344CB8AC3E}">
        <p14:creationId xmlns:p14="http://schemas.microsoft.com/office/powerpoint/2010/main" val="128976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3BCC52-C091-4106-B99A-E576C3B5C8A7}" type="slidenum">
              <a:rPr lang="en-US" altLang="en-US"/>
              <a:pPr/>
              <a:t>31</a:t>
            </a:fld>
            <a:endParaRPr lang="en-US" altLang="en-US"/>
          </a:p>
        </p:txBody>
      </p:sp>
      <p:sp>
        <p:nvSpPr>
          <p:cNvPr id="20483" name="Rectangle 3"/>
          <p:cNvSpPr>
            <a:spLocks noGrp="1" noChangeArrowheads="1"/>
          </p:cNvSpPr>
          <p:nvPr>
            <p:ph type="body" idx="1"/>
          </p:nvPr>
        </p:nvSpPr>
        <p:spPr>
          <a:xfrm>
            <a:off x="3922468" y="5878390"/>
            <a:ext cx="4718050" cy="400110"/>
          </a:xfrm>
        </p:spPr>
        <p:txBody>
          <a:bodyPr wrap="square">
            <a:spAutoFit/>
          </a:bodyPr>
          <a:lstStyle/>
          <a:p>
            <a:pPr algn="ctr">
              <a:buFontTx/>
              <a:buNone/>
            </a:pPr>
            <a:r>
              <a:rPr lang="en-US" altLang="en-US" sz="2000"/>
              <a:t>Two process resource trajectories</a:t>
            </a:r>
          </a:p>
        </p:txBody>
      </p:sp>
      <p:pic>
        <p:nvPicPr>
          <p:cNvPr id="2048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9952" y="2671252"/>
            <a:ext cx="5090230" cy="3056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Grp="1" noChangeArrowheads="1"/>
          </p:cNvSpPr>
          <p:nvPr>
            <p:ph type="title"/>
          </p:nvPr>
        </p:nvSpPr>
        <p:spPr>
          <a:xfrm>
            <a:off x="628650" y="418812"/>
            <a:ext cx="7772400" cy="584775"/>
          </a:xfrm>
        </p:spPr>
        <p:txBody>
          <a:bodyPr>
            <a:spAutoFit/>
          </a:bodyPr>
          <a:lstStyle/>
          <a:p>
            <a:pPr eaLnBrk="1" hangingPunct="1"/>
            <a:r>
              <a:rPr lang="en-US" sz="3200" b="1" smtClean="0"/>
              <a:t>Resource Trajectories (2)</a:t>
            </a:r>
          </a:p>
        </p:txBody>
      </p:sp>
      <p:sp>
        <p:nvSpPr>
          <p:cNvPr id="8" name="Rectangle 3"/>
          <p:cNvSpPr txBox="1">
            <a:spLocks noChangeArrowheads="1"/>
          </p:cNvSpPr>
          <p:nvPr/>
        </p:nvSpPr>
        <p:spPr bwMode="auto">
          <a:xfrm>
            <a:off x="175846" y="976607"/>
            <a:ext cx="878058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If the system ever enters the box bounded by I1 and I2 on the sides and I5 </a:t>
            </a:r>
            <a:r>
              <a:rPr lang="en-US" sz="1800" smtClean="0"/>
              <a:t>and I6 </a:t>
            </a:r>
            <a:r>
              <a:rPr lang="en-US" sz="1800"/>
              <a:t>top and bottom, it will eventually deadlock when it gets to the intersection of </a:t>
            </a:r>
            <a:r>
              <a:rPr lang="en-US" sz="1800" smtClean="0"/>
              <a:t>I2 and </a:t>
            </a:r>
            <a:r>
              <a:rPr lang="en-US" sz="1800"/>
              <a:t>I6 . At this point, A is requesting the plotter and B is requesting the printer, </a:t>
            </a:r>
            <a:r>
              <a:rPr lang="en-US" sz="1800" smtClean="0"/>
              <a:t>and both </a:t>
            </a:r>
            <a:r>
              <a:rPr lang="en-US" sz="1800"/>
              <a:t>are already assigned. The entire box is unsafe and must not be entered. </a:t>
            </a:r>
            <a:r>
              <a:rPr lang="en-US" sz="1800" smtClean="0"/>
              <a:t>At </a:t>
            </a:r>
            <a:r>
              <a:rPr lang="en-US" sz="1800"/>
              <a:t>point t the only safe thing to do is run process A until it gets to I4 . Beyond </a:t>
            </a:r>
            <a:r>
              <a:rPr lang="en-US" sz="1800" smtClean="0"/>
              <a:t>that, any </a:t>
            </a:r>
            <a:r>
              <a:rPr lang="en-US" sz="1800"/>
              <a:t>trajectory to u will do.</a:t>
            </a:r>
            <a:endParaRPr lang="en-US" altLang="en-US" sz="1800"/>
          </a:p>
        </p:txBody>
      </p:sp>
      <p:sp>
        <p:nvSpPr>
          <p:cNvPr id="9"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
        <p:nvSpPr>
          <p:cNvPr id="10" name="Rectangle 3"/>
          <p:cNvSpPr txBox="1">
            <a:spLocks noChangeArrowheads="1"/>
          </p:cNvSpPr>
          <p:nvPr/>
        </p:nvSpPr>
        <p:spPr bwMode="auto">
          <a:xfrm>
            <a:off x="162170" y="2453935"/>
            <a:ext cx="322873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The important thing to see here is that at point t, B is requesting a </a:t>
            </a:r>
            <a:r>
              <a:rPr lang="en-US" sz="2000" smtClean="0"/>
              <a:t>resource. The </a:t>
            </a:r>
            <a:r>
              <a:rPr lang="en-US" sz="2000"/>
              <a:t>system must decide whether to grant it or not. If the grant is made, the </a:t>
            </a:r>
            <a:r>
              <a:rPr lang="en-US" sz="2000" smtClean="0"/>
              <a:t>system will </a:t>
            </a:r>
            <a:r>
              <a:rPr lang="en-US" sz="2000"/>
              <a:t>enter an unsafe region and eventually deadlock. To avoid the deadlock, </a:t>
            </a:r>
            <a:r>
              <a:rPr lang="en-US" sz="2000" smtClean="0"/>
              <a:t>B should </a:t>
            </a:r>
            <a:r>
              <a:rPr lang="en-US" sz="2000"/>
              <a:t>be suspended until A has requested and released the plotter.</a:t>
            </a:r>
            <a:r>
              <a:rPr lang="en-US" sz="2000" smtClean="0"/>
              <a:t> </a:t>
            </a:r>
            <a:endParaRPr lang="en-US" altLang="en-US" sz="2000"/>
          </a:p>
        </p:txBody>
      </p:sp>
    </p:spTree>
    <p:extLst>
      <p:ext uri="{BB962C8B-B14F-4D97-AF65-F5344CB8AC3E}">
        <p14:creationId xmlns:p14="http://schemas.microsoft.com/office/powerpoint/2010/main" val="438068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634712"/>
            <a:ext cx="7772400" cy="584775"/>
          </a:xfrm>
        </p:spPr>
        <p:txBody>
          <a:bodyPr>
            <a:spAutoFit/>
          </a:bodyPr>
          <a:lstStyle/>
          <a:p>
            <a:pPr eaLnBrk="1" hangingPunct="1"/>
            <a:r>
              <a:rPr lang="en-US" sz="3200" b="1" smtClean="0"/>
              <a:t>Safe and Unsafe States (1)</a:t>
            </a:r>
          </a:p>
        </p:txBody>
      </p:sp>
      <p:sp>
        <p:nvSpPr>
          <p:cNvPr id="27651" name="Rectangle 3"/>
          <p:cNvSpPr>
            <a:spLocks noGrp="1" noChangeArrowheads="1"/>
          </p:cNvSpPr>
          <p:nvPr>
            <p:ph type="body" idx="1"/>
          </p:nvPr>
        </p:nvSpPr>
        <p:spPr>
          <a:xfrm>
            <a:off x="374405" y="1271034"/>
            <a:ext cx="4115533" cy="480131"/>
          </a:xfrm>
        </p:spPr>
        <p:txBody>
          <a:bodyPr>
            <a:spAutoFit/>
          </a:bodyPr>
          <a:lstStyle/>
          <a:p>
            <a:pPr eaLnBrk="1" hangingPunct="1">
              <a:lnSpc>
                <a:spcPct val="90000"/>
              </a:lnSpc>
              <a:buFont typeface="Wingdings" pitchFamily="2" charset="2"/>
              <a:buNone/>
            </a:pPr>
            <a:r>
              <a:rPr lang="en-US" sz="2800" b="1" smtClean="0"/>
              <a:t> Example for safe state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23" t="17077" r="1346" b="36615"/>
          <a:stretch/>
        </p:blipFill>
        <p:spPr bwMode="auto">
          <a:xfrm>
            <a:off x="281351" y="1926492"/>
            <a:ext cx="8745415" cy="3528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4131118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507712"/>
            <a:ext cx="7772400" cy="584775"/>
          </a:xfrm>
        </p:spPr>
        <p:txBody>
          <a:bodyPr>
            <a:spAutoFit/>
          </a:bodyPr>
          <a:lstStyle/>
          <a:p>
            <a:pPr eaLnBrk="1" hangingPunct="1"/>
            <a:r>
              <a:rPr lang="en-US" sz="3200" b="1" smtClean="0"/>
              <a:t>Safe and Unsafe States (2)</a:t>
            </a:r>
          </a:p>
        </p:txBody>
      </p:sp>
      <p:sp>
        <p:nvSpPr>
          <p:cNvPr id="27651" name="Rectangle 3"/>
          <p:cNvSpPr>
            <a:spLocks noGrp="1" noChangeArrowheads="1"/>
          </p:cNvSpPr>
          <p:nvPr>
            <p:ph type="body" idx="1"/>
          </p:nvPr>
        </p:nvSpPr>
        <p:spPr>
          <a:xfrm>
            <a:off x="374405" y="1144034"/>
            <a:ext cx="4115533" cy="480131"/>
          </a:xfrm>
        </p:spPr>
        <p:txBody>
          <a:bodyPr>
            <a:spAutoFit/>
          </a:bodyPr>
          <a:lstStyle/>
          <a:p>
            <a:pPr eaLnBrk="1" hangingPunct="1">
              <a:lnSpc>
                <a:spcPct val="90000"/>
              </a:lnSpc>
              <a:buFont typeface="Wingdings" pitchFamily="2" charset="2"/>
              <a:buNone/>
            </a:pPr>
            <a:r>
              <a:rPr lang="en-US" sz="2800" b="1" smtClean="0"/>
              <a:t> Example for safe state</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308" t="16923" r="1154" b="20154"/>
          <a:stretch/>
        </p:blipFill>
        <p:spPr bwMode="auto">
          <a:xfrm>
            <a:off x="281353" y="1776046"/>
            <a:ext cx="8721969" cy="4794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2873429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533112"/>
            <a:ext cx="7772400" cy="584775"/>
          </a:xfrm>
        </p:spPr>
        <p:txBody>
          <a:bodyPr>
            <a:spAutoFit/>
          </a:bodyPr>
          <a:lstStyle/>
          <a:p>
            <a:pPr eaLnBrk="1" hangingPunct="1"/>
            <a:r>
              <a:rPr lang="en-US" sz="3200" b="1" smtClean="0"/>
              <a:t>Safe and Unsafe States (2)</a:t>
            </a:r>
          </a:p>
        </p:txBody>
      </p:sp>
      <p:sp>
        <p:nvSpPr>
          <p:cNvPr id="27651" name="Rectangle 3"/>
          <p:cNvSpPr>
            <a:spLocks noGrp="1" noChangeArrowheads="1"/>
          </p:cNvSpPr>
          <p:nvPr>
            <p:ph type="body" idx="1"/>
          </p:nvPr>
        </p:nvSpPr>
        <p:spPr>
          <a:xfrm>
            <a:off x="374405" y="1169434"/>
            <a:ext cx="4115533" cy="480131"/>
          </a:xfrm>
        </p:spPr>
        <p:txBody>
          <a:bodyPr>
            <a:spAutoFit/>
          </a:bodyPr>
          <a:lstStyle/>
          <a:p>
            <a:pPr eaLnBrk="1" hangingPunct="1">
              <a:lnSpc>
                <a:spcPct val="90000"/>
              </a:lnSpc>
              <a:buFont typeface="Wingdings" pitchFamily="2" charset="2"/>
              <a:buNone/>
            </a:pPr>
            <a:r>
              <a:rPr lang="en-US" sz="2800" b="1" smtClean="0"/>
              <a:t> Example for unsafe state</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404" t="16615" r="1635" b="17538"/>
          <a:stretch/>
        </p:blipFill>
        <p:spPr bwMode="auto">
          <a:xfrm>
            <a:off x="246183" y="1672492"/>
            <a:ext cx="8651632" cy="501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3580270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51693" y="558512"/>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a Single Resource (1)</a:t>
            </a:r>
            <a:endParaRPr lang="en-US" sz="3200" b="1" smtClean="0"/>
          </a:p>
        </p:txBody>
      </p:sp>
      <p:sp>
        <p:nvSpPr>
          <p:cNvPr id="29699" name="Rectangle 3"/>
          <p:cNvSpPr>
            <a:spLocks noGrp="1" noChangeArrowheads="1"/>
          </p:cNvSpPr>
          <p:nvPr>
            <p:ph type="body" idx="1"/>
          </p:nvPr>
        </p:nvSpPr>
        <p:spPr>
          <a:xfrm>
            <a:off x="316523" y="1243622"/>
            <a:ext cx="8522677" cy="5262979"/>
          </a:xfrm>
        </p:spPr>
        <p:txBody>
          <a:bodyPr wrap="square">
            <a:spAutoFit/>
          </a:bodyPr>
          <a:lstStyle/>
          <a:p>
            <a:pPr marL="0" indent="0" eaLnBrk="1" hangingPunct="1">
              <a:buNone/>
            </a:pPr>
            <a:r>
              <a:rPr lang="en-US" sz="2400" dirty="0"/>
              <a:t>A scheduling algorithm that can avoid deadlocks is due to </a:t>
            </a:r>
            <a:r>
              <a:rPr lang="en-US" sz="2400" dirty="0" err="1"/>
              <a:t>Dijkstra</a:t>
            </a:r>
            <a:r>
              <a:rPr lang="en-US" sz="2400" dirty="0"/>
              <a:t> (1965); it </a:t>
            </a:r>
            <a:r>
              <a:rPr lang="en-US" sz="2400" dirty="0" smtClean="0"/>
              <a:t>is known </a:t>
            </a:r>
            <a:r>
              <a:rPr lang="en-US" sz="2400" dirty="0"/>
              <a:t>as the banker’s algorithm and is an </a:t>
            </a:r>
            <a:r>
              <a:rPr lang="en-US" sz="2400" i="1" dirty="0"/>
              <a:t>extension of the deadlock detection </a:t>
            </a:r>
            <a:r>
              <a:rPr lang="en-US" sz="2400" i="1" dirty="0" smtClean="0"/>
              <a:t>algorithm</a:t>
            </a:r>
            <a:r>
              <a:rPr lang="en-US" sz="2400" dirty="0" smtClean="0"/>
              <a:t>. </a:t>
            </a:r>
            <a:r>
              <a:rPr lang="en-US" sz="2400" dirty="0"/>
              <a:t>It is modeled on the way a small-town banker </a:t>
            </a:r>
            <a:r>
              <a:rPr lang="en-US" sz="2400" dirty="0" smtClean="0"/>
              <a:t>might deal </a:t>
            </a:r>
            <a:r>
              <a:rPr lang="en-US" sz="2400" dirty="0"/>
              <a:t>with a group of customers to whom he has granted lines of credit. </a:t>
            </a:r>
            <a:r>
              <a:rPr lang="en-US" sz="2400" dirty="0" smtClean="0"/>
              <a:t>What </a:t>
            </a:r>
            <a:r>
              <a:rPr lang="en-US" sz="2400" dirty="0"/>
              <a:t>the </a:t>
            </a:r>
            <a:r>
              <a:rPr lang="en-US" sz="2400" dirty="0" smtClean="0"/>
              <a:t>algorithm </a:t>
            </a:r>
            <a:r>
              <a:rPr lang="en-US" sz="2400" dirty="0"/>
              <a:t>does is check to see if granting the request leads to an unsafe state. If so, </a:t>
            </a:r>
            <a:r>
              <a:rPr lang="en-US" sz="2400" dirty="0" smtClean="0"/>
              <a:t>the request </a:t>
            </a:r>
            <a:r>
              <a:rPr lang="en-US" sz="2400" dirty="0"/>
              <a:t>is denied. If granting the request leads to a safe state, it is carried out. </a:t>
            </a:r>
            <a:r>
              <a:rPr lang="en-US" sz="2400" dirty="0" smtClean="0"/>
              <a:t>In Fig</a:t>
            </a:r>
            <a:r>
              <a:rPr lang="en-US" sz="2400" dirty="0"/>
              <a:t>. </a:t>
            </a:r>
            <a:r>
              <a:rPr lang="en-US" sz="2400" dirty="0" smtClean="0"/>
              <a:t>(a</a:t>
            </a:r>
            <a:r>
              <a:rPr lang="en-US" sz="2400" dirty="0"/>
              <a:t>) </a:t>
            </a:r>
            <a:r>
              <a:rPr lang="en-US" sz="2400" dirty="0" smtClean="0"/>
              <a:t>below we </a:t>
            </a:r>
            <a:r>
              <a:rPr lang="en-US" sz="2400" dirty="0"/>
              <a:t>see four customers, A, B, C, and D, each of whom has been </a:t>
            </a:r>
            <a:r>
              <a:rPr lang="en-US" sz="2400" dirty="0" smtClean="0"/>
              <a:t>granted a </a:t>
            </a:r>
            <a:r>
              <a:rPr lang="en-US" sz="2400" dirty="0"/>
              <a:t>certain number of credit units (e.g., 1 unit is </a:t>
            </a:r>
            <a:r>
              <a:rPr lang="en-US" sz="2400" dirty="0" err="1"/>
              <a:t>1K</a:t>
            </a:r>
            <a:r>
              <a:rPr lang="en-US" sz="2400" dirty="0"/>
              <a:t> dollars). The banker knows </a:t>
            </a:r>
            <a:r>
              <a:rPr lang="en-US" sz="2400" dirty="0" smtClean="0"/>
              <a:t>that not </a:t>
            </a:r>
            <a:r>
              <a:rPr lang="en-US" sz="2400" dirty="0"/>
              <a:t>all customers will need their maximum credit immediately, so he has </a:t>
            </a:r>
            <a:r>
              <a:rPr lang="en-US" sz="2400" dirty="0" smtClean="0"/>
              <a:t>reserved only </a:t>
            </a:r>
            <a:r>
              <a:rPr lang="en-US" sz="2400" dirty="0"/>
              <a:t>10 units rather than 22 to service them. (In this analogy, customers are </a:t>
            </a:r>
            <a:r>
              <a:rPr lang="en-US" sz="2400" dirty="0" smtClean="0"/>
              <a:t>processes</a:t>
            </a:r>
            <a:r>
              <a:rPr lang="en-US" sz="2400" dirty="0"/>
              <a:t>, units are, say, tape drives, and the banker is the operating system.)</a:t>
            </a:r>
            <a:endParaRPr lang="en-US" sz="2400" dirty="0" smtClean="0"/>
          </a:p>
        </p:txBody>
      </p:sp>
      <p:sp>
        <p:nvSpPr>
          <p:cNvPr id="4"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3978732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A6B404-B697-4700-8612-022A3A84A00D}" type="slidenum">
              <a:rPr lang="en-US" altLang="en-US"/>
              <a:pPr/>
              <a:t>36</a:t>
            </a:fld>
            <a:endParaRPr lang="en-US" altLang="en-US"/>
          </a:p>
        </p:txBody>
      </p:sp>
      <p:sp>
        <p:nvSpPr>
          <p:cNvPr id="38915" name="Rectangle 3"/>
          <p:cNvSpPr>
            <a:spLocks noGrp="1" noChangeArrowheads="1"/>
          </p:cNvSpPr>
          <p:nvPr>
            <p:ph type="body" idx="1"/>
          </p:nvPr>
        </p:nvSpPr>
        <p:spPr>
          <a:xfrm>
            <a:off x="309807" y="6276241"/>
            <a:ext cx="8593016" cy="437043"/>
          </a:xfrm>
        </p:spPr>
        <p:txBody>
          <a:bodyPr wrap="square">
            <a:spAutoFit/>
          </a:bodyPr>
          <a:lstStyle/>
          <a:p>
            <a:pPr marL="0" indent="0">
              <a:lnSpc>
                <a:spcPct val="80000"/>
              </a:lnSpc>
              <a:buNone/>
            </a:pPr>
            <a:r>
              <a:rPr lang="en-US" altLang="en-US" sz="2800"/>
              <a:t>Three resource allocation </a:t>
            </a:r>
            <a:r>
              <a:rPr lang="en-US" altLang="en-US" sz="2800" smtClean="0"/>
              <a:t>states: </a:t>
            </a:r>
            <a:r>
              <a:rPr lang="en-US" altLang="en-US" sz="2400" smtClean="0"/>
              <a:t>(</a:t>
            </a:r>
            <a:r>
              <a:rPr lang="en-US" altLang="en-US" sz="2400"/>
              <a:t>a) </a:t>
            </a:r>
            <a:r>
              <a:rPr lang="en-US" altLang="en-US" sz="2400" smtClean="0"/>
              <a:t>safe, (</a:t>
            </a:r>
            <a:r>
              <a:rPr lang="en-US" altLang="en-US" sz="2400"/>
              <a:t>b) </a:t>
            </a:r>
            <a:r>
              <a:rPr lang="en-US" altLang="en-US" sz="2400" smtClean="0"/>
              <a:t>safe, (</a:t>
            </a:r>
            <a:r>
              <a:rPr lang="en-US" altLang="en-US" sz="2400"/>
              <a:t>c) unsafe</a:t>
            </a:r>
          </a:p>
        </p:txBody>
      </p:sp>
      <p:pic>
        <p:nvPicPr>
          <p:cNvPr id="3891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7127"/>
          <a:stretch/>
        </p:blipFill>
        <p:spPr bwMode="auto">
          <a:xfrm>
            <a:off x="309807" y="3624871"/>
            <a:ext cx="8250237" cy="224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9" name="Text Box 7"/>
          <p:cNvSpPr txBox="1">
            <a:spLocks noChangeArrowheads="1"/>
          </p:cNvSpPr>
          <p:nvPr/>
        </p:nvSpPr>
        <p:spPr bwMode="auto">
          <a:xfrm>
            <a:off x="759069" y="5823802"/>
            <a:ext cx="78009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(b)                                               (c)</a:t>
            </a:r>
            <a:endParaRPr lang="en-US" altLang="en-US"/>
          </a:p>
        </p:txBody>
      </p:sp>
      <p:sp>
        <p:nvSpPr>
          <p:cNvPr id="8" name="Rectangle 2"/>
          <p:cNvSpPr>
            <a:spLocks noGrp="1" noChangeArrowheads="1"/>
          </p:cNvSpPr>
          <p:nvPr>
            <p:ph type="title"/>
          </p:nvPr>
        </p:nvSpPr>
        <p:spPr>
          <a:xfrm>
            <a:off x="351693" y="431512"/>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a Single Resource (2)</a:t>
            </a:r>
            <a:endParaRPr lang="en-US" sz="3200" b="1" smtClean="0"/>
          </a:p>
        </p:txBody>
      </p:sp>
      <p:sp>
        <p:nvSpPr>
          <p:cNvPr id="9" name="Rectangle 3"/>
          <p:cNvSpPr txBox="1">
            <a:spLocks noChangeArrowheads="1"/>
          </p:cNvSpPr>
          <p:nvPr/>
        </p:nvSpPr>
        <p:spPr bwMode="auto">
          <a:xfrm>
            <a:off x="187568" y="1071196"/>
            <a:ext cx="8804031" cy="25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Tx/>
              <a:buNone/>
            </a:pPr>
            <a:r>
              <a:rPr lang="en-US" sz="2200"/>
              <a:t>At a certain moment, the situation is </a:t>
            </a:r>
            <a:r>
              <a:rPr lang="en-US" sz="2200" smtClean="0"/>
              <a:t>as shown </a:t>
            </a:r>
            <a:r>
              <a:rPr lang="en-US" sz="2200"/>
              <a:t>in Fig. </a:t>
            </a:r>
            <a:r>
              <a:rPr lang="en-US" sz="2200" smtClean="0"/>
              <a:t>(b</a:t>
            </a:r>
            <a:r>
              <a:rPr lang="en-US" sz="2200"/>
              <a:t>). This state is safe because with two units left, the banker </a:t>
            </a:r>
            <a:r>
              <a:rPr lang="en-US" sz="2200" smtClean="0"/>
              <a:t>can delay </a:t>
            </a:r>
            <a:r>
              <a:rPr lang="en-US" sz="2200"/>
              <a:t>any requests except C’s, thus letting C finish and release all four of his </a:t>
            </a:r>
            <a:r>
              <a:rPr lang="en-US" sz="2200" smtClean="0"/>
              <a:t>resources</a:t>
            </a:r>
            <a:r>
              <a:rPr lang="en-US" sz="2200"/>
              <a:t>. With four units in hand, the banker can let either D or B have the </a:t>
            </a:r>
            <a:r>
              <a:rPr lang="en-US" sz="2200" smtClean="0"/>
              <a:t>necessary </a:t>
            </a:r>
            <a:r>
              <a:rPr lang="en-US" sz="2200"/>
              <a:t>units, and so on</a:t>
            </a:r>
            <a:r>
              <a:rPr lang="en-US" sz="2200" smtClean="0"/>
              <a:t>.</a:t>
            </a:r>
          </a:p>
          <a:p>
            <a:pPr marL="0" indent="0">
              <a:lnSpc>
                <a:spcPct val="80000"/>
              </a:lnSpc>
              <a:buFontTx/>
              <a:buNone/>
            </a:pPr>
            <a:r>
              <a:rPr lang="en-US" sz="2200" smtClean="0"/>
              <a:t>The situation (c) is unsafe. </a:t>
            </a:r>
            <a:r>
              <a:rPr lang="en-US" sz="2200"/>
              <a:t>If </a:t>
            </a:r>
            <a:r>
              <a:rPr lang="en-US" sz="2200" smtClean="0"/>
              <a:t>all </a:t>
            </a:r>
            <a:r>
              <a:rPr lang="en-US" sz="2200"/>
              <a:t>the customers suddenly asked for their maximum loans, the banker could not </a:t>
            </a:r>
            <a:r>
              <a:rPr lang="en-US" sz="2200" smtClean="0"/>
              <a:t>satisfy </a:t>
            </a:r>
            <a:r>
              <a:rPr lang="en-US" sz="2200"/>
              <a:t>any of them, and we would have a deadlock. An unsafe state does not have </a:t>
            </a:r>
            <a:r>
              <a:rPr lang="en-US" sz="2200" smtClean="0"/>
              <a:t>to lead </a:t>
            </a:r>
            <a:r>
              <a:rPr lang="en-US" sz="2200"/>
              <a:t>to deadlock, since a customer might not need the entire credit line </a:t>
            </a:r>
            <a:r>
              <a:rPr lang="en-US" sz="2200" smtClean="0"/>
              <a:t>available, but </a:t>
            </a:r>
            <a:r>
              <a:rPr lang="en-US" sz="2200"/>
              <a:t>the banker cannot count on this behavior.</a:t>
            </a:r>
            <a:endParaRPr lang="en-US" altLang="en-US" sz="2200"/>
          </a:p>
        </p:txBody>
      </p:sp>
      <p:sp>
        <p:nvSpPr>
          <p:cNvPr id="10"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677355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A6B404-B697-4700-8612-022A3A84A00D}" type="slidenum">
              <a:rPr lang="en-US" altLang="en-US"/>
              <a:pPr/>
              <a:t>37</a:t>
            </a:fld>
            <a:endParaRPr lang="en-US" altLang="en-US"/>
          </a:p>
        </p:txBody>
      </p:sp>
      <p:sp>
        <p:nvSpPr>
          <p:cNvPr id="38919" name="Text Box 7"/>
          <p:cNvSpPr txBox="1">
            <a:spLocks noChangeArrowheads="1"/>
          </p:cNvSpPr>
          <p:nvPr/>
        </p:nvSpPr>
        <p:spPr bwMode="auto">
          <a:xfrm>
            <a:off x="4246685" y="4044462"/>
            <a:ext cx="4658518" cy="7848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a:t>    </a:t>
            </a:r>
            <a:r>
              <a:rPr lang="en-US" altLang="en-US" sz="1800" smtClean="0"/>
              <a:t> (</a:t>
            </a:r>
            <a:r>
              <a:rPr lang="en-US" altLang="en-US" sz="1800"/>
              <a:t>a) </a:t>
            </a:r>
            <a:r>
              <a:rPr lang="en-US" altLang="en-US" sz="1800" smtClean="0"/>
              <a:t>                          (b)</a:t>
            </a:r>
            <a:endParaRPr lang="en-US" altLang="en-US" sz="1800"/>
          </a:p>
          <a:p>
            <a:pPr>
              <a:spcBef>
                <a:spcPct val="50000"/>
              </a:spcBef>
            </a:pPr>
            <a:r>
              <a:rPr lang="en-US" sz="1800"/>
              <a:t>The banker’s algorithm with multiple resources.</a:t>
            </a:r>
            <a:endParaRPr lang="en-US" altLang="en-US" sz="1800"/>
          </a:p>
        </p:txBody>
      </p:sp>
      <p:sp>
        <p:nvSpPr>
          <p:cNvPr id="8" name="Rectangle 2"/>
          <p:cNvSpPr>
            <a:spLocks noGrp="1" noChangeArrowheads="1"/>
          </p:cNvSpPr>
          <p:nvPr>
            <p:ph type="title"/>
          </p:nvPr>
        </p:nvSpPr>
        <p:spPr>
          <a:xfrm>
            <a:off x="351693" y="512596"/>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(1)</a:t>
            </a:r>
            <a:endParaRPr lang="en-US" sz="3200" b="1" smtClean="0"/>
          </a:p>
        </p:txBody>
      </p:sp>
      <p:sp>
        <p:nvSpPr>
          <p:cNvPr id="9" name="Rectangle 3"/>
          <p:cNvSpPr txBox="1">
            <a:spLocks noChangeArrowheads="1"/>
          </p:cNvSpPr>
          <p:nvPr/>
        </p:nvSpPr>
        <p:spPr bwMode="auto">
          <a:xfrm>
            <a:off x="235439" y="2642282"/>
            <a:ext cx="4021015"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Tx/>
              <a:buNone/>
            </a:pPr>
            <a:r>
              <a:rPr lang="en-US" sz="2000" smtClean="0"/>
              <a:t>The </a:t>
            </a:r>
            <a:r>
              <a:rPr lang="en-US" sz="2000"/>
              <a:t>three vectors at the right of the figure show the existing resources, E, </a:t>
            </a:r>
            <a:r>
              <a:rPr lang="en-US" sz="2000" smtClean="0"/>
              <a:t>the possessed </a:t>
            </a:r>
            <a:r>
              <a:rPr lang="en-US" sz="2000"/>
              <a:t>resources, P, and the available resources, </a:t>
            </a:r>
            <a:r>
              <a:rPr lang="en-US" sz="2000" smtClean="0"/>
              <a:t>A, respectively.</a:t>
            </a:r>
          </a:p>
          <a:p>
            <a:pPr marL="0" indent="0">
              <a:lnSpc>
                <a:spcPct val="80000"/>
              </a:lnSpc>
              <a:buFontTx/>
              <a:buNone/>
            </a:pPr>
            <a:r>
              <a:rPr lang="en-US" sz="2000"/>
              <a:t>As in the single-resource case,</a:t>
            </a:r>
            <a:br>
              <a:rPr lang="en-US" sz="2000"/>
            </a:br>
            <a:r>
              <a:rPr lang="en-US" sz="2000"/>
              <a:t>processes must state their </a:t>
            </a:r>
            <a:r>
              <a:rPr lang="en-US" sz="2000" smtClean="0"/>
              <a:t>total </a:t>
            </a:r>
            <a:r>
              <a:rPr lang="en-US" sz="2000"/>
              <a:t>resource needs before executing, so that the system can compute the right-hand matrix at each instant. </a:t>
            </a:r>
            <a:endParaRPr lang="en-US" sz="2000" smtClean="0"/>
          </a:p>
        </p:txBody>
      </p:sp>
      <p:sp>
        <p:nvSpPr>
          <p:cNvPr id="10" name="Rectangle 3"/>
          <p:cNvSpPr txBox="1">
            <a:spLocks noChangeArrowheads="1"/>
          </p:cNvSpPr>
          <p:nvPr/>
        </p:nvSpPr>
        <p:spPr bwMode="auto">
          <a:xfrm>
            <a:off x="215472" y="5026500"/>
            <a:ext cx="880403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Tx/>
              <a:buNone/>
            </a:pPr>
            <a:r>
              <a:rPr lang="en-US" sz="2000" smtClean="0"/>
              <a:t>From </a:t>
            </a:r>
            <a:r>
              <a:rPr lang="en-US" sz="2000"/>
              <a:t>E </a:t>
            </a:r>
            <a:r>
              <a:rPr lang="en-US" sz="2000" smtClean="0"/>
              <a:t>we see </a:t>
            </a:r>
            <a:r>
              <a:rPr lang="en-US" sz="2000"/>
              <a:t>that the system has six tape drives, three plotters, four printers, and two </a:t>
            </a:r>
            <a:r>
              <a:rPr lang="en-US" sz="2000" smtClean="0"/>
              <a:t>Blu-ray drives</a:t>
            </a:r>
            <a:r>
              <a:rPr lang="en-US" sz="2000"/>
              <a:t>. Of these, fiv e tape drives, three plotters, two printers, and two </a:t>
            </a:r>
            <a:r>
              <a:rPr lang="en-US" sz="2000" smtClean="0"/>
              <a:t>Blu-ray drives </a:t>
            </a:r>
            <a:r>
              <a:rPr lang="en-US" sz="2000"/>
              <a:t>are currently assigned. This fact can be seen by adding up the entries in </a:t>
            </a:r>
            <a:r>
              <a:rPr lang="en-US" sz="2000" smtClean="0"/>
              <a:t>the four </a:t>
            </a:r>
            <a:r>
              <a:rPr lang="en-US" sz="2000"/>
              <a:t>resource columns in the left-hand matrix. The available resource vector is </a:t>
            </a:r>
            <a:r>
              <a:rPr lang="en-US" sz="2000" smtClean="0"/>
              <a:t>just the </a:t>
            </a:r>
            <a:r>
              <a:rPr lang="en-US" sz="2000"/>
              <a:t>difference between what the system has and what is currently in use.</a:t>
            </a: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500" t="29166" r="16146" b="27166"/>
          <a:stretch/>
        </p:blipFill>
        <p:spPr bwMode="auto">
          <a:xfrm>
            <a:off x="4243754" y="1517162"/>
            <a:ext cx="4659979"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txBox="1">
            <a:spLocks noChangeArrowheads="1"/>
          </p:cNvSpPr>
          <p:nvPr/>
        </p:nvSpPr>
        <p:spPr bwMode="auto">
          <a:xfrm>
            <a:off x="222739" y="1132994"/>
            <a:ext cx="702896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Tx/>
              <a:buNone/>
            </a:pPr>
            <a:r>
              <a:rPr lang="en-US" sz="2000"/>
              <a:t>In Fig. </a:t>
            </a:r>
            <a:r>
              <a:rPr lang="en-US" sz="2000" smtClean="0"/>
              <a:t>we </a:t>
            </a:r>
            <a:r>
              <a:rPr lang="en-US" sz="2000"/>
              <a:t>see two matrices</a:t>
            </a:r>
            <a:r>
              <a:rPr lang="en-US" sz="2000" smtClean="0"/>
              <a:t>.</a:t>
            </a:r>
          </a:p>
          <a:p>
            <a:pPr marL="0" indent="0">
              <a:lnSpc>
                <a:spcPct val="80000"/>
              </a:lnSpc>
              <a:buFontTx/>
              <a:buNone/>
            </a:pPr>
            <a:r>
              <a:rPr lang="en-US" sz="2000" smtClean="0"/>
              <a:t>(a) shows </a:t>
            </a:r>
            <a:r>
              <a:rPr lang="en-US" sz="2000"/>
              <a:t>how many of </a:t>
            </a:r>
            <a:r>
              <a:rPr lang="en-US" sz="2000" smtClean="0"/>
              <a:t>each resource </a:t>
            </a:r>
            <a:r>
              <a:rPr lang="en-US" sz="2000"/>
              <a:t>are currently assigned to each of the fiv e processes</a:t>
            </a:r>
            <a:r>
              <a:rPr lang="en-US" sz="2000" smtClean="0"/>
              <a:t>.</a:t>
            </a:r>
          </a:p>
          <a:p>
            <a:pPr marL="0" indent="0">
              <a:lnSpc>
                <a:spcPct val="80000"/>
              </a:lnSpc>
              <a:buFontTx/>
              <a:buNone/>
            </a:pPr>
            <a:r>
              <a:rPr lang="en-US" sz="2000" smtClean="0"/>
              <a:t>(b) </a:t>
            </a:r>
            <a:r>
              <a:rPr lang="en-US" sz="2000"/>
              <a:t>shows how many resources each process still needs in order to complete</a:t>
            </a:r>
            <a:r>
              <a:rPr lang="en-US" sz="2000" smtClean="0"/>
              <a:t>.</a:t>
            </a:r>
          </a:p>
        </p:txBody>
      </p:sp>
      <p:sp>
        <p:nvSpPr>
          <p:cNvPr id="13"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1519534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3"/>
          <p:cNvSpPr>
            <a:spLocks noGrp="1" noChangeAspect="1" noChangeArrowheads="1"/>
          </p:cNvSpPr>
          <p:nvPr>
            <p:ph type="body" idx="4294967295"/>
          </p:nvPr>
        </p:nvSpPr>
        <p:spPr>
          <a:xfrm>
            <a:off x="0" y="5394325"/>
            <a:ext cx="8839200" cy="714375"/>
          </a:xfrm>
        </p:spPr>
        <p:txBody>
          <a:bodyPr/>
          <a:lstStyle/>
          <a:p>
            <a:pPr algn="ctr" eaLnBrk="1" hangingPunct="1">
              <a:buFont typeface="Wingdings" pitchFamily="2" charset="2"/>
              <a:buNone/>
            </a:pPr>
            <a:r>
              <a:rPr lang="en-US" smtClean="0"/>
              <a:t>An example for the deadlock</a:t>
            </a:r>
            <a:br>
              <a:rPr lang="en-US" smtClean="0"/>
            </a:br>
            <a:r>
              <a:rPr lang="en-US" smtClean="0"/>
              <a:t>detection algorithm</a:t>
            </a:r>
            <a:endParaRPr lang="en-US" sz="2800" smtClean="0"/>
          </a:p>
        </p:txBody>
      </p:sp>
      <p:sp>
        <p:nvSpPr>
          <p:cNvPr id="31748" name="Rectangle 15"/>
          <p:cNvSpPr>
            <a:spLocks noChangeArrowheads="1"/>
          </p:cNvSpPr>
          <p:nvPr/>
        </p:nvSpPr>
        <p:spPr bwMode="auto">
          <a:xfrm>
            <a:off x="828675"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1749" name="Rectangle 16"/>
          <p:cNvSpPr>
            <a:spLocks noChangeArrowheads="1"/>
          </p:cNvSpPr>
          <p:nvPr/>
        </p:nvSpPr>
        <p:spPr bwMode="auto">
          <a:xfrm>
            <a:off x="1260475"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1750" name="Rectangle 17"/>
          <p:cNvSpPr>
            <a:spLocks noChangeArrowheads="1"/>
          </p:cNvSpPr>
          <p:nvPr/>
        </p:nvSpPr>
        <p:spPr bwMode="auto">
          <a:xfrm>
            <a:off x="1692275"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51" name="Rectangle 18"/>
          <p:cNvSpPr>
            <a:spLocks noChangeArrowheads="1"/>
          </p:cNvSpPr>
          <p:nvPr/>
        </p:nvSpPr>
        <p:spPr bwMode="auto">
          <a:xfrm>
            <a:off x="2124075"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52" name="Rectangle 19"/>
          <p:cNvSpPr>
            <a:spLocks noChangeArrowheads="1"/>
          </p:cNvSpPr>
          <p:nvPr/>
        </p:nvSpPr>
        <p:spPr bwMode="auto">
          <a:xfrm>
            <a:off x="828675"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1753" name="Rectangle 20"/>
          <p:cNvSpPr>
            <a:spLocks noChangeArrowheads="1"/>
          </p:cNvSpPr>
          <p:nvPr/>
        </p:nvSpPr>
        <p:spPr bwMode="auto">
          <a:xfrm>
            <a:off x="1260475"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54" name="Rectangle 21"/>
          <p:cNvSpPr>
            <a:spLocks noChangeArrowheads="1"/>
          </p:cNvSpPr>
          <p:nvPr/>
        </p:nvSpPr>
        <p:spPr bwMode="auto">
          <a:xfrm>
            <a:off x="1692275"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55" name="Rectangle 22"/>
          <p:cNvSpPr>
            <a:spLocks noChangeArrowheads="1"/>
          </p:cNvSpPr>
          <p:nvPr/>
        </p:nvSpPr>
        <p:spPr bwMode="auto">
          <a:xfrm>
            <a:off x="2124075"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56" name="Rectangle 23"/>
          <p:cNvSpPr>
            <a:spLocks noChangeArrowheads="1"/>
          </p:cNvSpPr>
          <p:nvPr/>
        </p:nvSpPr>
        <p:spPr bwMode="auto">
          <a:xfrm>
            <a:off x="828675"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1757" name="Rectangle 24"/>
          <p:cNvSpPr>
            <a:spLocks noChangeArrowheads="1"/>
          </p:cNvSpPr>
          <p:nvPr/>
        </p:nvSpPr>
        <p:spPr bwMode="auto">
          <a:xfrm>
            <a:off x="1260475"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58" name="Rectangle 25"/>
          <p:cNvSpPr>
            <a:spLocks noChangeArrowheads="1"/>
          </p:cNvSpPr>
          <p:nvPr/>
        </p:nvSpPr>
        <p:spPr bwMode="auto">
          <a:xfrm>
            <a:off x="1692275"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59" name="Rectangle 26"/>
          <p:cNvSpPr>
            <a:spLocks noChangeArrowheads="1"/>
          </p:cNvSpPr>
          <p:nvPr/>
        </p:nvSpPr>
        <p:spPr bwMode="auto">
          <a:xfrm>
            <a:off x="2124075"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60" name="Text Box 41"/>
          <p:cNvSpPr txBox="1">
            <a:spLocks noChangeArrowheads="1"/>
          </p:cNvSpPr>
          <p:nvPr/>
        </p:nvSpPr>
        <p:spPr bwMode="auto">
          <a:xfrm>
            <a:off x="827088" y="2289175"/>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Assigned resources</a:t>
            </a:r>
          </a:p>
        </p:txBody>
      </p:sp>
      <p:sp>
        <p:nvSpPr>
          <p:cNvPr id="31761" name="Text Box 42"/>
          <p:cNvSpPr txBox="1">
            <a:spLocks noChangeArrowheads="1"/>
          </p:cNvSpPr>
          <p:nvPr/>
        </p:nvSpPr>
        <p:spPr bwMode="auto">
          <a:xfrm>
            <a:off x="3708400" y="2289175"/>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Resources still needed</a:t>
            </a:r>
          </a:p>
        </p:txBody>
      </p:sp>
      <p:grpSp>
        <p:nvGrpSpPr>
          <p:cNvPr id="31762" name="Group 91"/>
          <p:cNvGrpSpPr>
            <a:grpSpLocks/>
          </p:cNvGrpSpPr>
          <p:nvPr/>
        </p:nvGrpSpPr>
        <p:grpSpPr bwMode="auto">
          <a:xfrm>
            <a:off x="6305550" y="920750"/>
            <a:ext cx="2838450" cy="2035175"/>
            <a:chOff x="3878" y="895"/>
            <a:chExt cx="1788" cy="1282"/>
          </a:xfrm>
        </p:grpSpPr>
        <p:grpSp>
          <p:nvGrpSpPr>
            <p:cNvPr id="31809" name="Group 4"/>
            <p:cNvGrpSpPr>
              <a:grpSpLocks/>
            </p:cNvGrpSpPr>
            <p:nvPr/>
          </p:nvGrpSpPr>
          <p:grpSpPr bwMode="auto">
            <a:xfrm>
              <a:off x="4286" y="1253"/>
              <a:ext cx="1088" cy="272"/>
              <a:chOff x="975" y="1207"/>
              <a:chExt cx="1088" cy="272"/>
            </a:xfrm>
          </p:grpSpPr>
          <p:sp>
            <p:nvSpPr>
              <p:cNvPr id="31831" name="Rectangle 5"/>
              <p:cNvSpPr>
                <a:spLocks noChangeArrowheads="1"/>
              </p:cNvSpPr>
              <p:nvPr/>
            </p:nvSpPr>
            <p:spPr bwMode="auto">
              <a:xfrm>
                <a:off x="975"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6</a:t>
                </a:r>
              </a:p>
            </p:txBody>
          </p:sp>
          <p:sp>
            <p:nvSpPr>
              <p:cNvPr id="31832" name="Rectangle 6"/>
              <p:cNvSpPr>
                <a:spLocks noChangeArrowheads="1"/>
              </p:cNvSpPr>
              <p:nvPr/>
            </p:nvSpPr>
            <p:spPr bwMode="auto">
              <a:xfrm>
                <a:off x="124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1833" name="Rectangle 7"/>
              <p:cNvSpPr>
                <a:spLocks noChangeArrowheads="1"/>
              </p:cNvSpPr>
              <p:nvPr/>
            </p:nvSpPr>
            <p:spPr bwMode="auto">
              <a:xfrm>
                <a:off x="151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1834" name="Rectangle 8"/>
              <p:cNvSpPr>
                <a:spLocks noChangeArrowheads="1"/>
              </p:cNvSpPr>
              <p:nvPr/>
            </p:nvSpPr>
            <p:spPr bwMode="auto">
              <a:xfrm>
                <a:off x="179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grpSp>
          <p:nvGrpSpPr>
            <p:cNvPr id="31810" name="Group 9"/>
            <p:cNvGrpSpPr>
              <a:grpSpLocks/>
            </p:cNvGrpSpPr>
            <p:nvPr/>
          </p:nvGrpSpPr>
          <p:grpSpPr bwMode="auto">
            <a:xfrm>
              <a:off x="4286" y="1571"/>
              <a:ext cx="1088" cy="272"/>
              <a:chOff x="3107" y="1207"/>
              <a:chExt cx="1088" cy="272"/>
            </a:xfrm>
          </p:grpSpPr>
          <p:sp>
            <p:nvSpPr>
              <p:cNvPr id="31827" name="Rectangle 10"/>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5</a:t>
                </a:r>
              </a:p>
            </p:txBody>
          </p:sp>
          <p:sp>
            <p:nvSpPr>
              <p:cNvPr id="31828" name="Rectangle 11"/>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1829" name="Rectangle 12"/>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1830" name="Rectangle 13"/>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sp>
          <p:nvSpPr>
            <p:cNvPr id="31811" name="Text Box 40"/>
            <p:cNvSpPr txBox="1">
              <a:spLocks noChangeArrowheads="1"/>
            </p:cNvSpPr>
            <p:nvPr/>
          </p:nvSpPr>
          <p:spPr bwMode="auto">
            <a:xfrm>
              <a:off x="3878" y="1254"/>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E=(</a:t>
              </a:r>
            </a:p>
          </p:txBody>
        </p:sp>
        <p:grpSp>
          <p:nvGrpSpPr>
            <p:cNvPr id="31812" name="Group 43"/>
            <p:cNvGrpSpPr>
              <a:grpSpLocks/>
            </p:cNvGrpSpPr>
            <p:nvPr/>
          </p:nvGrpSpPr>
          <p:grpSpPr bwMode="auto">
            <a:xfrm>
              <a:off x="4241" y="895"/>
              <a:ext cx="1425" cy="278"/>
              <a:chOff x="1429" y="1121"/>
              <a:chExt cx="1425" cy="278"/>
            </a:xfrm>
          </p:grpSpPr>
          <p:sp>
            <p:nvSpPr>
              <p:cNvPr id="31823" name="Text Box 44"/>
              <p:cNvSpPr txBox="1">
                <a:spLocks noChangeArrowheads="1"/>
              </p:cNvSpPr>
              <p:nvPr/>
            </p:nvSpPr>
            <p:spPr bwMode="auto">
              <a:xfrm rot="-2700000">
                <a:off x="1429" y="1121"/>
                <a:ext cx="7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Tape drivers</a:t>
                </a:r>
              </a:p>
            </p:txBody>
          </p:sp>
          <p:sp>
            <p:nvSpPr>
              <p:cNvPr id="31824" name="Text Box 45"/>
              <p:cNvSpPr txBox="1">
                <a:spLocks noChangeArrowheads="1"/>
              </p:cNvSpPr>
              <p:nvPr/>
            </p:nvSpPr>
            <p:spPr bwMode="auto">
              <a:xfrm rot="-2700000">
                <a:off x="1701" y="1207"/>
                <a:ext cx="4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Plotters</a:t>
                </a:r>
              </a:p>
            </p:txBody>
          </p:sp>
          <p:sp>
            <p:nvSpPr>
              <p:cNvPr id="31825" name="Text Box 46"/>
              <p:cNvSpPr txBox="1">
                <a:spLocks noChangeArrowheads="1"/>
              </p:cNvSpPr>
              <p:nvPr/>
            </p:nvSpPr>
            <p:spPr bwMode="auto">
              <a:xfrm rot="-2700000">
                <a:off x="2245" y="1166"/>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CD-Roms</a:t>
                </a:r>
              </a:p>
            </p:txBody>
          </p:sp>
          <p:sp>
            <p:nvSpPr>
              <p:cNvPr id="31826" name="Text Box 47"/>
              <p:cNvSpPr txBox="1">
                <a:spLocks noChangeArrowheads="1"/>
              </p:cNvSpPr>
              <p:nvPr/>
            </p:nvSpPr>
            <p:spPr bwMode="auto">
              <a:xfrm rot="-2700000">
                <a:off x="1973" y="1174"/>
                <a:ext cx="5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Scanners</a:t>
                </a:r>
              </a:p>
            </p:txBody>
          </p:sp>
        </p:grpSp>
        <p:sp>
          <p:nvSpPr>
            <p:cNvPr id="31813" name="Text Box 48"/>
            <p:cNvSpPr txBox="1">
              <a:spLocks noChangeArrowheads="1"/>
            </p:cNvSpPr>
            <p:nvPr/>
          </p:nvSpPr>
          <p:spPr bwMode="auto">
            <a:xfrm>
              <a:off x="3878" y="157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a:t>
              </a:r>
            </a:p>
          </p:txBody>
        </p:sp>
        <p:sp>
          <p:nvSpPr>
            <p:cNvPr id="31814" name="Text Box 49"/>
            <p:cNvSpPr txBox="1">
              <a:spLocks noChangeArrowheads="1"/>
            </p:cNvSpPr>
            <p:nvPr/>
          </p:nvSpPr>
          <p:spPr bwMode="auto">
            <a:xfrm>
              <a:off x="5374" y="1254"/>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sp>
          <p:nvSpPr>
            <p:cNvPr id="31815" name="Text Box 50"/>
            <p:cNvSpPr txBox="1">
              <a:spLocks noChangeArrowheads="1"/>
            </p:cNvSpPr>
            <p:nvPr/>
          </p:nvSpPr>
          <p:spPr bwMode="auto">
            <a:xfrm>
              <a:off x="5374" y="15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nvGrpSpPr>
            <p:cNvPr id="31816" name="Group 84"/>
            <p:cNvGrpSpPr>
              <a:grpSpLocks/>
            </p:cNvGrpSpPr>
            <p:nvPr/>
          </p:nvGrpSpPr>
          <p:grpSpPr bwMode="auto">
            <a:xfrm>
              <a:off x="4286" y="1888"/>
              <a:ext cx="1088" cy="272"/>
              <a:chOff x="3107" y="1207"/>
              <a:chExt cx="1088" cy="272"/>
            </a:xfrm>
          </p:grpSpPr>
          <p:sp>
            <p:nvSpPr>
              <p:cNvPr id="31819" name="Rectangle 85"/>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820" name="Rectangle 86"/>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821" name="Rectangle 87"/>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1822" name="Rectangle 88"/>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grpSp>
        <p:sp>
          <p:nvSpPr>
            <p:cNvPr id="31817" name="Text Box 89"/>
            <p:cNvSpPr txBox="1">
              <a:spLocks noChangeArrowheads="1"/>
            </p:cNvSpPr>
            <p:nvPr/>
          </p:nvSpPr>
          <p:spPr bwMode="auto">
            <a:xfrm>
              <a:off x="3878" y="1889"/>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a:t>
              </a:r>
            </a:p>
          </p:txBody>
        </p:sp>
        <p:sp>
          <p:nvSpPr>
            <p:cNvPr id="31818" name="Text Box 90"/>
            <p:cNvSpPr txBox="1">
              <a:spLocks noChangeArrowheads="1"/>
            </p:cNvSpPr>
            <p:nvPr/>
          </p:nvSpPr>
          <p:spPr bwMode="auto">
            <a:xfrm>
              <a:off x="5374" y="1889"/>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sp>
        <p:nvSpPr>
          <p:cNvPr id="31763" name="Rectangle 92"/>
          <p:cNvSpPr>
            <a:spLocks noChangeArrowheads="1"/>
          </p:cNvSpPr>
          <p:nvPr/>
        </p:nvSpPr>
        <p:spPr bwMode="auto">
          <a:xfrm>
            <a:off x="2555875"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64" name="Rectangle 93"/>
          <p:cNvSpPr>
            <a:spLocks noChangeArrowheads="1"/>
          </p:cNvSpPr>
          <p:nvPr/>
        </p:nvSpPr>
        <p:spPr bwMode="auto">
          <a:xfrm>
            <a:off x="2555875"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65" name="Rectangle 94"/>
          <p:cNvSpPr>
            <a:spLocks noChangeArrowheads="1"/>
          </p:cNvSpPr>
          <p:nvPr/>
        </p:nvSpPr>
        <p:spPr bwMode="auto">
          <a:xfrm>
            <a:off x="2555875"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66" name="Rectangle 95"/>
          <p:cNvSpPr>
            <a:spLocks noChangeArrowheads="1"/>
          </p:cNvSpPr>
          <p:nvPr/>
        </p:nvSpPr>
        <p:spPr bwMode="auto">
          <a:xfrm>
            <a:off x="828675"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1767" name="Rectangle 96"/>
          <p:cNvSpPr>
            <a:spLocks noChangeArrowheads="1"/>
          </p:cNvSpPr>
          <p:nvPr/>
        </p:nvSpPr>
        <p:spPr bwMode="auto">
          <a:xfrm>
            <a:off x="1260475"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68" name="Rectangle 97"/>
          <p:cNvSpPr>
            <a:spLocks noChangeArrowheads="1"/>
          </p:cNvSpPr>
          <p:nvPr/>
        </p:nvSpPr>
        <p:spPr bwMode="auto">
          <a:xfrm>
            <a:off x="1692275"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69" name="Rectangle 98"/>
          <p:cNvSpPr>
            <a:spLocks noChangeArrowheads="1"/>
          </p:cNvSpPr>
          <p:nvPr/>
        </p:nvSpPr>
        <p:spPr bwMode="auto">
          <a:xfrm>
            <a:off x="2124075"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70" name="Rectangle 99"/>
          <p:cNvSpPr>
            <a:spLocks noChangeArrowheads="1"/>
          </p:cNvSpPr>
          <p:nvPr/>
        </p:nvSpPr>
        <p:spPr bwMode="auto">
          <a:xfrm>
            <a:off x="2555875"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71" name="Rectangle 105"/>
          <p:cNvSpPr>
            <a:spLocks noChangeArrowheads="1"/>
          </p:cNvSpPr>
          <p:nvPr/>
        </p:nvSpPr>
        <p:spPr bwMode="auto">
          <a:xfrm>
            <a:off x="828675"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1772" name="Rectangle 106"/>
          <p:cNvSpPr>
            <a:spLocks noChangeArrowheads="1"/>
          </p:cNvSpPr>
          <p:nvPr/>
        </p:nvSpPr>
        <p:spPr bwMode="auto">
          <a:xfrm>
            <a:off x="1260475"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73" name="Rectangle 107"/>
          <p:cNvSpPr>
            <a:spLocks noChangeArrowheads="1"/>
          </p:cNvSpPr>
          <p:nvPr/>
        </p:nvSpPr>
        <p:spPr bwMode="auto">
          <a:xfrm>
            <a:off x="1692275"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74" name="Rectangle 108"/>
          <p:cNvSpPr>
            <a:spLocks noChangeArrowheads="1"/>
          </p:cNvSpPr>
          <p:nvPr/>
        </p:nvSpPr>
        <p:spPr bwMode="auto">
          <a:xfrm>
            <a:off x="2124075"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75" name="Rectangle 109"/>
          <p:cNvSpPr>
            <a:spLocks noChangeArrowheads="1"/>
          </p:cNvSpPr>
          <p:nvPr/>
        </p:nvSpPr>
        <p:spPr bwMode="auto">
          <a:xfrm>
            <a:off x="2555875"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76" name="Line 110"/>
          <p:cNvSpPr>
            <a:spLocks noChangeShapeType="1"/>
          </p:cNvSpPr>
          <p:nvPr/>
        </p:nvSpPr>
        <p:spPr bwMode="auto">
          <a:xfrm>
            <a:off x="1260475" y="27940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1777" name="Rectangle 111"/>
          <p:cNvSpPr>
            <a:spLocks noChangeArrowheads="1"/>
          </p:cNvSpPr>
          <p:nvPr/>
        </p:nvSpPr>
        <p:spPr bwMode="auto">
          <a:xfrm>
            <a:off x="3924300"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1778" name="Rectangle 112"/>
          <p:cNvSpPr>
            <a:spLocks noChangeArrowheads="1"/>
          </p:cNvSpPr>
          <p:nvPr/>
        </p:nvSpPr>
        <p:spPr bwMode="auto">
          <a:xfrm>
            <a:off x="4356100"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79" name="Rectangle 113"/>
          <p:cNvSpPr>
            <a:spLocks noChangeArrowheads="1"/>
          </p:cNvSpPr>
          <p:nvPr/>
        </p:nvSpPr>
        <p:spPr bwMode="auto">
          <a:xfrm>
            <a:off x="4787900"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80" name="Rectangle 114"/>
          <p:cNvSpPr>
            <a:spLocks noChangeArrowheads="1"/>
          </p:cNvSpPr>
          <p:nvPr/>
        </p:nvSpPr>
        <p:spPr bwMode="auto">
          <a:xfrm>
            <a:off x="5219700"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81" name="Rectangle 115"/>
          <p:cNvSpPr>
            <a:spLocks noChangeArrowheads="1"/>
          </p:cNvSpPr>
          <p:nvPr/>
        </p:nvSpPr>
        <p:spPr bwMode="auto">
          <a:xfrm>
            <a:off x="3924300"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1782" name="Rectangle 116"/>
          <p:cNvSpPr>
            <a:spLocks noChangeArrowheads="1"/>
          </p:cNvSpPr>
          <p:nvPr/>
        </p:nvSpPr>
        <p:spPr bwMode="auto">
          <a:xfrm>
            <a:off x="4356100"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83" name="Rectangle 117"/>
          <p:cNvSpPr>
            <a:spLocks noChangeArrowheads="1"/>
          </p:cNvSpPr>
          <p:nvPr/>
        </p:nvSpPr>
        <p:spPr bwMode="auto">
          <a:xfrm>
            <a:off x="4787900"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84" name="Rectangle 118"/>
          <p:cNvSpPr>
            <a:spLocks noChangeArrowheads="1"/>
          </p:cNvSpPr>
          <p:nvPr/>
        </p:nvSpPr>
        <p:spPr bwMode="auto">
          <a:xfrm>
            <a:off x="5219700"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85" name="Rectangle 119"/>
          <p:cNvSpPr>
            <a:spLocks noChangeArrowheads="1"/>
          </p:cNvSpPr>
          <p:nvPr/>
        </p:nvSpPr>
        <p:spPr bwMode="auto">
          <a:xfrm>
            <a:off x="3924300"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1786" name="Rectangle 120"/>
          <p:cNvSpPr>
            <a:spLocks noChangeArrowheads="1"/>
          </p:cNvSpPr>
          <p:nvPr/>
        </p:nvSpPr>
        <p:spPr bwMode="auto">
          <a:xfrm>
            <a:off x="4356100"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1787" name="Rectangle 121"/>
          <p:cNvSpPr>
            <a:spLocks noChangeArrowheads="1"/>
          </p:cNvSpPr>
          <p:nvPr/>
        </p:nvSpPr>
        <p:spPr bwMode="auto">
          <a:xfrm>
            <a:off x="4787900"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88" name="Rectangle 122"/>
          <p:cNvSpPr>
            <a:spLocks noChangeArrowheads="1"/>
          </p:cNvSpPr>
          <p:nvPr/>
        </p:nvSpPr>
        <p:spPr bwMode="auto">
          <a:xfrm>
            <a:off x="5219700"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89" name="Rectangle 123"/>
          <p:cNvSpPr>
            <a:spLocks noChangeArrowheads="1"/>
          </p:cNvSpPr>
          <p:nvPr/>
        </p:nvSpPr>
        <p:spPr bwMode="auto">
          <a:xfrm>
            <a:off x="5651500" y="27940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90" name="Rectangle 124"/>
          <p:cNvSpPr>
            <a:spLocks noChangeArrowheads="1"/>
          </p:cNvSpPr>
          <p:nvPr/>
        </p:nvSpPr>
        <p:spPr bwMode="auto">
          <a:xfrm>
            <a:off x="5651500" y="32258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1791" name="Rectangle 125"/>
          <p:cNvSpPr>
            <a:spLocks noChangeArrowheads="1"/>
          </p:cNvSpPr>
          <p:nvPr/>
        </p:nvSpPr>
        <p:spPr bwMode="auto">
          <a:xfrm>
            <a:off x="5651500" y="36576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92" name="Rectangle 126"/>
          <p:cNvSpPr>
            <a:spLocks noChangeArrowheads="1"/>
          </p:cNvSpPr>
          <p:nvPr/>
        </p:nvSpPr>
        <p:spPr bwMode="auto">
          <a:xfrm>
            <a:off x="3924300"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1793" name="Rectangle 127"/>
          <p:cNvSpPr>
            <a:spLocks noChangeArrowheads="1"/>
          </p:cNvSpPr>
          <p:nvPr/>
        </p:nvSpPr>
        <p:spPr bwMode="auto">
          <a:xfrm>
            <a:off x="4356100"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94" name="Rectangle 128"/>
          <p:cNvSpPr>
            <a:spLocks noChangeArrowheads="1"/>
          </p:cNvSpPr>
          <p:nvPr/>
        </p:nvSpPr>
        <p:spPr bwMode="auto">
          <a:xfrm>
            <a:off x="4787900"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95" name="Rectangle 129"/>
          <p:cNvSpPr>
            <a:spLocks noChangeArrowheads="1"/>
          </p:cNvSpPr>
          <p:nvPr/>
        </p:nvSpPr>
        <p:spPr bwMode="auto">
          <a:xfrm>
            <a:off x="5219700"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796" name="Rectangle 130"/>
          <p:cNvSpPr>
            <a:spLocks noChangeArrowheads="1"/>
          </p:cNvSpPr>
          <p:nvPr/>
        </p:nvSpPr>
        <p:spPr bwMode="auto">
          <a:xfrm>
            <a:off x="5651500" y="40894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797" name="Rectangle 131"/>
          <p:cNvSpPr>
            <a:spLocks noChangeArrowheads="1"/>
          </p:cNvSpPr>
          <p:nvPr/>
        </p:nvSpPr>
        <p:spPr bwMode="auto">
          <a:xfrm>
            <a:off x="3924300"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1798" name="Rectangle 132"/>
          <p:cNvSpPr>
            <a:spLocks noChangeArrowheads="1"/>
          </p:cNvSpPr>
          <p:nvPr/>
        </p:nvSpPr>
        <p:spPr bwMode="auto">
          <a:xfrm>
            <a:off x="4356100"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1799" name="Rectangle 133"/>
          <p:cNvSpPr>
            <a:spLocks noChangeArrowheads="1"/>
          </p:cNvSpPr>
          <p:nvPr/>
        </p:nvSpPr>
        <p:spPr bwMode="auto">
          <a:xfrm>
            <a:off x="4787900"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800" name="Rectangle 134"/>
          <p:cNvSpPr>
            <a:spLocks noChangeArrowheads="1"/>
          </p:cNvSpPr>
          <p:nvPr/>
        </p:nvSpPr>
        <p:spPr bwMode="auto">
          <a:xfrm>
            <a:off x="5219700"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1801" name="Rectangle 135"/>
          <p:cNvSpPr>
            <a:spLocks noChangeArrowheads="1"/>
          </p:cNvSpPr>
          <p:nvPr/>
        </p:nvSpPr>
        <p:spPr bwMode="auto">
          <a:xfrm>
            <a:off x="5651500" y="45212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1802" name="Line 136"/>
          <p:cNvSpPr>
            <a:spLocks noChangeShapeType="1"/>
          </p:cNvSpPr>
          <p:nvPr/>
        </p:nvSpPr>
        <p:spPr bwMode="auto">
          <a:xfrm>
            <a:off x="4356100" y="27940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46569" name="Rectangle 137"/>
          <p:cNvSpPr>
            <a:spLocks noChangeArrowheads="1"/>
          </p:cNvSpPr>
          <p:nvPr/>
        </p:nvSpPr>
        <p:spPr bwMode="auto">
          <a:xfrm>
            <a:off x="6948488" y="2505075"/>
            <a:ext cx="1728787" cy="431800"/>
          </a:xfrm>
          <a:prstGeom prst="rect">
            <a:avLst/>
          </a:prstGeom>
          <a:solidFill>
            <a:schemeClr val="hlink">
              <a:alpha val="50195"/>
            </a:scheme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46570" name="Rectangle 138"/>
          <p:cNvSpPr>
            <a:spLocks noChangeArrowheads="1"/>
          </p:cNvSpPr>
          <p:nvPr/>
        </p:nvSpPr>
        <p:spPr bwMode="auto">
          <a:xfrm>
            <a:off x="4356100" y="2794000"/>
            <a:ext cx="1728788" cy="431800"/>
          </a:xfrm>
          <a:prstGeom prst="rect">
            <a:avLst/>
          </a:prstGeom>
          <a:solidFill>
            <a:schemeClr val="hlink">
              <a:alpha val="50195"/>
            </a:scheme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46571" name="Rectangle 139"/>
          <p:cNvSpPr>
            <a:spLocks noChangeArrowheads="1"/>
          </p:cNvSpPr>
          <p:nvPr/>
        </p:nvSpPr>
        <p:spPr bwMode="auto">
          <a:xfrm>
            <a:off x="4356100" y="3225800"/>
            <a:ext cx="1728788" cy="431800"/>
          </a:xfrm>
          <a:prstGeom prst="rect">
            <a:avLst/>
          </a:prstGeom>
          <a:solidFill>
            <a:schemeClr val="hlink">
              <a:alpha val="50195"/>
            </a:scheme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46572" name="Rectangle 140"/>
          <p:cNvSpPr>
            <a:spLocks noChangeArrowheads="1"/>
          </p:cNvSpPr>
          <p:nvPr/>
        </p:nvSpPr>
        <p:spPr bwMode="auto">
          <a:xfrm>
            <a:off x="4356100" y="3657600"/>
            <a:ext cx="1728788" cy="431800"/>
          </a:xfrm>
          <a:prstGeom prst="rect">
            <a:avLst/>
          </a:prstGeom>
          <a:solidFill>
            <a:schemeClr val="hlink">
              <a:alpha val="50195"/>
            </a:scheme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46573" name="Rectangle 141"/>
          <p:cNvSpPr>
            <a:spLocks noChangeArrowheads="1"/>
          </p:cNvSpPr>
          <p:nvPr/>
        </p:nvSpPr>
        <p:spPr bwMode="auto">
          <a:xfrm>
            <a:off x="4356100" y="4089400"/>
            <a:ext cx="1728788"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46574" name="Rectangle 142"/>
          <p:cNvSpPr>
            <a:spLocks noChangeArrowheads="1"/>
          </p:cNvSpPr>
          <p:nvPr/>
        </p:nvSpPr>
        <p:spPr bwMode="auto">
          <a:xfrm>
            <a:off x="6948488" y="2505075"/>
            <a:ext cx="1728787"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94" name="Rectangle 2"/>
          <p:cNvSpPr>
            <a:spLocks noGrp="1" noChangeArrowheads="1"/>
          </p:cNvSpPr>
          <p:nvPr>
            <p:ph type="title"/>
          </p:nvPr>
        </p:nvSpPr>
        <p:spPr>
          <a:xfrm>
            <a:off x="351693" y="512596"/>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(1)</a:t>
            </a:r>
            <a:endParaRPr lang="en-US" sz="3200" b="1" smtClean="0"/>
          </a:p>
        </p:txBody>
      </p:sp>
      <p:sp>
        <p:nvSpPr>
          <p:cNvPr id="95"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1825843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5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5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4657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65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657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65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4657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657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4656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6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69" grpId="0" animBg="1"/>
      <p:bldP spid="146569" grpId="1" animBg="1"/>
      <p:bldP spid="146570" grpId="0" animBg="1"/>
      <p:bldP spid="146570" grpId="1" animBg="1"/>
      <p:bldP spid="146571" grpId="0" animBg="1"/>
      <p:bldP spid="146571" grpId="1" animBg="1"/>
      <p:bldP spid="146572" grpId="0" animBg="1"/>
      <p:bldP spid="146572" grpId="1" animBg="1"/>
      <p:bldP spid="146573" grpId="0" animBg="1"/>
      <p:bldP spid="14657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3"/>
          <p:cNvSpPr>
            <a:spLocks noGrp="1" noChangeAspect="1" noChangeArrowheads="1"/>
          </p:cNvSpPr>
          <p:nvPr>
            <p:ph type="body" idx="4294967295"/>
          </p:nvPr>
        </p:nvSpPr>
        <p:spPr>
          <a:xfrm>
            <a:off x="0" y="5381625"/>
            <a:ext cx="8839200" cy="714375"/>
          </a:xfrm>
        </p:spPr>
        <p:txBody>
          <a:bodyPr/>
          <a:lstStyle/>
          <a:p>
            <a:pPr algn="ctr" eaLnBrk="1" hangingPunct="1">
              <a:buFont typeface="Wingdings" pitchFamily="2" charset="2"/>
              <a:buNone/>
            </a:pPr>
            <a:r>
              <a:rPr lang="en-US" smtClean="0"/>
              <a:t>An example for the deadlock</a:t>
            </a:r>
            <a:br>
              <a:rPr lang="en-US" smtClean="0"/>
            </a:br>
            <a:r>
              <a:rPr lang="en-US" smtClean="0"/>
              <a:t>detection algorithm</a:t>
            </a:r>
            <a:endParaRPr lang="en-US" sz="2800" smtClean="0"/>
          </a:p>
        </p:txBody>
      </p:sp>
      <p:sp>
        <p:nvSpPr>
          <p:cNvPr id="32772" name="Rectangle 4"/>
          <p:cNvSpPr>
            <a:spLocks noChangeArrowheads="1"/>
          </p:cNvSpPr>
          <p:nvPr/>
        </p:nvSpPr>
        <p:spPr bwMode="auto">
          <a:xfrm>
            <a:off x="8286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2773" name="Rectangle 5"/>
          <p:cNvSpPr>
            <a:spLocks noChangeArrowheads="1"/>
          </p:cNvSpPr>
          <p:nvPr/>
        </p:nvSpPr>
        <p:spPr bwMode="auto">
          <a:xfrm>
            <a:off x="12604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2774" name="Rectangle 6"/>
          <p:cNvSpPr>
            <a:spLocks noChangeArrowheads="1"/>
          </p:cNvSpPr>
          <p:nvPr/>
        </p:nvSpPr>
        <p:spPr bwMode="auto">
          <a:xfrm>
            <a:off x="16922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75" name="Rectangle 7"/>
          <p:cNvSpPr>
            <a:spLocks noChangeArrowheads="1"/>
          </p:cNvSpPr>
          <p:nvPr/>
        </p:nvSpPr>
        <p:spPr bwMode="auto">
          <a:xfrm>
            <a:off x="21240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776" name="Rectangle 8"/>
          <p:cNvSpPr>
            <a:spLocks noChangeArrowheads="1"/>
          </p:cNvSpPr>
          <p:nvPr/>
        </p:nvSpPr>
        <p:spPr bwMode="auto">
          <a:xfrm>
            <a:off x="8286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2777" name="Rectangle 9"/>
          <p:cNvSpPr>
            <a:spLocks noChangeArrowheads="1"/>
          </p:cNvSpPr>
          <p:nvPr/>
        </p:nvSpPr>
        <p:spPr bwMode="auto">
          <a:xfrm>
            <a:off x="12604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78" name="Rectangle 10"/>
          <p:cNvSpPr>
            <a:spLocks noChangeArrowheads="1"/>
          </p:cNvSpPr>
          <p:nvPr/>
        </p:nvSpPr>
        <p:spPr bwMode="auto">
          <a:xfrm>
            <a:off x="16922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779" name="Rectangle 11"/>
          <p:cNvSpPr>
            <a:spLocks noChangeArrowheads="1"/>
          </p:cNvSpPr>
          <p:nvPr/>
        </p:nvSpPr>
        <p:spPr bwMode="auto">
          <a:xfrm>
            <a:off x="21240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80" name="Rectangle 12"/>
          <p:cNvSpPr>
            <a:spLocks noChangeArrowheads="1"/>
          </p:cNvSpPr>
          <p:nvPr/>
        </p:nvSpPr>
        <p:spPr bwMode="auto">
          <a:xfrm>
            <a:off x="8286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2781" name="Rectangle 13"/>
          <p:cNvSpPr>
            <a:spLocks noChangeArrowheads="1"/>
          </p:cNvSpPr>
          <p:nvPr/>
        </p:nvSpPr>
        <p:spPr bwMode="auto">
          <a:xfrm>
            <a:off x="12604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782" name="Rectangle 14"/>
          <p:cNvSpPr>
            <a:spLocks noChangeArrowheads="1"/>
          </p:cNvSpPr>
          <p:nvPr/>
        </p:nvSpPr>
        <p:spPr bwMode="auto">
          <a:xfrm>
            <a:off x="16922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783" name="Rectangle 15"/>
          <p:cNvSpPr>
            <a:spLocks noChangeArrowheads="1"/>
          </p:cNvSpPr>
          <p:nvPr/>
        </p:nvSpPr>
        <p:spPr bwMode="auto">
          <a:xfrm>
            <a:off x="21240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grpSp>
        <p:nvGrpSpPr>
          <p:cNvPr id="32784" name="Group 18"/>
          <p:cNvGrpSpPr>
            <a:grpSpLocks/>
          </p:cNvGrpSpPr>
          <p:nvPr/>
        </p:nvGrpSpPr>
        <p:grpSpPr bwMode="auto">
          <a:xfrm>
            <a:off x="6305550" y="908050"/>
            <a:ext cx="2838450" cy="2035175"/>
            <a:chOff x="3878" y="895"/>
            <a:chExt cx="1788" cy="1282"/>
          </a:xfrm>
        </p:grpSpPr>
        <p:grpSp>
          <p:nvGrpSpPr>
            <p:cNvPr id="32829" name="Group 19"/>
            <p:cNvGrpSpPr>
              <a:grpSpLocks/>
            </p:cNvGrpSpPr>
            <p:nvPr/>
          </p:nvGrpSpPr>
          <p:grpSpPr bwMode="auto">
            <a:xfrm>
              <a:off x="4286" y="1253"/>
              <a:ext cx="1088" cy="272"/>
              <a:chOff x="975" y="1207"/>
              <a:chExt cx="1088" cy="272"/>
            </a:xfrm>
          </p:grpSpPr>
          <p:sp>
            <p:nvSpPr>
              <p:cNvPr id="32851" name="Rectangle 20"/>
              <p:cNvSpPr>
                <a:spLocks noChangeArrowheads="1"/>
              </p:cNvSpPr>
              <p:nvPr/>
            </p:nvSpPr>
            <p:spPr bwMode="auto">
              <a:xfrm>
                <a:off x="975"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6</a:t>
                </a:r>
              </a:p>
            </p:txBody>
          </p:sp>
          <p:sp>
            <p:nvSpPr>
              <p:cNvPr id="32852" name="Rectangle 21"/>
              <p:cNvSpPr>
                <a:spLocks noChangeArrowheads="1"/>
              </p:cNvSpPr>
              <p:nvPr/>
            </p:nvSpPr>
            <p:spPr bwMode="auto">
              <a:xfrm>
                <a:off x="124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2853" name="Rectangle 22"/>
              <p:cNvSpPr>
                <a:spLocks noChangeArrowheads="1"/>
              </p:cNvSpPr>
              <p:nvPr/>
            </p:nvSpPr>
            <p:spPr bwMode="auto">
              <a:xfrm>
                <a:off x="151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2854" name="Rectangle 23"/>
              <p:cNvSpPr>
                <a:spLocks noChangeArrowheads="1"/>
              </p:cNvSpPr>
              <p:nvPr/>
            </p:nvSpPr>
            <p:spPr bwMode="auto">
              <a:xfrm>
                <a:off x="179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grpSp>
          <p:nvGrpSpPr>
            <p:cNvPr id="32830" name="Group 24"/>
            <p:cNvGrpSpPr>
              <a:grpSpLocks/>
            </p:cNvGrpSpPr>
            <p:nvPr/>
          </p:nvGrpSpPr>
          <p:grpSpPr bwMode="auto">
            <a:xfrm>
              <a:off x="4286" y="1571"/>
              <a:ext cx="1088" cy="272"/>
              <a:chOff x="3107" y="1207"/>
              <a:chExt cx="1088" cy="272"/>
            </a:xfrm>
          </p:grpSpPr>
          <p:sp>
            <p:nvSpPr>
              <p:cNvPr id="32847" name="Rectangle 25"/>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2848" name="Rectangle 26"/>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2849" name="Rectangle 27"/>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2850" name="Rectangle 28"/>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grpSp>
        <p:sp>
          <p:nvSpPr>
            <p:cNvPr id="32831" name="Text Box 29"/>
            <p:cNvSpPr txBox="1">
              <a:spLocks noChangeArrowheads="1"/>
            </p:cNvSpPr>
            <p:nvPr/>
          </p:nvSpPr>
          <p:spPr bwMode="auto">
            <a:xfrm>
              <a:off x="3878" y="1254"/>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E=(</a:t>
              </a:r>
            </a:p>
          </p:txBody>
        </p:sp>
        <p:grpSp>
          <p:nvGrpSpPr>
            <p:cNvPr id="32832" name="Group 30"/>
            <p:cNvGrpSpPr>
              <a:grpSpLocks/>
            </p:cNvGrpSpPr>
            <p:nvPr/>
          </p:nvGrpSpPr>
          <p:grpSpPr bwMode="auto">
            <a:xfrm>
              <a:off x="4241" y="895"/>
              <a:ext cx="1425" cy="278"/>
              <a:chOff x="1429" y="1121"/>
              <a:chExt cx="1425" cy="278"/>
            </a:xfrm>
          </p:grpSpPr>
          <p:sp>
            <p:nvSpPr>
              <p:cNvPr id="32843" name="Text Box 31"/>
              <p:cNvSpPr txBox="1">
                <a:spLocks noChangeArrowheads="1"/>
              </p:cNvSpPr>
              <p:nvPr/>
            </p:nvSpPr>
            <p:spPr bwMode="auto">
              <a:xfrm rot="-2700000">
                <a:off x="1429" y="1121"/>
                <a:ext cx="7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Tape drivers</a:t>
                </a:r>
              </a:p>
            </p:txBody>
          </p:sp>
          <p:sp>
            <p:nvSpPr>
              <p:cNvPr id="32844" name="Text Box 32"/>
              <p:cNvSpPr txBox="1">
                <a:spLocks noChangeArrowheads="1"/>
              </p:cNvSpPr>
              <p:nvPr/>
            </p:nvSpPr>
            <p:spPr bwMode="auto">
              <a:xfrm rot="-2700000">
                <a:off x="1701" y="1207"/>
                <a:ext cx="4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Plotters</a:t>
                </a:r>
              </a:p>
            </p:txBody>
          </p:sp>
          <p:sp>
            <p:nvSpPr>
              <p:cNvPr id="32845" name="Text Box 33"/>
              <p:cNvSpPr txBox="1">
                <a:spLocks noChangeArrowheads="1"/>
              </p:cNvSpPr>
              <p:nvPr/>
            </p:nvSpPr>
            <p:spPr bwMode="auto">
              <a:xfrm rot="-2700000">
                <a:off x="2245" y="1166"/>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CD-Roms</a:t>
                </a:r>
              </a:p>
            </p:txBody>
          </p:sp>
          <p:sp>
            <p:nvSpPr>
              <p:cNvPr id="32846" name="Text Box 34"/>
              <p:cNvSpPr txBox="1">
                <a:spLocks noChangeArrowheads="1"/>
              </p:cNvSpPr>
              <p:nvPr/>
            </p:nvSpPr>
            <p:spPr bwMode="auto">
              <a:xfrm rot="-2700000">
                <a:off x="1973" y="1174"/>
                <a:ext cx="5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Scanners</a:t>
                </a:r>
              </a:p>
            </p:txBody>
          </p:sp>
        </p:grpSp>
        <p:sp>
          <p:nvSpPr>
            <p:cNvPr id="32833" name="Text Box 35"/>
            <p:cNvSpPr txBox="1">
              <a:spLocks noChangeArrowheads="1"/>
            </p:cNvSpPr>
            <p:nvPr/>
          </p:nvSpPr>
          <p:spPr bwMode="auto">
            <a:xfrm>
              <a:off x="3878" y="157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a:t>
              </a:r>
            </a:p>
          </p:txBody>
        </p:sp>
        <p:sp>
          <p:nvSpPr>
            <p:cNvPr id="32834" name="Text Box 36"/>
            <p:cNvSpPr txBox="1">
              <a:spLocks noChangeArrowheads="1"/>
            </p:cNvSpPr>
            <p:nvPr/>
          </p:nvSpPr>
          <p:spPr bwMode="auto">
            <a:xfrm>
              <a:off x="5374" y="1254"/>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sp>
          <p:nvSpPr>
            <p:cNvPr id="32835" name="Text Box 37"/>
            <p:cNvSpPr txBox="1">
              <a:spLocks noChangeArrowheads="1"/>
            </p:cNvSpPr>
            <p:nvPr/>
          </p:nvSpPr>
          <p:spPr bwMode="auto">
            <a:xfrm>
              <a:off x="5374" y="15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nvGrpSpPr>
            <p:cNvPr id="32836" name="Group 38"/>
            <p:cNvGrpSpPr>
              <a:grpSpLocks/>
            </p:cNvGrpSpPr>
            <p:nvPr/>
          </p:nvGrpSpPr>
          <p:grpSpPr bwMode="auto">
            <a:xfrm>
              <a:off x="4286" y="1888"/>
              <a:ext cx="1088" cy="272"/>
              <a:chOff x="3107" y="1207"/>
              <a:chExt cx="1088" cy="272"/>
            </a:xfrm>
          </p:grpSpPr>
          <p:sp>
            <p:nvSpPr>
              <p:cNvPr id="32839" name="Rectangle 39"/>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2840" name="Rectangle 40"/>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41" name="Rectangle 41"/>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2842" name="Rectangle 42"/>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grpSp>
        <p:sp>
          <p:nvSpPr>
            <p:cNvPr id="32837" name="Text Box 43"/>
            <p:cNvSpPr txBox="1">
              <a:spLocks noChangeArrowheads="1"/>
            </p:cNvSpPr>
            <p:nvPr/>
          </p:nvSpPr>
          <p:spPr bwMode="auto">
            <a:xfrm>
              <a:off x="3878" y="1889"/>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a:t>
              </a:r>
            </a:p>
          </p:txBody>
        </p:sp>
        <p:sp>
          <p:nvSpPr>
            <p:cNvPr id="32838" name="Text Box 44"/>
            <p:cNvSpPr txBox="1">
              <a:spLocks noChangeArrowheads="1"/>
            </p:cNvSpPr>
            <p:nvPr/>
          </p:nvSpPr>
          <p:spPr bwMode="auto">
            <a:xfrm>
              <a:off x="5374" y="1889"/>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sp>
        <p:nvSpPr>
          <p:cNvPr id="32785" name="Rectangle 45"/>
          <p:cNvSpPr>
            <a:spLocks noChangeArrowheads="1"/>
          </p:cNvSpPr>
          <p:nvPr/>
        </p:nvSpPr>
        <p:spPr bwMode="auto">
          <a:xfrm>
            <a:off x="25558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786" name="Rectangle 46"/>
          <p:cNvSpPr>
            <a:spLocks noChangeArrowheads="1"/>
          </p:cNvSpPr>
          <p:nvPr/>
        </p:nvSpPr>
        <p:spPr bwMode="auto">
          <a:xfrm>
            <a:off x="25558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87" name="Rectangle 47"/>
          <p:cNvSpPr>
            <a:spLocks noChangeArrowheads="1"/>
          </p:cNvSpPr>
          <p:nvPr/>
        </p:nvSpPr>
        <p:spPr bwMode="auto">
          <a:xfrm>
            <a:off x="25558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88" name="Rectangle 48"/>
          <p:cNvSpPr>
            <a:spLocks noChangeArrowheads="1"/>
          </p:cNvSpPr>
          <p:nvPr/>
        </p:nvSpPr>
        <p:spPr bwMode="auto">
          <a:xfrm>
            <a:off x="8286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2789" name="Rectangle 49"/>
          <p:cNvSpPr>
            <a:spLocks noChangeArrowheads="1"/>
          </p:cNvSpPr>
          <p:nvPr/>
        </p:nvSpPr>
        <p:spPr bwMode="auto">
          <a:xfrm>
            <a:off x="12604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0" name="Rectangle 50"/>
          <p:cNvSpPr>
            <a:spLocks noChangeArrowheads="1"/>
          </p:cNvSpPr>
          <p:nvPr/>
        </p:nvSpPr>
        <p:spPr bwMode="auto">
          <a:xfrm>
            <a:off x="16922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1" name="Rectangle 51"/>
          <p:cNvSpPr>
            <a:spLocks noChangeArrowheads="1"/>
          </p:cNvSpPr>
          <p:nvPr/>
        </p:nvSpPr>
        <p:spPr bwMode="auto">
          <a:xfrm>
            <a:off x="21240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2" name="Rectangle 52"/>
          <p:cNvSpPr>
            <a:spLocks noChangeArrowheads="1"/>
          </p:cNvSpPr>
          <p:nvPr/>
        </p:nvSpPr>
        <p:spPr bwMode="auto">
          <a:xfrm>
            <a:off x="25558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3" name="Rectangle 53"/>
          <p:cNvSpPr>
            <a:spLocks noChangeArrowheads="1"/>
          </p:cNvSpPr>
          <p:nvPr/>
        </p:nvSpPr>
        <p:spPr bwMode="auto">
          <a:xfrm>
            <a:off x="8286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2794" name="Rectangle 54"/>
          <p:cNvSpPr>
            <a:spLocks noChangeArrowheads="1"/>
          </p:cNvSpPr>
          <p:nvPr/>
        </p:nvSpPr>
        <p:spPr bwMode="auto">
          <a:xfrm>
            <a:off x="12604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5" name="Rectangle 55"/>
          <p:cNvSpPr>
            <a:spLocks noChangeArrowheads="1"/>
          </p:cNvSpPr>
          <p:nvPr/>
        </p:nvSpPr>
        <p:spPr bwMode="auto">
          <a:xfrm>
            <a:off x="16922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6" name="Rectangle 56"/>
          <p:cNvSpPr>
            <a:spLocks noChangeArrowheads="1"/>
          </p:cNvSpPr>
          <p:nvPr/>
        </p:nvSpPr>
        <p:spPr bwMode="auto">
          <a:xfrm>
            <a:off x="21240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7" name="Rectangle 57"/>
          <p:cNvSpPr>
            <a:spLocks noChangeArrowheads="1"/>
          </p:cNvSpPr>
          <p:nvPr/>
        </p:nvSpPr>
        <p:spPr bwMode="auto">
          <a:xfrm>
            <a:off x="25558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798" name="Line 58"/>
          <p:cNvSpPr>
            <a:spLocks noChangeShapeType="1"/>
          </p:cNvSpPr>
          <p:nvPr/>
        </p:nvSpPr>
        <p:spPr bwMode="auto">
          <a:xfrm>
            <a:off x="1260475"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799" name="Rectangle 59"/>
          <p:cNvSpPr>
            <a:spLocks noChangeArrowheads="1"/>
          </p:cNvSpPr>
          <p:nvPr/>
        </p:nvSpPr>
        <p:spPr bwMode="auto">
          <a:xfrm>
            <a:off x="39243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2800" name="Rectangle 60"/>
          <p:cNvSpPr>
            <a:spLocks noChangeArrowheads="1"/>
          </p:cNvSpPr>
          <p:nvPr/>
        </p:nvSpPr>
        <p:spPr bwMode="auto">
          <a:xfrm>
            <a:off x="43561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01" name="Rectangle 61"/>
          <p:cNvSpPr>
            <a:spLocks noChangeArrowheads="1"/>
          </p:cNvSpPr>
          <p:nvPr/>
        </p:nvSpPr>
        <p:spPr bwMode="auto">
          <a:xfrm>
            <a:off x="47879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02" name="Rectangle 62"/>
          <p:cNvSpPr>
            <a:spLocks noChangeArrowheads="1"/>
          </p:cNvSpPr>
          <p:nvPr/>
        </p:nvSpPr>
        <p:spPr bwMode="auto">
          <a:xfrm>
            <a:off x="52197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803" name="Rectangle 63"/>
          <p:cNvSpPr>
            <a:spLocks noChangeArrowheads="1"/>
          </p:cNvSpPr>
          <p:nvPr/>
        </p:nvSpPr>
        <p:spPr bwMode="auto">
          <a:xfrm>
            <a:off x="39243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2804" name="Rectangle 64"/>
          <p:cNvSpPr>
            <a:spLocks noChangeArrowheads="1"/>
          </p:cNvSpPr>
          <p:nvPr/>
        </p:nvSpPr>
        <p:spPr bwMode="auto">
          <a:xfrm>
            <a:off x="43561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805" name="Rectangle 65"/>
          <p:cNvSpPr>
            <a:spLocks noChangeArrowheads="1"/>
          </p:cNvSpPr>
          <p:nvPr/>
        </p:nvSpPr>
        <p:spPr bwMode="auto">
          <a:xfrm>
            <a:off x="47879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06" name="Rectangle 66"/>
          <p:cNvSpPr>
            <a:spLocks noChangeArrowheads="1"/>
          </p:cNvSpPr>
          <p:nvPr/>
        </p:nvSpPr>
        <p:spPr bwMode="auto">
          <a:xfrm>
            <a:off x="52197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07" name="Rectangle 67"/>
          <p:cNvSpPr>
            <a:spLocks noChangeArrowheads="1"/>
          </p:cNvSpPr>
          <p:nvPr/>
        </p:nvSpPr>
        <p:spPr bwMode="auto">
          <a:xfrm>
            <a:off x="39243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2808" name="Rectangle 68"/>
          <p:cNvSpPr>
            <a:spLocks noChangeArrowheads="1"/>
          </p:cNvSpPr>
          <p:nvPr/>
        </p:nvSpPr>
        <p:spPr bwMode="auto">
          <a:xfrm>
            <a:off x="43561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2809" name="Rectangle 69"/>
          <p:cNvSpPr>
            <a:spLocks noChangeArrowheads="1"/>
          </p:cNvSpPr>
          <p:nvPr/>
        </p:nvSpPr>
        <p:spPr bwMode="auto">
          <a:xfrm>
            <a:off x="47879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10" name="Rectangle 70"/>
          <p:cNvSpPr>
            <a:spLocks noChangeArrowheads="1"/>
          </p:cNvSpPr>
          <p:nvPr/>
        </p:nvSpPr>
        <p:spPr bwMode="auto">
          <a:xfrm>
            <a:off x="52197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811" name="Rectangle 71"/>
          <p:cNvSpPr>
            <a:spLocks noChangeArrowheads="1"/>
          </p:cNvSpPr>
          <p:nvPr/>
        </p:nvSpPr>
        <p:spPr bwMode="auto">
          <a:xfrm>
            <a:off x="56515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812" name="Rectangle 72"/>
          <p:cNvSpPr>
            <a:spLocks noChangeArrowheads="1"/>
          </p:cNvSpPr>
          <p:nvPr/>
        </p:nvSpPr>
        <p:spPr bwMode="auto">
          <a:xfrm>
            <a:off x="56515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2813" name="Rectangle 73"/>
          <p:cNvSpPr>
            <a:spLocks noChangeArrowheads="1"/>
          </p:cNvSpPr>
          <p:nvPr/>
        </p:nvSpPr>
        <p:spPr bwMode="auto">
          <a:xfrm>
            <a:off x="56515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814" name="Rectangle 74"/>
          <p:cNvSpPr>
            <a:spLocks noChangeArrowheads="1"/>
          </p:cNvSpPr>
          <p:nvPr/>
        </p:nvSpPr>
        <p:spPr bwMode="auto">
          <a:xfrm>
            <a:off x="39243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2815" name="Rectangle 75"/>
          <p:cNvSpPr>
            <a:spLocks noChangeArrowheads="1"/>
          </p:cNvSpPr>
          <p:nvPr/>
        </p:nvSpPr>
        <p:spPr bwMode="auto">
          <a:xfrm>
            <a:off x="43561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2816" name="Rectangle 76"/>
          <p:cNvSpPr>
            <a:spLocks noChangeArrowheads="1"/>
          </p:cNvSpPr>
          <p:nvPr/>
        </p:nvSpPr>
        <p:spPr bwMode="auto">
          <a:xfrm>
            <a:off x="47879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2817" name="Rectangle 77"/>
          <p:cNvSpPr>
            <a:spLocks noChangeArrowheads="1"/>
          </p:cNvSpPr>
          <p:nvPr/>
        </p:nvSpPr>
        <p:spPr bwMode="auto">
          <a:xfrm>
            <a:off x="52197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2818" name="Rectangle 78"/>
          <p:cNvSpPr>
            <a:spLocks noChangeArrowheads="1"/>
          </p:cNvSpPr>
          <p:nvPr/>
        </p:nvSpPr>
        <p:spPr bwMode="auto">
          <a:xfrm>
            <a:off x="56515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2819" name="Rectangle 79"/>
          <p:cNvSpPr>
            <a:spLocks noChangeArrowheads="1"/>
          </p:cNvSpPr>
          <p:nvPr/>
        </p:nvSpPr>
        <p:spPr bwMode="auto">
          <a:xfrm>
            <a:off x="39243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2820" name="Rectangle 80"/>
          <p:cNvSpPr>
            <a:spLocks noChangeArrowheads="1"/>
          </p:cNvSpPr>
          <p:nvPr/>
        </p:nvSpPr>
        <p:spPr bwMode="auto">
          <a:xfrm>
            <a:off x="43561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2821" name="Rectangle 81"/>
          <p:cNvSpPr>
            <a:spLocks noChangeArrowheads="1"/>
          </p:cNvSpPr>
          <p:nvPr/>
        </p:nvSpPr>
        <p:spPr bwMode="auto">
          <a:xfrm>
            <a:off x="47879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22" name="Rectangle 82"/>
          <p:cNvSpPr>
            <a:spLocks noChangeArrowheads="1"/>
          </p:cNvSpPr>
          <p:nvPr/>
        </p:nvSpPr>
        <p:spPr bwMode="auto">
          <a:xfrm>
            <a:off x="52197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2823" name="Rectangle 83"/>
          <p:cNvSpPr>
            <a:spLocks noChangeArrowheads="1"/>
          </p:cNvSpPr>
          <p:nvPr/>
        </p:nvSpPr>
        <p:spPr bwMode="auto">
          <a:xfrm>
            <a:off x="56515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2824" name="Line 84"/>
          <p:cNvSpPr>
            <a:spLocks noChangeShapeType="1"/>
          </p:cNvSpPr>
          <p:nvPr/>
        </p:nvSpPr>
        <p:spPr bwMode="auto">
          <a:xfrm>
            <a:off x="4356100"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8809" name="Rectangle 89"/>
          <p:cNvSpPr>
            <a:spLocks noChangeArrowheads="1"/>
          </p:cNvSpPr>
          <p:nvPr/>
        </p:nvSpPr>
        <p:spPr bwMode="auto">
          <a:xfrm>
            <a:off x="6948488" y="2492375"/>
            <a:ext cx="1728787"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58810" name="Rectangle 90"/>
          <p:cNvSpPr>
            <a:spLocks noChangeArrowheads="1"/>
          </p:cNvSpPr>
          <p:nvPr/>
        </p:nvSpPr>
        <p:spPr bwMode="auto">
          <a:xfrm>
            <a:off x="4356100" y="2781300"/>
            <a:ext cx="1728788"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32827" name="Text Box 91"/>
          <p:cNvSpPr txBox="1">
            <a:spLocks noChangeArrowheads="1"/>
          </p:cNvSpPr>
          <p:nvPr/>
        </p:nvSpPr>
        <p:spPr bwMode="auto">
          <a:xfrm>
            <a:off x="827088" y="2276475"/>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Assigned resources</a:t>
            </a:r>
          </a:p>
        </p:txBody>
      </p:sp>
      <p:sp>
        <p:nvSpPr>
          <p:cNvPr id="32828" name="Text Box 92"/>
          <p:cNvSpPr txBox="1">
            <a:spLocks noChangeArrowheads="1"/>
          </p:cNvSpPr>
          <p:nvPr/>
        </p:nvSpPr>
        <p:spPr bwMode="auto">
          <a:xfrm>
            <a:off x="3708400" y="2276475"/>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Resources still needed</a:t>
            </a:r>
          </a:p>
        </p:txBody>
      </p:sp>
      <p:sp>
        <p:nvSpPr>
          <p:cNvPr id="88" name="Rectangle 2"/>
          <p:cNvSpPr>
            <a:spLocks noGrp="1" noChangeArrowheads="1"/>
          </p:cNvSpPr>
          <p:nvPr>
            <p:ph type="title"/>
          </p:nvPr>
        </p:nvSpPr>
        <p:spPr>
          <a:xfrm>
            <a:off x="351693" y="512596"/>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(1)</a:t>
            </a:r>
            <a:endParaRPr lang="en-US" sz="3200" b="1" smtClean="0"/>
          </a:p>
        </p:txBody>
      </p:sp>
      <p:sp>
        <p:nvSpPr>
          <p:cNvPr id="89"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2492087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8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09" grpId="0" animBg="1"/>
      <p:bldP spid="1588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4</a:t>
            </a:fld>
            <a:endParaRPr lang="en-US" altLang="en-US"/>
          </a:p>
        </p:txBody>
      </p:sp>
      <p:sp>
        <p:nvSpPr>
          <p:cNvPr id="40962" name="Rectangle 2"/>
          <p:cNvSpPr>
            <a:spLocks noGrp="1" noChangeArrowheads="1"/>
          </p:cNvSpPr>
          <p:nvPr>
            <p:ph type="title"/>
          </p:nvPr>
        </p:nvSpPr>
        <p:spPr>
          <a:xfrm>
            <a:off x="0" y="627378"/>
            <a:ext cx="9144000" cy="646331"/>
          </a:xfrm>
        </p:spPr>
        <p:txBody>
          <a:bodyPr wrap="square">
            <a:spAutoFit/>
          </a:bodyPr>
          <a:lstStyle/>
          <a:p>
            <a:r>
              <a:rPr lang="en-US" sz="3600" b="1" smtClean="0"/>
              <a:t>Preemptable and Nonpreemptable resources</a:t>
            </a:r>
            <a:endParaRPr lang="en-US" altLang="en-US" sz="3600" b="1"/>
          </a:p>
        </p:txBody>
      </p:sp>
      <p:sp>
        <p:nvSpPr>
          <p:cNvPr id="40963" name="Rectangle 3"/>
          <p:cNvSpPr>
            <a:spLocks noGrp="1" noChangeArrowheads="1"/>
          </p:cNvSpPr>
          <p:nvPr>
            <p:ph type="body" idx="1"/>
          </p:nvPr>
        </p:nvSpPr>
        <p:spPr>
          <a:xfrm>
            <a:off x="398586" y="1594336"/>
            <a:ext cx="8381999" cy="4536627"/>
          </a:xfrm>
        </p:spPr>
        <p:txBody>
          <a:bodyPr wrap="square">
            <a:spAutoFit/>
          </a:bodyPr>
          <a:lstStyle/>
          <a:p>
            <a:pPr marL="0" indent="0">
              <a:buNone/>
            </a:pPr>
            <a:r>
              <a:rPr lang="en-US" sz="2200"/>
              <a:t>Resources come in two types: </a:t>
            </a:r>
            <a:r>
              <a:rPr lang="en-US" sz="2200" b="1" smtClean="0"/>
              <a:t>preemptable</a:t>
            </a:r>
            <a:r>
              <a:rPr lang="en-US" sz="2200" smtClean="0"/>
              <a:t> and nonpreemptable. </a:t>
            </a:r>
            <a:r>
              <a:rPr lang="en-US" sz="2200"/>
              <a:t>A </a:t>
            </a:r>
            <a:r>
              <a:rPr lang="en-US" sz="2200" b="1" smtClean="0"/>
              <a:t>preemptable </a:t>
            </a:r>
            <a:r>
              <a:rPr lang="en-US" sz="2200" b="1"/>
              <a:t>resource</a:t>
            </a:r>
            <a:r>
              <a:rPr lang="en-US" sz="2200"/>
              <a:t> is one that </a:t>
            </a:r>
            <a:r>
              <a:rPr lang="en-US" sz="2200" b="1"/>
              <a:t>can be taken away</a:t>
            </a:r>
            <a:r>
              <a:rPr lang="en-US" sz="2200"/>
              <a:t> from the process owning it with no </a:t>
            </a:r>
            <a:r>
              <a:rPr lang="en-US" sz="2200" smtClean="0"/>
              <a:t>ill effects</a:t>
            </a:r>
            <a:r>
              <a:rPr lang="en-US" sz="2200"/>
              <a:t>. </a:t>
            </a:r>
            <a:r>
              <a:rPr lang="en-US" sz="2400"/>
              <a:t>Memory is an example of a preemptable </a:t>
            </a:r>
            <a:r>
              <a:rPr lang="en-US" sz="2400" smtClean="0"/>
              <a:t>resource: data related to a process can be swapted out/in from/to it. A </a:t>
            </a:r>
            <a:r>
              <a:rPr lang="en-US" sz="2400" b="1"/>
              <a:t>nonpreemptable</a:t>
            </a:r>
            <a:r>
              <a:rPr lang="en-US" sz="2400"/>
              <a:t> resource, in contrast, is one that cannot be taken </a:t>
            </a:r>
            <a:r>
              <a:rPr lang="en-US" sz="2400" smtClean="0"/>
              <a:t>away from </a:t>
            </a:r>
            <a:r>
              <a:rPr lang="en-US" sz="2400"/>
              <a:t>its current owner without potentially causing failure</a:t>
            </a:r>
            <a:r>
              <a:rPr lang="en-US" sz="2400" smtClean="0"/>
              <a:t>. </a:t>
            </a:r>
            <a:r>
              <a:rPr lang="en-US" sz="2400"/>
              <a:t>Blu-ray recorders are not </a:t>
            </a:r>
            <a:r>
              <a:rPr lang="en-US" sz="2400" smtClean="0"/>
              <a:t>preemptable </a:t>
            </a:r>
            <a:r>
              <a:rPr lang="en-US" sz="2400"/>
              <a:t>at an arbitrary moment</a:t>
            </a:r>
            <a:r>
              <a:rPr lang="en-US" sz="2400" smtClean="0"/>
              <a:t>.</a:t>
            </a:r>
          </a:p>
          <a:p>
            <a:pPr marL="0" indent="0">
              <a:buNone/>
            </a:pPr>
            <a:r>
              <a:rPr lang="en-US" sz="2400"/>
              <a:t>In general, deadlocks involve nonpreemptable resources. Potential </a:t>
            </a:r>
            <a:r>
              <a:rPr lang="en-US" sz="2400" smtClean="0"/>
              <a:t>deadlocks that </a:t>
            </a:r>
            <a:r>
              <a:rPr lang="en-US" sz="2400"/>
              <a:t>involve preemptable resources can usually be resolved by reallocating </a:t>
            </a:r>
            <a:r>
              <a:rPr lang="en-US" sz="2400" smtClean="0"/>
              <a:t>resources </a:t>
            </a:r>
            <a:r>
              <a:rPr lang="en-US" sz="2400"/>
              <a:t>from one process to another. Thus, our treatment will focus on </a:t>
            </a:r>
            <a:r>
              <a:rPr lang="en-US" sz="2400" smtClean="0"/>
              <a:t>nonpreemptable </a:t>
            </a:r>
            <a:r>
              <a:rPr lang="en-US" sz="2400"/>
              <a:t>resources.</a:t>
            </a:r>
            <a:endParaRPr lang="en-US" altLang="en-US" sz="2200"/>
          </a:p>
        </p:txBody>
      </p:sp>
    </p:spTree>
    <p:extLst>
      <p:ext uri="{BB962C8B-B14F-4D97-AF65-F5344CB8AC3E}">
        <p14:creationId xmlns:p14="http://schemas.microsoft.com/office/powerpoint/2010/main" val="42004960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AutoShape 3"/>
          <p:cNvSpPr>
            <a:spLocks noGrp="1" noChangeAspect="1" noChangeArrowheads="1"/>
          </p:cNvSpPr>
          <p:nvPr>
            <p:ph type="body" idx="4294967295"/>
          </p:nvPr>
        </p:nvSpPr>
        <p:spPr>
          <a:xfrm>
            <a:off x="0" y="5381625"/>
            <a:ext cx="8839200" cy="714375"/>
          </a:xfrm>
        </p:spPr>
        <p:txBody>
          <a:bodyPr/>
          <a:lstStyle/>
          <a:p>
            <a:pPr algn="ctr" eaLnBrk="1" hangingPunct="1">
              <a:buFont typeface="Wingdings" pitchFamily="2" charset="2"/>
              <a:buNone/>
            </a:pPr>
            <a:r>
              <a:rPr lang="en-US" smtClean="0"/>
              <a:t>An example for the deadlock</a:t>
            </a:r>
            <a:br>
              <a:rPr lang="en-US" smtClean="0"/>
            </a:br>
            <a:r>
              <a:rPr lang="en-US" smtClean="0"/>
              <a:t>detection algorithm</a:t>
            </a:r>
            <a:endParaRPr lang="en-US" sz="2800" smtClean="0"/>
          </a:p>
        </p:txBody>
      </p:sp>
      <p:sp>
        <p:nvSpPr>
          <p:cNvPr id="33796" name="Rectangle 4"/>
          <p:cNvSpPr>
            <a:spLocks noChangeArrowheads="1"/>
          </p:cNvSpPr>
          <p:nvPr/>
        </p:nvSpPr>
        <p:spPr bwMode="auto">
          <a:xfrm>
            <a:off x="8286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3797" name="Rectangle 5"/>
          <p:cNvSpPr>
            <a:spLocks noChangeArrowheads="1"/>
          </p:cNvSpPr>
          <p:nvPr/>
        </p:nvSpPr>
        <p:spPr bwMode="auto">
          <a:xfrm>
            <a:off x="12604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798" name="Rectangle 6"/>
          <p:cNvSpPr>
            <a:spLocks noChangeArrowheads="1"/>
          </p:cNvSpPr>
          <p:nvPr/>
        </p:nvSpPr>
        <p:spPr bwMode="auto">
          <a:xfrm>
            <a:off x="16922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799" name="Rectangle 7"/>
          <p:cNvSpPr>
            <a:spLocks noChangeArrowheads="1"/>
          </p:cNvSpPr>
          <p:nvPr/>
        </p:nvSpPr>
        <p:spPr bwMode="auto">
          <a:xfrm>
            <a:off x="21240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00" name="Rectangle 8"/>
          <p:cNvSpPr>
            <a:spLocks noChangeArrowheads="1"/>
          </p:cNvSpPr>
          <p:nvPr/>
        </p:nvSpPr>
        <p:spPr bwMode="auto">
          <a:xfrm>
            <a:off x="8286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3801" name="Rectangle 9"/>
          <p:cNvSpPr>
            <a:spLocks noChangeArrowheads="1"/>
          </p:cNvSpPr>
          <p:nvPr/>
        </p:nvSpPr>
        <p:spPr bwMode="auto">
          <a:xfrm>
            <a:off x="12604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02" name="Rectangle 10"/>
          <p:cNvSpPr>
            <a:spLocks noChangeArrowheads="1"/>
          </p:cNvSpPr>
          <p:nvPr/>
        </p:nvSpPr>
        <p:spPr bwMode="auto">
          <a:xfrm>
            <a:off x="16922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03" name="Rectangle 11"/>
          <p:cNvSpPr>
            <a:spLocks noChangeArrowheads="1"/>
          </p:cNvSpPr>
          <p:nvPr/>
        </p:nvSpPr>
        <p:spPr bwMode="auto">
          <a:xfrm>
            <a:off x="21240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04" name="Rectangle 12"/>
          <p:cNvSpPr>
            <a:spLocks noChangeArrowheads="1"/>
          </p:cNvSpPr>
          <p:nvPr/>
        </p:nvSpPr>
        <p:spPr bwMode="auto">
          <a:xfrm>
            <a:off x="8286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3805" name="Rectangle 13"/>
          <p:cNvSpPr>
            <a:spLocks noChangeArrowheads="1"/>
          </p:cNvSpPr>
          <p:nvPr/>
        </p:nvSpPr>
        <p:spPr bwMode="auto">
          <a:xfrm>
            <a:off x="12604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06" name="Rectangle 14"/>
          <p:cNvSpPr>
            <a:spLocks noChangeArrowheads="1"/>
          </p:cNvSpPr>
          <p:nvPr/>
        </p:nvSpPr>
        <p:spPr bwMode="auto">
          <a:xfrm>
            <a:off x="16922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07" name="Rectangle 15"/>
          <p:cNvSpPr>
            <a:spLocks noChangeArrowheads="1"/>
          </p:cNvSpPr>
          <p:nvPr/>
        </p:nvSpPr>
        <p:spPr bwMode="auto">
          <a:xfrm>
            <a:off x="21240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grpSp>
        <p:nvGrpSpPr>
          <p:cNvPr id="33808" name="Group 18"/>
          <p:cNvGrpSpPr>
            <a:grpSpLocks/>
          </p:cNvGrpSpPr>
          <p:nvPr/>
        </p:nvGrpSpPr>
        <p:grpSpPr bwMode="auto">
          <a:xfrm>
            <a:off x="6305550" y="908050"/>
            <a:ext cx="2838450" cy="2035175"/>
            <a:chOff x="3878" y="895"/>
            <a:chExt cx="1788" cy="1282"/>
          </a:xfrm>
        </p:grpSpPr>
        <p:grpSp>
          <p:nvGrpSpPr>
            <p:cNvPr id="33853" name="Group 19"/>
            <p:cNvGrpSpPr>
              <a:grpSpLocks/>
            </p:cNvGrpSpPr>
            <p:nvPr/>
          </p:nvGrpSpPr>
          <p:grpSpPr bwMode="auto">
            <a:xfrm>
              <a:off x="4286" y="1253"/>
              <a:ext cx="1088" cy="272"/>
              <a:chOff x="975" y="1207"/>
              <a:chExt cx="1088" cy="272"/>
            </a:xfrm>
          </p:grpSpPr>
          <p:sp>
            <p:nvSpPr>
              <p:cNvPr id="33875" name="Rectangle 20"/>
              <p:cNvSpPr>
                <a:spLocks noChangeArrowheads="1"/>
              </p:cNvSpPr>
              <p:nvPr/>
            </p:nvSpPr>
            <p:spPr bwMode="auto">
              <a:xfrm>
                <a:off x="975"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6</a:t>
                </a:r>
              </a:p>
            </p:txBody>
          </p:sp>
          <p:sp>
            <p:nvSpPr>
              <p:cNvPr id="33876" name="Rectangle 21"/>
              <p:cNvSpPr>
                <a:spLocks noChangeArrowheads="1"/>
              </p:cNvSpPr>
              <p:nvPr/>
            </p:nvSpPr>
            <p:spPr bwMode="auto">
              <a:xfrm>
                <a:off x="124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3877" name="Rectangle 22"/>
              <p:cNvSpPr>
                <a:spLocks noChangeArrowheads="1"/>
              </p:cNvSpPr>
              <p:nvPr/>
            </p:nvSpPr>
            <p:spPr bwMode="auto">
              <a:xfrm>
                <a:off x="151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3878" name="Rectangle 23"/>
              <p:cNvSpPr>
                <a:spLocks noChangeArrowheads="1"/>
              </p:cNvSpPr>
              <p:nvPr/>
            </p:nvSpPr>
            <p:spPr bwMode="auto">
              <a:xfrm>
                <a:off x="179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grpSp>
          <p:nvGrpSpPr>
            <p:cNvPr id="33854" name="Group 24"/>
            <p:cNvGrpSpPr>
              <a:grpSpLocks/>
            </p:cNvGrpSpPr>
            <p:nvPr/>
          </p:nvGrpSpPr>
          <p:grpSpPr bwMode="auto">
            <a:xfrm>
              <a:off x="4286" y="1571"/>
              <a:ext cx="1088" cy="272"/>
              <a:chOff x="3107" y="1207"/>
              <a:chExt cx="1088" cy="272"/>
            </a:xfrm>
          </p:grpSpPr>
          <p:sp>
            <p:nvSpPr>
              <p:cNvPr id="33871" name="Rectangle 25"/>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72" name="Rectangle 26"/>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3873" name="Rectangle 27"/>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74" name="Rectangle 28"/>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grpSp>
        <p:sp>
          <p:nvSpPr>
            <p:cNvPr id="33855" name="Text Box 29"/>
            <p:cNvSpPr txBox="1">
              <a:spLocks noChangeArrowheads="1"/>
            </p:cNvSpPr>
            <p:nvPr/>
          </p:nvSpPr>
          <p:spPr bwMode="auto">
            <a:xfrm>
              <a:off x="3878" y="1254"/>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E=(</a:t>
              </a:r>
            </a:p>
          </p:txBody>
        </p:sp>
        <p:grpSp>
          <p:nvGrpSpPr>
            <p:cNvPr id="33856" name="Group 30"/>
            <p:cNvGrpSpPr>
              <a:grpSpLocks/>
            </p:cNvGrpSpPr>
            <p:nvPr/>
          </p:nvGrpSpPr>
          <p:grpSpPr bwMode="auto">
            <a:xfrm>
              <a:off x="4241" y="895"/>
              <a:ext cx="1425" cy="278"/>
              <a:chOff x="1429" y="1121"/>
              <a:chExt cx="1425" cy="278"/>
            </a:xfrm>
          </p:grpSpPr>
          <p:sp>
            <p:nvSpPr>
              <p:cNvPr id="33867" name="Text Box 31"/>
              <p:cNvSpPr txBox="1">
                <a:spLocks noChangeArrowheads="1"/>
              </p:cNvSpPr>
              <p:nvPr/>
            </p:nvSpPr>
            <p:spPr bwMode="auto">
              <a:xfrm rot="-2700000">
                <a:off x="1429" y="1121"/>
                <a:ext cx="7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Tape drivers</a:t>
                </a:r>
              </a:p>
            </p:txBody>
          </p:sp>
          <p:sp>
            <p:nvSpPr>
              <p:cNvPr id="33868" name="Text Box 32"/>
              <p:cNvSpPr txBox="1">
                <a:spLocks noChangeArrowheads="1"/>
              </p:cNvSpPr>
              <p:nvPr/>
            </p:nvSpPr>
            <p:spPr bwMode="auto">
              <a:xfrm rot="-2700000">
                <a:off x="1701" y="1207"/>
                <a:ext cx="4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Plotters</a:t>
                </a:r>
              </a:p>
            </p:txBody>
          </p:sp>
          <p:sp>
            <p:nvSpPr>
              <p:cNvPr id="33869" name="Text Box 33"/>
              <p:cNvSpPr txBox="1">
                <a:spLocks noChangeArrowheads="1"/>
              </p:cNvSpPr>
              <p:nvPr/>
            </p:nvSpPr>
            <p:spPr bwMode="auto">
              <a:xfrm rot="-2700000">
                <a:off x="2245" y="1166"/>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CD-Roms</a:t>
                </a:r>
              </a:p>
            </p:txBody>
          </p:sp>
          <p:sp>
            <p:nvSpPr>
              <p:cNvPr id="33870" name="Text Box 34"/>
              <p:cNvSpPr txBox="1">
                <a:spLocks noChangeArrowheads="1"/>
              </p:cNvSpPr>
              <p:nvPr/>
            </p:nvSpPr>
            <p:spPr bwMode="auto">
              <a:xfrm rot="-2700000">
                <a:off x="1973" y="1174"/>
                <a:ext cx="5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Scanners</a:t>
                </a:r>
              </a:p>
            </p:txBody>
          </p:sp>
        </p:grpSp>
        <p:sp>
          <p:nvSpPr>
            <p:cNvPr id="33857" name="Text Box 35"/>
            <p:cNvSpPr txBox="1">
              <a:spLocks noChangeArrowheads="1"/>
            </p:cNvSpPr>
            <p:nvPr/>
          </p:nvSpPr>
          <p:spPr bwMode="auto">
            <a:xfrm>
              <a:off x="3878" y="157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a:t>
              </a:r>
            </a:p>
          </p:txBody>
        </p:sp>
        <p:sp>
          <p:nvSpPr>
            <p:cNvPr id="33858" name="Text Box 36"/>
            <p:cNvSpPr txBox="1">
              <a:spLocks noChangeArrowheads="1"/>
            </p:cNvSpPr>
            <p:nvPr/>
          </p:nvSpPr>
          <p:spPr bwMode="auto">
            <a:xfrm>
              <a:off x="5374" y="1254"/>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sp>
          <p:nvSpPr>
            <p:cNvPr id="33859" name="Text Box 37"/>
            <p:cNvSpPr txBox="1">
              <a:spLocks noChangeArrowheads="1"/>
            </p:cNvSpPr>
            <p:nvPr/>
          </p:nvSpPr>
          <p:spPr bwMode="auto">
            <a:xfrm>
              <a:off x="5374" y="15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nvGrpSpPr>
            <p:cNvPr id="33860" name="Group 38"/>
            <p:cNvGrpSpPr>
              <a:grpSpLocks/>
            </p:cNvGrpSpPr>
            <p:nvPr/>
          </p:nvGrpSpPr>
          <p:grpSpPr bwMode="auto">
            <a:xfrm>
              <a:off x="4286" y="1888"/>
              <a:ext cx="1088" cy="272"/>
              <a:chOff x="3107" y="1207"/>
              <a:chExt cx="1088" cy="272"/>
            </a:xfrm>
          </p:grpSpPr>
          <p:sp>
            <p:nvSpPr>
              <p:cNvPr id="33863" name="Rectangle 39"/>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5</a:t>
                </a:r>
              </a:p>
            </p:txBody>
          </p:sp>
          <p:sp>
            <p:nvSpPr>
              <p:cNvPr id="33864" name="Rectangle 40"/>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65" name="Rectangle 41"/>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3866" name="Rectangle 42"/>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sp>
          <p:nvSpPr>
            <p:cNvPr id="33861" name="Text Box 43"/>
            <p:cNvSpPr txBox="1">
              <a:spLocks noChangeArrowheads="1"/>
            </p:cNvSpPr>
            <p:nvPr/>
          </p:nvSpPr>
          <p:spPr bwMode="auto">
            <a:xfrm>
              <a:off x="3878" y="1889"/>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a:t>
              </a:r>
            </a:p>
          </p:txBody>
        </p:sp>
        <p:sp>
          <p:nvSpPr>
            <p:cNvPr id="33862" name="Text Box 44"/>
            <p:cNvSpPr txBox="1">
              <a:spLocks noChangeArrowheads="1"/>
            </p:cNvSpPr>
            <p:nvPr/>
          </p:nvSpPr>
          <p:spPr bwMode="auto">
            <a:xfrm>
              <a:off x="5374" y="1889"/>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sp>
        <p:nvSpPr>
          <p:cNvPr id="33809" name="Rectangle 45"/>
          <p:cNvSpPr>
            <a:spLocks noChangeArrowheads="1"/>
          </p:cNvSpPr>
          <p:nvPr/>
        </p:nvSpPr>
        <p:spPr bwMode="auto">
          <a:xfrm>
            <a:off x="25558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0" name="Rectangle 46"/>
          <p:cNvSpPr>
            <a:spLocks noChangeArrowheads="1"/>
          </p:cNvSpPr>
          <p:nvPr/>
        </p:nvSpPr>
        <p:spPr bwMode="auto">
          <a:xfrm>
            <a:off x="25558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1" name="Rectangle 47"/>
          <p:cNvSpPr>
            <a:spLocks noChangeArrowheads="1"/>
          </p:cNvSpPr>
          <p:nvPr/>
        </p:nvSpPr>
        <p:spPr bwMode="auto">
          <a:xfrm>
            <a:off x="25558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2" name="Rectangle 48"/>
          <p:cNvSpPr>
            <a:spLocks noChangeArrowheads="1"/>
          </p:cNvSpPr>
          <p:nvPr/>
        </p:nvSpPr>
        <p:spPr bwMode="auto">
          <a:xfrm>
            <a:off x="8286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3813" name="Rectangle 49"/>
          <p:cNvSpPr>
            <a:spLocks noChangeArrowheads="1"/>
          </p:cNvSpPr>
          <p:nvPr/>
        </p:nvSpPr>
        <p:spPr bwMode="auto">
          <a:xfrm>
            <a:off x="12604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4" name="Rectangle 50"/>
          <p:cNvSpPr>
            <a:spLocks noChangeArrowheads="1"/>
          </p:cNvSpPr>
          <p:nvPr/>
        </p:nvSpPr>
        <p:spPr bwMode="auto">
          <a:xfrm>
            <a:off x="16922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5" name="Rectangle 51"/>
          <p:cNvSpPr>
            <a:spLocks noChangeArrowheads="1"/>
          </p:cNvSpPr>
          <p:nvPr/>
        </p:nvSpPr>
        <p:spPr bwMode="auto">
          <a:xfrm>
            <a:off x="21240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6" name="Rectangle 52"/>
          <p:cNvSpPr>
            <a:spLocks noChangeArrowheads="1"/>
          </p:cNvSpPr>
          <p:nvPr/>
        </p:nvSpPr>
        <p:spPr bwMode="auto">
          <a:xfrm>
            <a:off x="25558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7" name="Rectangle 53"/>
          <p:cNvSpPr>
            <a:spLocks noChangeArrowheads="1"/>
          </p:cNvSpPr>
          <p:nvPr/>
        </p:nvSpPr>
        <p:spPr bwMode="auto">
          <a:xfrm>
            <a:off x="8286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3818" name="Rectangle 54"/>
          <p:cNvSpPr>
            <a:spLocks noChangeArrowheads="1"/>
          </p:cNvSpPr>
          <p:nvPr/>
        </p:nvSpPr>
        <p:spPr bwMode="auto">
          <a:xfrm>
            <a:off x="12604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19" name="Rectangle 55"/>
          <p:cNvSpPr>
            <a:spLocks noChangeArrowheads="1"/>
          </p:cNvSpPr>
          <p:nvPr/>
        </p:nvSpPr>
        <p:spPr bwMode="auto">
          <a:xfrm>
            <a:off x="16922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20" name="Rectangle 56"/>
          <p:cNvSpPr>
            <a:spLocks noChangeArrowheads="1"/>
          </p:cNvSpPr>
          <p:nvPr/>
        </p:nvSpPr>
        <p:spPr bwMode="auto">
          <a:xfrm>
            <a:off x="21240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21" name="Rectangle 57"/>
          <p:cNvSpPr>
            <a:spLocks noChangeArrowheads="1"/>
          </p:cNvSpPr>
          <p:nvPr/>
        </p:nvSpPr>
        <p:spPr bwMode="auto">
          <a:xfrm>
            <a:off x="25558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22" name="Line 58"/>
          <p:cNvSpPr>
            <a:spLocks noChangeShapeType="1"/>
          </p:cNvSpPr>
          <p:nvPr/>
        </p:nvSpPr>
        <p:spPr bwMode="auto">
          <a:xfrm>
            <a:off x="1260475"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3823" name="Rectangle 59"/>
          <p:cNvSpPr>
            <a:spLocks noChangeArrowheads="1"/>
          </p:cNvSpPr>
          <p:nvPr/>
        </p:nvSpPr>
        <p:spPr bwMode="auto">
          <a:xfrm>
            <a:off x="39243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3824" name="Rectangle 60"/>
          <p:cNvSpPr>
            <a:spLocks noChangeArrowheads="1"/>
          </p:cNvSpPr>
          <p:nvPr/>
        </p:nvSpPr>
        <p:spPr bwMode="auto">
          <a:xfrm>
            <a:off x="43561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25" name="Rectangle 61"/>
          <p:cNvSpPr>
            <a:spLocks noChangeArrowheads="1"/>
          </p:cNvSpPr>
          <p:nvPr/>
        </p:nvSpPr>
        <p:spPr bwMode="auto">
          <a:xfrm>
            <a:off x="47879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26" name="Rectangle 62"/>
          <p:cNvSpPr>
            <a:spLocks noChangeArrowheads="1"/>
          </p:cNvSpPr>
          <p:nvPr/>
        </p:nvSpPr>
        <p:spPr bwMode="auto">
          <a:xfrm>
            <a:off x="52197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27" name="Rectangle 63"/>
          <p:cNvSpPr>
            <a:spLocks noChangeArrowheads="1"/>
          </p:cNvSpPr>
          <p:nvPr/>
        </p:nvSpPr>
        <p:spPr bwMode="auto">
          <a:xfrm>
            <a:off x="39243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3828" name="Rectangle 64"/>
          <p:cNvSpPr>
            <a:spLocks noChangeArrowheads="1"/>
          </p:cNvSpPr>
          <p:nvPr/>
        </p:nvSpPr>
        <p:spPr bwMode="auto">
          <a:xfrm>
            <a:off x="43561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29" name="Rectangle 65"/>
          <p:cNvSpPr>
            <a:spLocks noChangeArrowheads="1"/>
          </p:cNvSpPr>
          <p:nvPr/>
        </p:nvSpPr>
        <p:spPr bwMode="auto">
          <a:xfrm>
            <a:off x="47879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30" name="Rectangle 66"/>
          <p:cNvSpPr>
            <a:spLocks noChangeArrowheads="1"/>
          </p:cNvSpPr>
          <p:nvPr/>
        </p:nvSpPr>
        <p:spPr bwMode="auto">
          <a:xfrm>
            <a:off x="52197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31" name="Rectangle 67"/>
          <p:cNvSpPr>
            <a:spLocks noChangeArrowheads="1"/>
          </p:cNvSpPr>
          <p:nvPr/>
        </p:nvSpPr>
        <p:spPr bwMode="auto">
          <a:xfrm>
            <a:off x="39243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3832" name="Rectangle 68"/>
          <p:cNvSpPr>
            <a:spLocks noChangeArrowheads="1"/>
          </p:cNvSpPr>
          <p:nvPr/>
        </p:nvSpPr>
        <p:spPr bwMode="auto">
          <a:xfrm>
            <a:off x="43561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3833" name="Rectangle 69"/>
          <p:cNvSpPr>
            <a:spLocks noChangeArrowheads="1"/>
          </p:cNvSpPr>
          <p:nvPr/>
        </p:nvSpPr>
        <p:spPr bwMode="auto">
          <a:xfrm>
            <a:off x="47879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34" name="Rectangle 70"/>
          <p:cNvSpPr>
            <a:spLocks noChangeArrowheads="1"/>
          </p:cNvSpPr>
          <p:nvPr/>
        </p:nvSpPr>
        <p:spPr bwMode="auto">
          <a:xfrm>
            <a:off x="52197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35" name="Rectangle 71"/>
          <p:cNvSpPr>
            <a:spLocks noChangeArrowheads="1"/>
          </p:cNvSpPr>
          <p:nvPr/>
        </p:nvSpPr>
        <p:spPr bwMode="auto">
          <a:xfrm>
            <a:off x="56515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36" name="Rectangle 72"/>
          <p:cNvSpPr>
            <a:spLocks noChangeArrowheads="1"/>
          </p:cNvSpPr>
          <p:nvPr/>
        </p:nvSpPr>
        <p:spPr bwMode="auto">
          <a:xfrm>
            <a:off x="56515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3837" name="Rectangle 73"/>
          <p:cNvSpPr>
            <a:spLocks noChangeArrowheads="1"/>
          </p:cNvSpPr>
          <p:nvPr/>
        </p:nvSpPr>
        <p:spPr bwMode="auto">
          <a:xfrm>
            <a:off x="56515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38" name="Rectangle 74"/>
          <p:cNvSpPr>
            <a:spLocks noChangeArrowheads="1"/>
          </p:cNvSpPr>
          <p:nvPr/>
        </p:nvSpPr>
        <p:spPr bwMode="auto">
          <a:xfrm>
            <a:off x="39243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3839" name="Rectangle 75"/>
          <p:cNvSpPr>
            <a:spLocks noChangeArrowheads="1"/>
          </p:cNvSpPr>
          <p:nvPr/>
        </p:nvSpPr>
        <p:spPr bwMode="auto">
          <a:xfrm>
            <a:off x="43561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40" name="Rectangle 76"/>
          <p:cNvSpPr>
            <a:spLocks noChangeArrowheads="1"/>
          </p:cNvSpPr>
          <p:nvPr/>
        </p:nvSpPr>
        <p:spPr bwMode="auto">
          <a:xfrm>
            <a:off x="47879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41" name="Rectangle 77"/>
          <p:cNvSpPr>
            <a:spLocks noChangeArrowheads="1"/>
          </p:cNvSpPr>
          <p:nvPr/>
        </p:nvSpPr>
        <p:spPr bwMode="auto">
          <a:xfrm>
            <a:off x="52197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42" name="Rectangle 78"/>
          <p:cNvSpPr>
            <a:spLocks noChangeArrowheads="1"/>
          </p:cNvSpPr>
          <p:nvPr/>
        </p:nvSpPr>
        <p:spPr bwMode="auto">
          <a:xfrm>
            <a:off x="56515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3843" name="Rectangle 79"/>
          <p:cNvSpPr>
            <a:spLocks noChangeArrowheads="1"/>
          </p:cNvSpPr>
          <p:nvPr/>
        </p:nvSpPr>
        <p:spPr bwMode="auto">
          <a:xfrm>
            <a:off x="39243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3844" name="Rectangle 80"/>
          <p:cNvSpPr>
            <a:spLocks noChangeArrowheads="1"/>
          </p:cNvSpPr>
          <p:nvPr/>
        </p:nvSpPr>
        <p:spPr bwMode="auto">
          <a:xfrm>
            <a:off x="43561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3845" name="Rectangle 81"/>
          <p:cNvSpPr>
            <a:spLocks noChangeArrowheads="1"/>
          </p:cNvSpPr>
          <p:nvPr/>
        </p:nvSpPr>
        <p:spPr bwMode="auto">
          <a:xfrm>
            <a:off x="47879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46" name="Rectangle 82"/>
          <p:cNvSpPr>
            <a:spLocks noChangeArrowheads="1"/>
          </p:cNvSpPr>
          <p:nvPr/>
        </p:nvSpPr>
        <p:spPr bwMode="auto">
          <a:xfrm>
            <a:off x="52197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3847" name="Rectangle 83"/>
          <p:cNvSpPr>
            <a:spLocks noChangeArrowheads="1"/>
          </p:cNvSpPr>
          <p:nvPr/>
        </p:nvSpPr>
        <p:spPr bwMode="auto">
          <a:xfrm>
            <a:off x="56515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3848" name="Line 84"/>
          <p:cNvSpPr>
            <a:spLocks noChangeShapeType="1"/>
          </p:cNvSpPr>
          <p:nvPr/>
        </p:nvSpPr>
        <p:spPr bwMode="auto">
          <a:xfrm>
            <a:off x="4356100"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9829" name="Rectangle 85"/>
          <p:cNvSpPr>
            <a:spLocks noChangeArrowheads="1"/>
          </p:cNvSpPr>
          <p:nvPr/>
        </p:nvSpPr>
        <p:spPr bwMode="auto">
          <a:xfrm>
            <a:off x="4356100" y="3213100"/>
            <a:ext cx="1728788"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59830" name="Rectangle 86"/>
          <p:cNvSpPr>
            <a:spLocks noChangeArrowheads="1"/>
          </p:cNvSpPr>
          <p:nvPr/>
        </p:nvSpPr>
        <p:spPr bwMode="auto">
          <a:xfrm>
            <a:off x="6948488" y="2492375"/>
            <a:ext cx="1728787"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33851" name="Text Box 88"/>
          <p:cNvSpPr txBox="1">
            <a:spLocks noChangeArrowheads="1"/>
          </p:cNvSpPr>
          <p:nvPr/>
        </p:nvSpPr>
        <p:spPr bwMode="auto">
          <a:xfrm>
            <a:off x="827088" y="2276475"/>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Assigned resources</a:t>
            </a:r>
          </a:p>
        </p:txBody>
      </p:sp>
      <p:sp>
        <p:nvSpPr>
          <p:cNvPr id="33852" name="Text Box 89"/>
          <p:cNvSpPr txBox="1">
            <a:spLocks noChangeArrowheads="1"/>
          </p:cNvSpPr>
          <p:nvPr/>
        </p:nvSpPr>
        <p:spPr bwMode="auto">
          <a:xfrm>
            <a:off x="3708400" y="2276475"/>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Resources still needed</a:t>
            </a:r>
          </a:p>
        </p:txBody>
      </p:sp>
      <p:sp>
        <p:nvSpPr>
          <p:cNvPr id="88" name="Rectangle 2"/>
          <p:cNvSpPr>
            <a:spLocks noGrp="1" noChangeArrowheads="1"/>
          </p:cNvSpPr>
          <p:nvPr>
            <p:ph type="title"/>
          </p:nvPr>
        </p:nvSpPr>
        <p:spPr>
          <a:xfrm>
            <a:off x="351693" y="512596"/>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(1)</a:t>
            </a:r>
            <a:endParaRPr lang="en-US" sz="3200" b="1" smtClean="0"/>
          </a:p>
        </p:txBody>
      </p:sp>
      <p:sp>
        <p:nvSpPr>
          <p:cNvPr id="89"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3298932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8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29" grpId="0" animBg="1"/>
      <p:bldP spid="1598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AutoShape 3"/>
          <p:cNvSpPr>
            <a:spLocks noGrp="1" noChangeAspect="1" noChangeArrowheads="1"/>
          </p:cNvSpPr>
          <p:nvPr>
            <p:ph type="body" idx="4294967295"/>
          </p:nvPr>
        </p:nvSpPr>
        <p:spPr>
          <a:xfrm>
            <a:off x="0" y="5381625"/>
            <a:ext cx="8839200" cy="714375"/>
          </a:xfrm>
        </p:spPr>
        <p:txBody>
          <a:bodyPr/>
          <a:lstStyle/>
          <a:p>
            <a:pPr algn="ctr" eaLnBrk="1" hangingPunct="1">
              <a:buFont typeface="Wingdings" pitchFamily="2" charset="2"/>
              <a:buNone/>
            </a:pPr>
            <a:r>
              <a:rPr lang="en-US" smtClean="0"/>
              <a:t>An example for the deadlock</a:t>
            </a:r>
            <a:br>
              <a:rPr lang="en-US" smtClean="0"/>
            </a:br>
            <a:r>
              <a:rPr lang="en-US" smtClean="0"/>
              <a:t>detection algorithm</a:t>
            </a:r>
            <a:endParaRPr lang="en-US" sz="2800" smtClean="0"/>
          </a:p>
        </p:txBody>
      </p:sp>
      <p:sp>
        <p:nvSpPr>
          <p:cNvPr id="34820" name="Rectangle 4"/>
          <p:cNvSpPr>
            <a:spLocks noChangeArrowheads="1"/>
          </p:cNvSpPr>
          <p:nvPr/>
        </p:nvSpPr>
        <p:spPr bwMode="auto">
          <a:xfrm>
            <a:off x="8286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4821" name="Rectangle 5"/>
          <p:cNvSpPr>
            <a:spLocks noChangeArrowheads="1"/>
          </p:cNvSpPr>
          <p:nvPr/>
        </p:nvSpPr>
        <p:spPr bwMode="auto">
          <a:xfrm>
            <a:off x="12604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22" name="Rectangle 6"/>
          <p:cNvSpPr>
            <a:spLocks noChangeArrowheads="1"/>
          </p:cNvSpPr>
          <p:nvPr/>
        </p:nvSpPr>
        <p:spPr bwMode="auto">
          <a:xfrm>
            <a:off x="16922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23" name="Rectangle 7"/>
          <p:cNvSpPr>
            <a:spLocks noChangeArrowheads="1"/>
          </p:cNvSpPr>
          <p:nvPr/>
        </p:nvSpPr>
        <p:spPr bwMode="auto">
          <a:xfrm>
            <a:off x="21240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24" name="Rectangle 8"/>
          <p:cNvSpPr>
            <a:spLocks noChangeArrowheads="1"/>
          </p:cNvSpPr>
          <p:nvPr/>
        </p:nvSpPr>
        <p:spPr bwMode="auto">
          <a:xfrm>
            <a:off x="8286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4825" name="Rectangle 9"/>
          <p:cNvSpPr>
            <a:spLocks noChangeArrowheads="1"/>
          </p:cNvSpPr>
          <p:nvPr/>
        </p:nvSpPr>
        <p:spPr bwMode="auto">
          <a:xfrm>
            <a:off x="12604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26" name="Rectangle 10"/>
          <p:cNvSpPr>
            <a:spLocks noChangeArrowheads="1"/>
          </p:cNvSpPr>
          <p:nvPr/>
        </p:nvSpPr>
        <p:spPr bwMode="auto">
          <a:xfrm>
            <a:off x="16922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27" name="Rectangle 11"/>
          <p:cNvSpPr>
            <a:spLocks noChangeArrowheads="1"/>
          </p:cNvSpPr>
          <p:nvPr/>
        </p:nvSpPr>
        <p:spPr bwMode="auto">
          <a:xfrm>
            <a:off x="21240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28" name="Rectangle 12"/>
          <p:cNvSpPr>
            <a:spLocks noChangeArrowheads="1"/>
          </p:cNvSpPr>
          <p:nvPr/>
        </p:nvSpPr>
        <p:spPr bwMode="auto">
          <a:xfrm>
            <a:off x="8286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4829" name="Rectangle 13"/>
          <p:cNvSpPr>
            <a:spLocks noChangeArrowheads="1"/>
          </p:cNvSpPr>
          <p:nvPr/>
        </p:nvSpPr>
        <p:spPr bwMode="auto">
          <a:xfrm>
            <a:off x="12604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30" name="Rectangle 14"/>
          <p:cNvSpPr>
            <a:spLocks noChangeArrowheads="1"/>
          </p:cNvSpPr>
          <p:nvPr/>
        </p:nvSpPr>
        <p:spPr bwMode="auto">
          <a:xfrm>
            <a:off x="16922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31" name="Rectangle 15"/>
          <p:cNvSpPr>
            <a:spLocks noChangeArrowheads="1"/>
          </p:cNvSpPr>
          <p:nvPr/>
        </p:nvSpPr>
        <p:spPr bwMode="auto">
          <a:xfrm>
            <a:off x="21240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grpSp>
        <p:nvGrpSpPr>
          <p:cNvPr id="34832" name="Group 18"/>
          <p:cNvGrpSpPr>
            <a:grpSpLocks/>
          </p:cNvGrpSpPr>
          <p:nvPr/>
        </p:nvGrpSpPr>
        <p:grpSpPr bwMode="auto">
          <a:xfrm>
            <a:off x="6305550" y="908050"/>
            <a:ext cx="2838450" cy="2035175"/>
            <a:chOff x="3878" y="895"/>
            <a:chExt cx="1788" cy="1282"/>
          </a:xfrm>
        </p:grpSpPr>
        <p:grpSp>
          <p:nvGrpSpPr>
            <p:cNvPr id="34877" name="Group 19"/>
            <p:cNvGrpSpPr>
              <a:grpSpLocks/>
            </p:cNvGrpSpPr>
            <p:nvPr/>
          </p:nvGrpSpPr>
          <p:grpSpPr bwMode="auto">
            <a:xfrm>
              <a:off x="4286" y="1253"/>
              <a:ext cx="1088" cy="272"/>
              <a:chOff x="975" y="1207"/>
              <a:chExt cx="1088" cy="272"/>
            </a:xfrm>
          </p:grpSpPr>
          <p:sp>
            <p:nvSpPr>
              <p:cNvPr id="34899" name="Rectangle 20"/>
              <p:cNvSpPr>
                <a:spLocks noChangeArrowheads="1"/>
              </p:cNvSpPr>
              <p:nvPr/>
            </p:nvSpPr>
            <p:spPr bwMode="auto">
              <a:xfrm>
                <a:off x="975"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6</a:t>
                </a:r>
              </a:p>
            </p:txBody>
          </p:sp>
          <p:sp>
            <p:nvSpPr>
              <p:cNvPr id="34900" name="Rectangle 21"/>
              <p:cNvSpPr>
                <a:spLocks noChangeArrowheads="1"/>
              </p:cNvSpPr>
              <p:nvPr/>
            </p:nvSpPr>
            <p:spPr bwMode="auto">
              <a:xfrm>
                <a:off x="124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4901" name="Rectangle 22"/>
              <p:cNvSpPr>
                <a:spLocks noChangeArrowheads="1"/>
              </p:cNvSpPr>
              <p:nvPr/>
            </p:nvSpPr>
            <p:spPr bwMode="auto">
              <a:xfrm>
                <a:off x="151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4902" name="Rectangle 23"/>
              <p:cNvSpPr>
                <a:spLocks noChangeArrowheads="1"/>
              </p:cNvSpPr>
              <p:nvPr/>
            </p:nvSpPr>
            <p:spPr bwMode="auto">
              <a:xfrm>
                <a:off x="179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grpSp>
          <p:nvGrpSpPr>
            <p:cNvPr id="34878" name="Group 24"/>
            <p:cNvGrpSpPr>
              <a:grpSpLocks/>
            </p:cNvGrpSpPr>
            <p:nvPr/>
          </p:nvGrpSpPr>
          <p:grpSpPr bwMode="auto">
            <a:xfrm>
              <a:off x="4286" y="1571"/>
              <a:ext cx="1088" cy="272"/>
              <a:chOff x="3107" y="1207"/>
              <a:chExt cx="1088" cy="272"/>
            </a:xfrm>
          </p:grpSpPr>
          <p:sp>
            <p:nvSpPr>
              <p:cNvPr id="34895" name="Rectangle 25"/>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96" name="Rectangle 26"/>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97" name="Rectangle 27"/>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98" name="Rectangle 28"/>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grpSp>
        <p:sp>
          <p:nvSpPr>
            <p:cNvPr id="34879" name="Text Box 29"/>
            <p:cNvSpPr txBox="1">
              <a:spLocks noChangeArrowheads="1"/>
            </p:cNvSpPr>
            <p:nvPr/>
          </p:nvSpPr>
          <p:spPr bwMode="auto">
            <a:xfrm>
              <a:off x="3878" y="1254"/>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E=(</a:t>
              </a:r>
            </a:p>
          </p:txBody>
        </p:sp>
        <p:grpSp>
          <p:nvGrpSpPr>
            <p:cNvPr id="34880" name="Group 30"/>
            <p:cNvGrpSpPr>
              <a:grpSpLocks/>
            </p:cNvGrpSpPr>
            <p:nvPr/>
          </p:nvGrpSpPr>
          <p:grpSpPr bwMode="auto">
            <a:xfrm>
              <a:off x="4241" y="895"/>
              <a:ext cx="1425" cy="278"/>
              <a:chOff x="1429" y="1121"/>
              <a:chExt cx="1425" cy="278"/>
            </a:xfrm>
          </p:grpSpPr>
          <p:sp>
            <p:nvSpPr>
              <p:cNvPr id="34891" name="Text Box 31"/>
              <p:cNvSpPr txBox="1">
                <a:spLocks noChangeArrowheads="1"/>
              </p:cNvSpPr>
              <p:nvPr/>
            </p:nvSpPr>
            <p:spPr bwMode="auto">
              <a:xfrm rot="-2700000">
                <a:off x="1429" y="1121"/>
                <a:ext cx="7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Tape drivers</a:t>
                </a:r>
              </a:p>
            </p:txBody>
          </p:sp>
          <p:sp>
            <p:nvSpPr>
              <p:cNvPr id="34892" name="Text Box 32"/>
              <p:cNvSpPr txBox="1">
                <a:spLocks noChangeArrowheads="1"/>
              </p:cNvSpPr>
              <p:nvPr/>
            </p:nvSpPr>
            <p:spPr bwMode="auto">
              <a:xfrm rot="-2700000">
                <a:off x="1701" y="1207"/>
                <a:ext cx="4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Plotters</a:t>
                </a:r>
              </a:p>
            </p:txBody>
          </p:sp>
          <p:sp>
            <p:nvSpPr>
              <p:cNvPr id="34893" name="Text Box 33"/>
              <p:cNvSpPr txBox="1">
                <a:spLocks noChangeArrowheads="1"/>
              </p:cNvSpPr>
              <p:nvPr/>
            </p:nvSpPr>
            <p:spPr bwMode="auto">
              <a:xfrm rot="-2700000">
                <a:off x="2245" y="1166"/>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CD-Roms</a:t>
                </a:r>
              </a:p>
            </p:txBody>
          </p:sp>
          <p:sp>
            <p:nvSpPr>
              <p:cNvPr id="34894" name="Text Box 34"/>
              <p:cNvSpPr txBox="1">
                <a:spLocks noChangeArrowheads="1"/>
              </p:cNvSpPr>
              <p:nvPr/>
            </p:nvSpPr>
            <p:spPr bwMode="auto">
              <a:xfrm rot="-2700000">
                <a:off x="1973" y="1174"/>
                <a:ext cx="5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Scanners</a:t>
                </a:r>
              </a:p>
            </p:txBody>
          </p:sp>
        </p:grpSp>
        <p:sp>
          <p:nvSpPr>
            <p:cNvPr id="34881" name="Text Box 35"/>
            <p:cNvSpPr txBox="1">
              <a:spLocks noChangeArrowheads="1"/>
            </p:cNvSpPr>
            <p:nvPr/>
          </p:nvSpPr>
          <p:spPr bwMode="auto">
            <a:xfrm>
              <a:off x="3878" y="157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a:t>
              </a:r>
            </a:p>
          </p:txBody>
        </p:sp>
        <p:sp>
          <p:nvSpPr>
            <p:cNvPr id="34882" name="Text Box 36"/>
            <p:cNvSpPr txBox="1">
              <a:spLocks noChangeArrowheads="1"/>
            </p:cNvSpPr>
            <p:nvPr/>
          </p:nvSpPr>
          <p:spPr bwMode="auto">
            <a:xfrm>
              <a:off x="5374" y="1254"/>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sp>
          <p:nvSpPr>
            <p:cNvPr id="34883" name="Text Box 37"/>
            <p:cNvSpPr txBox="1">
              <a:spLocks noChangeArrowheads="1"/>
            </p:cNvSpPr>
            <p:nvPr/>
          </p:nvSpPr>
          <p:spPr bwMode="auto">
            <a:xfrm>
              <a:off x="5374" y="15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nvGrpSpPr>
            <p:cNvPr id="34884" name="Group 38"/>
            <p:cNvGrpSpPr>
              <a:grpSpLocks/>
            </p:cNvGrpSpPr>
            <p:nvPr/>
          </p:nvGrpSpPr>
          <p:grpSpPr bwMode="auto">
            <a:xfrm>
              <a:off x="4286" y="1888"/>
              <a:ext cx="1088" cy="272"/>
              <a:chOff x="3107" y="1207"/>
              <a:chExt cx="1088" cy="272"/>
            </a:xfrm>
          </p:grpSpPr>
          <p:sp>
            <p:nvSpPr>
              <p:cNvPr id="34887" name="Rectangle 39"/>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5</a:t>
                </a:r>
              </a:p>
            </p:txBody>
          </p:sp>
          <p:sp>
            <p:nvSpPr>
              <p:cNvPr id="34888" name="Rectangle 40"/>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4889" name="Rectangle 41"/>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4890" name="Rectangle 42"/>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sp>
          <p:nvSpPr>
            <p:cNvPr id="34885" name="Text Box 43"/>
            <p:cNvSpPr txBox="1">
              <a:spLocks noChangeArrowheads="1"/>
            </p:cNvSpPr>
            <p:nvPr/>
          </p:nvSpPr>
          <p:spPr bwMode="auto">
            <a:xfrm>
              <a:off x="3878" y="1889"/>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a:t>
              </a:r>
            </a:p>
          </p:txBody>
        </p:sp>
        <p:sp>
          <p:nvSpPr>
            <p:cNvPr id="34886" name="Text Box 44"/>
            <p:cNvSpPr txBox="1">
              <a:spLocks noChangeArrowheads="1"/>
            </p:cNvSpPr>
            <p:nvPr/>
          </p:nvSpPr>
          <p:spPr bwMode="auto">
            <a:xfrm>
              <a:off x="5374" y="1889"/>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sp>
        <p:nvSpPr>
          <p:cNvPr id="34833" name="Rectangle 45"/>
          <p:cNvSpPr>
            <a:spLocks noChangeArrowheads="1"/>
          </p:cNvSpPr>
          <p:nvPr/>
        </p:nvSpPr>
        <p:spPr bwMode="auto">
          <a:xfrm>
            <a:off x="25558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34" name="Rectangle 46"/>
          <p:cNvSpPr>
            <a:spLocks noChangeArrowheads="1"/>
          </p:cNvSpPr>
          <p:nvPr/>
        </p:nvSpPr>
        <p:spPr bwMode="auto">
          <a:xfrm>
            <a:off x="25558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35" name="Rectangle 47"/>
          <p:cNvSpPr>
            <a:spLocks noChangeArrowheads="1"/>
          </p:cNvSpPr>
          <p:nvPr/>
        </p:nvSpPr>
        <p:spPr bwMode="auto">
          <a:xfrm>
            <a:off x="25558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36" name="Rectangle 48"/>
          <p:cNvSpPr>
            <a:spLocks noChangeArrowheads="1"/>
          </p:cNvSpPr>
          <p:nvPr/>
        </p:nvSpPr>
        <p:spPr bwMode="auto">
          <a:xfrm>
            <a:off x="8286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4837" name="Rectangle 49"/>
          <p:cNvSpPr>
            <a:spLocks noChangeArrowheads="1"/>
          </p:cNvSpPr>
          <p:nvPr/>
        </p:nvSpPr>
        <p:spPr bwMode="auto">
          <a:xfrm>
            <a:off x="12604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38" name="Rectangle 50"/>
          <p:cNvSpPr>
            <a:spLocks noChangeArrowheads="1"/>
          </p:cNvSpPr>
          <p:nvPr/>
        </p:nvSpPr>
        <p:spPr bwMode="auto">
          <a:xfrm>
            <a:off x="16922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39" name="Rectangle 51"/>
          <p:cNvSpPr>
            <a:spLocks noChangeArrowheads="1"/>
          </p:cNvSpPr>
          <p:nvPr/>
        </p:nvSpPr>
        <p:spPr bwMode="auto">
          <a:xfrm>
            <a:off x="21240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40" name="Rectangle 52"/>
          <p:cNvSpPr>
            <a:spLocks noChangeArrowheads="1"/>
          </p:cNvSpPr>
          <p:nvPr/>
        </p:nvSpPr>
        <p:spPr bwMode="auto">
          <a:xfrm>
            <a:off x="25558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41" name="Rectangle 53"/>
          <p:cNvSpPr>
            <a:spLocks noChangeArrowheads="1"/>
          </p:cNvSpPr>
          <p:nvPr/>
        </p:nvSpPr>
        <p:spPr bwMode="auto">
          <a:xfrm>
            <a:off x="8286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4842" name="Rectangle 54"/>
          <p:cNvSpPr>
            <a:spLocks noChangeArrowheads="1"/>
          </p:cNvSpPr>
          <p:nvPr/>
        </p:nvSpPr>
        <p:spPr bwMode="auto">
          <a:xfrm>
            <a:off x="12604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43" name="Rectangle 55"/>
          <p:cNvSpPr>
            <a:spLocks noChangeArrowheads="1"/>
          </p:cNvSpPr>
          <p:nvPr/>
        </p:nvSpPr>
        <p:spPr bwMode="auto">
          <a:xfrm>
            <a:off x="16922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44" name="Rectangle 56"/>
          <p:cNvSpPr>
            <a:spLocks noChangeArrowheads="1"/>
          </p:cNvSpPr>
          <p:nvPr/>
        </p:nvSpPr>
        <p:spPr bwMode="auto">
          <a:xfrm>
            <a:off x="21240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45" name="Rectangle 57"/>
          <p:cNvSpPr>
            <a:spLocks noChangeArrowheads="1"/>
          </p:cNvSpPr>
          <p:nvPr/>
        </p:nvSpPr>
        <p:spPr bwMode="auto">
          <a:xfrm>
            <a:off x="25558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46" name="Line 58"/>
          <p:cNvSpPr>
            <a:spLocks noChangeShapeType="1"/>
          </p:cNvSpPr>
          <p:nvPr/>
        </p:nvSpPr>
        <p:spPr bwMode="auto">
          <a:xfrm>
            <a:off x="1260475"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4847" name="Rectangle 59"/>
          <p:cNvSpPr>
            <a:spLocks noChangeArrowheads="1"/>
          </p:cNvSpPr>
          <p:nvPr/>
        </p:nvSpPr>
        <p:spPr bwMode="auto">
          <a:xfrm>
            <a:off x="39243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4848" name="Rectangle 60"/>
          <p:cNvSpPr>
            <a:spLocks noChangeArrowheads="1"/>
          </p:cNvSpPr>
          <p:nvPr/>
        </p:nvSpPr>
        <p:spPr bwMode="auto">
          <a:xfrm>
            <a:off x="43561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49" name="Rectangle 61"/>
          <p:cNvSpPr>
            <a:spLocks noChangeArrowheads="1"/>
          </p:cNvSpPr>
          <p:nvPr/>
        </p:nvSpPr>
        <p:spPr bwMode="auto">
          <a:xfrm>
            <a:off x="47879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50" name="Rectangle 62"/>
          <p:cNvSpPr>
            <a:spLocks noChangeArrowheads="1"/>
          </p:cNvSpPr>
          <p:nvPr/>
        </p:nvSpPr>
        <p:spPr bwMode="auto">
          <a:xfrm>
            <a:off x="52197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51" name="Rectangle 63"/>
          <p:cNvSpPr>
            <a:spLocks noChangeArrowheads="1"/>
          </p:cNvSpPr>
          <p:nvPr/>
        </p:nvSpPr>
        <p:spPr bwMode="auto">
          <a:xfrm>
            <a:off x="39243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4852" name="Rectangle 64"/>
          <p:cNvSpPr>
            <a:spLocks noChangeArrowheads="1"/>
          </p:cNvSpPr>
          <p:nvPr/>
        </p:nvSpPr>
        <p:spPr bwMode="auto">
          <a:xfrm>
            <a:off x="43561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53" name="Rectangle 65"/>
          <p:cNvSpPr>
            <a:spLocks noChangeArrowheads="1"/>
          </p:cNvSpPr>
          <p:nvPr/>
        </p:nvSpPr>
        <p:spPr bwMode="auto">
          <a:xfrm>
            <a:off x="47879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54" name="Rectangle 66"/>
          <p:cNvSpPr>
            <a:spLocks noChangeArrowheads="1"/>
          </p:cNvSpPr>
          <p:nvPr/>
        </p:nvSpPr>
        <p:spPr bwMode="auto">
          <a:xfrm>
            <a:off x="52197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55" name="Rectangle 67"/>
          <p:cNvSpPr>
            <a:spLocks noChangeArrowheads="1"/>
          </p:cNvSpPr>
          <p:nvPr/>
        </p:nvSpPr>
        <p:spPr bwMode="auto">
          <a:xfrm>
            <a:off x="39243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4856" name="Rectangle 68"/>
          <p:cNvSpPr>
            <a:spLocks noChangeArrowheads="1"/>
          </p:cNvSpPr>
          <p:nvPr/>
        </p:nvSpPr>
        <p:spPr bwMode="auto">
          <a:xfrm>
            <a:off x="43561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4857" name="Rectangle 69"/>
          <p:cNvSpPr>
            <a:spLocks noChangeArrowheads="1"/>
          </p:cNvSpPr>
          <p:nvPr/>
        </p:nvSpPr>
        <p:spPr bwMode="auto">
          <a:xfrm>
            <a:off x="47879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58" name="Rectangle 70"/>
          <p:cNvSpPr>
            <a:spLocks noChangeArrowheads="1"/>
          </p:cNvSpPr>
          <p:nvPr/>
        </p:nvSpPr>
        <p:spPr bwMode="auto">
          <a:xfrm>
            <a:off x="52197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59" name="Rectangle 71"/>
          <p:cNvSpPr>
            <a:spLocks noChangeArrowheads="1"/>
          </p:cNvSpPr>
          <p:nvPr/>
        </p:nvSpPr>
        <p:spPr bwMode="auto">
          <a:xfrm>
            <a:off x="56515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60" name="Rectangle 72"/>
          <p:cNvSpPr>
            <a:spLocks noChangeArrowheads="1"/>
          </p:cNvSpPr>
          <p:nvPr/>
        </p:nvSpPr>
        <p:spPr bwMode="auto">
          <a:xfrm>
            <a:off x="56515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61" name="Rectangle 73"/>
          <p:cNvSpPr>
            <a:spLocks noChangeArrowheads="1"/>
          </p:cNvSpPr>
          <p:nvPr/>
        </p:nvSpPr>
        <p:spPr bwMode="auto">
          <a:xfrm>
            <a:off x="56515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62" name="Rectangle 74"/>
          <p:cNvSpPr>
            <a:spLocks noChangeArrowheads="1"/>
          </p:cNvSpPr>
          <p:nvPr/>
        </p:nvSpPr>
        <p:spPr bwMode="auto">
          <a:xfrm>
            <a:off x="39243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4863" name="Rectangle 75"/>
          <p:cNvSpPr>
            <a:spLocks noChangeArrowheads="1"/>
          </p:cNvSpPr>
          <p:nvPr/>
        </p:nvSpPr>
        <p:spPr bwMode="auto">
          <a:xfrm>
            <a:off x="43561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64" name="Rectangle 76"/>
          <p:cNvSpPr>
            <a:spLocks noChangeArrowheads="1"/>
          </p:cNvSpPr>
          <p:nvPr/>
        </p:nvSpPr>
        <p:spPr bwMode="auto">
          <a:xfrm>
            <a:off x="47879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65" name="Rectangle 77"/>
          <p:cNvSpPr>
            <a:spLocks noChangeArrowheads="1"/>
          </p:cNvSpPr>
          <p:nvPr/>
        </p:nvSpPr>
        <p:spPr bwMode="auto">
          <a:xfrm>
            <a:off x="52197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66" name="Rectangle 78"/>
          <p:cNvSpPr>
            <a:spLocks noChangeArrowheads="1"/>
          </p:cNvSpPr>
          <p:nvPr/>
        </p:nvSpPr>
        <p:spPr bwMode="auto">
          <a:xfrm>
            <a:off x="56515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4867" name="Rectangle 79"/>
          <p:cNvSpPr>
            <a:spLocks noChangeArrowheads="1"/>
          </p:cNvSpPr>
          <p:nvPr/>
        </p:nvSpPr>
        <p:spPr bwMode="auto">
          <a:xfrm>
            <a:off x="39243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4868" name="Rectangle 80"/>
          <p:cNvSpPr>
            <a:spLocks noChangeArrowheads="1"/>
          </p:cNvSpPr>
          <p:nvPr/>
        </p:nvSpPr>
        <p:spPr bwMode="auto">
          <a:xfrm>
            <a:off x="43561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4869" name="Rectangle 81"/>
          <p:cNvSpPr>
            <a:spLocks noChangeArrowheads="1"/>
          </p:cNvSpPr>
          <p:nvPr/>
        </p:nvSpPr>
        <p:spPr bwMode="auto">
          <a:xfrm>
            <a:off x="47879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70" name="Rectangle 82"/>
          <p:cNvSpPr>
            <a:spLocks noChangeArrowheads="1"/>
          </p:cNvSpPr>
          <p:nvPr/>
        </p:nvSpPr>
        <p:spPr bwMode="auto">
          <a:xfrm>
            <a:off x="52197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4871" name="Rectangle 83"/>
          <p:cNvSpPr>
            <a:spLocks noChangeArrowheads="1"/>
          </p:cNvSpPr>
          <p:nvPr/>
        </p:nvSpPr>
        <p:spPr bwMode="auto">
          <a:xfrm>
            <a:off x="56515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4872" name="Line 84"/>
          <p:cNvSpPr>
            <a:spLocks noChangeShapeType="1"/>
          </p:cNvSpPr>
          <p:nvPr/>
        </p:nvSpPr>
        <p:spPr bwMode="auto">
          <a:xfrm>
            <a:off x="4356100"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0853" name="Rectangle 85"/>
          <p:cNvSpPr>
            <a:spLocks noChangeArrowheads="1"/>
          </p:cNvSpPr>
          <p:nvPr/>
        </p:nvSpPr>
        <p:spPr bwMode="auto">
          <a:xfrm>
            <a:off x="4356100" y="3644900"/>
            <a:ext cx="1728788"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60854" name="Rectangle 86"/>
          <p:cNvSpPr>
            <a:spLocks noChangeArrowheads="1"/>
          </p:cNvSpPr>
          <p:nvPr/>
        </p:nvSpPr>
        <p:spPr bwMode="auto">
          <a:xfrm>
            <a:off x="6948488" y="2492375"/>
            <a:ext cx="1728787"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34875" name="Text Box 90"/>
          <p:cNvSpPr txBox="1">
            <a:spLocks noChangeArrowheads="1"/>
          </p:cNvSpPr>
          <p:nvPr/>
        </p:nvSpPr>
        <p:spPr bwMode="auto">
          <a:xfrm>
            <a:off x="827088" y="2276475"/>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Assigned resources</a:t>
            </a:r>
          </a:p>
        </p:txBody>
      </p:sp>
      <p:sp>
        <p:nvSpPr>
          <p:cNvPr id="34876" name="Text Box 91"/>
          <p:cNvSpPr txBox="1">
            <a:spLocks noChangeArrowheads="1"/>
          </p:cNvSpPr>
          <p:nvPr/>
        </p:nvSpPr>
        <p:spPr bwMode="auto">
          <a:xfrm>
            <a:off x="3708400" y="2276475"/>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Resources still needed</a:t>
            </a:r>
          </a:p>
        </p:txBody>
      </p:sp>
      <p:sp>
        <p:nvSpPr>
          <p:cNvPr id="88" name="Rectangle 2"/>
          <p:cNvSpPr>
            <a:spLocks noGrp="1" noChangeArrowheads="1"/>
          </p:cNvSpPr>
          <p:nvPr>
            <p:ph type="title"/>
          </p:nvPr>
        </p:nvSpPr>
        <p:spPr>
          <a:xfrm>
            <a:off x="351693" y="512596"/>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(1)</a:t>
            </a:r>
            <a:endParaRPr lang="en-US" sz="3200" b="1" smtClean="0"/>
          </a:p>
        </p:txBody>
      </p:sp>
      <p:sp>
        <p:nvSpPr>
          <p:cNvPr id="89"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112296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8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53" grpId="0" animBg="1"/>
      <p:bldP spid="1608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AutoShape 3"/>
          <p:cNvSpPr>
            <a:spLocks noGrp="1" noChangeAspect="1" noChangeArrowheads="1"/>
          </p:cNvSpPr>
          <p:nvPr>
            <p:ph type="body" idx="4294967295"/>
          </p:nvPr>
        </p:nvSpPr>
        <p:spPr>
          <a:xfrm>
            <a:off x="0" y="5381625"/>
            <a:ext cx="8839200" cy="714375"/>
          </a:xfrm>
        </p:spPr>
        <p:txBody>
          <a:bodyPr/>
          <a:lstStyle/>
          <a:p>
            <a:pPr algn="ctr" eaLnBrk="1" hangingPunct="1">
              <a:buFont typeface="Wingdings" pitchFamily="2" charset="2"/>
              <a:buNone/>
            </a:pPr>
            <a:r>
              <a:rPr lang="en-US" smtClean="0"/>
              <a:t>An example for the deadlock</a:t>
            </a:r>
            <a:br>
              <a:rPr lang="en-US" smtClean="0"/>
            </a:br>
            <a:r>
              <a:rPr lang="en-US" smtClean="0"/>
              <a:t>detection algorithm</a:t>
            </a:r>
            <a:endParaRPr lang="en-US" sz="2800" smtClean="0"/>
          </a:p>
        </p:txBody>
      </p:sp>
      <p:sp>
        <p:nvSpPr>
          <p:cNvPr id="35844" name="Rectangle 4"/>
          <p:cNvSpPr>
            <a:spLocks noChangeArrowheads="1"/>
          </p:cNvSpPr>
          <p:nvPr/>
        </p:nvSpPr>
        <p:spPr bwMode="auto">
          <a:xfrm>
            <a:off x="8286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5845" name="Rectangle 5"/>
          <p:cNvSpPr>
            <a:spLocks noChangeArrowheads="1"/>
          </p:cNvSpPr>
          <p:nvPr/>
        </p:nvSpPr>
        <p:spPr bwMode="auto">
          <a:xfrm>
            <a:off x="12604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46" name="Rectangle 6"/>
          <p:cNvSpPr>
            <a:spLocks noChangeArrowheads="1"/>
          </p:cNvSpPr>
          <p:nvPr/>
        </p:nvSpPr>
        <p:spPr bwMode="auto">
          <a:xfrm>
            <a:off x="16922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47" name="Rectangle 7"/>
          <p:cNvSpPr>
            <a:spLocks noChangeArrowheads="1"/>
          </p:cNvSpPr>
          <p:nvPr/>
        </p:nvSpPr>
        <p:spPr bwMode="auto">
          <a:xfrm>
            <a:off x="21240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48" name="Rectangle 8"/>
          <p:cNvSpPr>
            <a:spLocks noChangeArrowheads="1"/>
          </p:cNvSpPr>
          <p:nvPr/>
        </p:nvSpPr>
        <p:spPr bwMode="auto">
          <a:xfrm>
            <a:off x="8286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5849" name="Rectangle 9"/>
          <p:cNvSpPr>
            <a:spLocks noChangeArrowheads="1"/>
          </p:cNvSpPr>
          <p:nvPr/>
        </p:nvSpPr>
        <p:spPr bwMode="auto">
          <a:xfrm>
            <a:off x="12604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50" name="Rectangle 10"/>
          <p:cNvSpPr>
            <a:spLocks noChangeArrowheads="1"/>
          </p:cNvSpPr>
          <p:nvPr/>
        </p:nvSpPr>
        <p:spPr bwMode="auto">
          <a:xfrm>
            <a:off x="16922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51" name="Rectangle 11"/>
          <p:cNvSpPr>
            <a:spLocks noChangeArrowheads="1"/>
          </p:cNvSpPr>
          <p:nvPr/>
        </p:nvSpPr>
        <p:spPr bwMode="auto">
          <a:xfrm>
            <a:off x="21240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52" name="Rectangle 12"/>
          <p:cNvSpPr>
            <a:spLocks noChangeArrowheads="1"/>
          </p:cNvSpPr>
          <p:nvPr/>
        </p:nvSpPr>
        <p:spPr bwMode="auto">
          <a:xfrm>
            <a:off x="8286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5853" name="Rectangle 13"/>
          <p:cNvSpPr>
            <a:spLocks noChangeArrowheads="1"/>
          </p:cNvSpPr>
          <p:nvPr/>
        </p:nvSpPr>
        <p:spPr bwMode="auto">
          <a:xfrm>
            <a:off x="12604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54" name="Rectangle 14"/>
          <p:cNvSpPr>
            <a:spLocks noChangeArrowheads="1"/>
          </p:cNvSpPr>
          <p:nvPr/>
        </p:nvSpPr>
        <p:spPr bwMode="auto">
          <a:xfrm>
            <a:off x="16922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55" name="Rectangle 15"/>
          <p:cNvSpPr>
            <a:spLocks noChangeArrowheads="1"/>
          </p:cNvSpPr>
          <p:nvPr/>
        </p:nvSpPr>
        <p:spPr bwMode="auto">
          <a:xfrm>
            <a:off x="21240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grpSp>
        <p:nvGrpSpPr>
          <p:cNvPr id="35856" name="Group 18"/>
          <p:cNvGrpSpPr>
            <a:grpSpLocks/>
          </p:cNvGrpSpPr>
          <p:nvPr/>
        </p:nvGrpSpPr>
        <p:grpSpPr bwMode="auto">
          <a:xfrm>
            <a:off x="6305550" y="908050"/>
            <a:ext cx="2838450" cy="2035175"/>
            <a:chOff x="3878" y="895"/>
            <a:chExt cx="1788" cy="1282"/>
          </a:xfrm>
        </p:grpSpPr>
        <p:grpSp>
          <p:nvGrpSpPr>
            <p:cNvPr id="35901" name="Group 19"/>
            <p:cNvGrpSpPr>
              <a:grpSpLocks/>
            </p:cNvGrpSpPr>
            <p:nvPr/>
          </p:nvGrpSpPr>
          <p:grpSpPr bwMode="auto">
            <a:xfrm>
              <a:off x="4286" y="1253"/>
              <a:ext cx="1088" cy="272"/>
              <a:chOff x="975" y="1207"/>
              <a:chExt cx="1088" cy="272"/>
            </a:xfrm>
          </p:grpSpPr>
          <p:sp>
            <p:nvSpPr>
              <p:cNvPr id="35923" name="Rectangle 20"/>
              <p:cNvSpPr>
                <a:spLocks noChangeArrowheads="1"/>
              </p:cNvSpPr>
              <p:nvPr/>
            </p:nvSpPr>
            <p:spPr bwMode="auto">
              <a:xfrm>
                <a:off x="975"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6</a:t>
                </a:r>
              </a:p>
            </p:txBody>
          </p:sp>
          <p:sp>
            <p:nvSpPr>
              <p:cNvPr id="35924" name="Rectangle 21"/>
              <p:cNvSpPr>
                <a:spLocks noChangeArrowheads="1"/>
              </p:cNvSpPr>
              <p:nvPr/>
            </p:nvSpPr>
            <p:spPr bwMode="auto">
              <a:xfrm>
                <a:off x="124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5925" name="Rectangle 22"/>
              <p:cNvSpPr>
                <a:spLocks noChangeArrowheads="1"/>
              </p:cNvSpPr>
              <p:nvPr/>
            </p:nvSpPr>
            <p:spPr bwMode="auto">
              <a:xfrm>
                <a:off x="151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5926" name="Rectangle 23"/>
              <p:cNvSpPr>
                <a:spLocks noChangeArrowheads="1"/>
              </p:cNvSpPr>
              <p:nvPr/>
            </p:nvSpPr>
            <p:spPr bwMode="auto">
              <a:xfrm>
                <a:off x="179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grpSp>
          <p:nvGrpSpPr>
            <p:cNvPr id="35902" name="Group 24"/>
            <p:cNvGrpSpPr>
              <a:grpSpLocks/>
            </p:cNvGrpSpPr>
            <p:nvPr/>
          </p:nvGrpSpPr>
          <p:grpSpPr bwMode="auto">
            <a:xfrm>
              <a:off x="4286" y="1571"/>
              <a:ext cx="1088" cy="272"/>
              <a:chOff x="3107" y="1207"/>
              <a:chExt cx="1088" cy="272"/>
            </a:xfrm>
          </p:grpSpPr>
          <p:sp>
            <p:nvSpPr>
              <p:cNvPr id="35919" name="Rectangle 25"/>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920" name="Rectangle 26"/>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921" name="Rectangle 27"/>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922" name="Rectangle 28"/>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grpSp>
        <p:sp>
          <p:nvSpPr>
            <p:cNvPr id="35903" name="Text Box 29"/>
            <p:cNvSpPr txBox="1">
              <a:spLocks noChangeArrowheads="1"/>
            </p:cNvSpPr>
            <p:nvPr/>
          </p:nvSpPr>
          <p:spPr bwMode="auto">
            <a:xfrm>
              <a:off x="3878" y="1254"/>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E=(</a:t>
              </a:r>
            </a:p>
          </p:txBody>
        </p:sp>
        <p:grpSp>
          <p:nvGrpSpPr>
            <p:cNvPr id="35904" name="Group 30"/>
            <p:cNvGrpSpPr>
              <a:grpSpLocks/>
            </p:cNvGrpSpPr>
            <p:nvPr/>
          </p:nvGrpSpPr>
          <p:grpSpPr bwMode="auto">
            <a:xfrm>
              <a:off x="4241" y="895"/>
              <a:ext cx="1425" cy="278"/>
              <a:chOff x="1429" y="1121"/>
              <a:chExt cx="1425" cy="278"/>
            </a:xfrm>
          </p:grpSpPr>
          <p:sp>
            <p:nvSpPr>
              <p:cNvPr id="35915" name="Text Box 31"/>
              <p:cNvSpPr txBox="1">
                <a:spLocks noChangeArrowheads="1"/>
              </p:cNvSpPr>
              <p:nvPr/>
            </p:nvSpPr>
            <p:spPr bwMode="auto">
              <a:xfrm rot="-2700000">
                <a:off x="1429" y="1121"/>
                <a:ext cx="7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Tape drivers</a:t>
                </a:r>
              </a:p>
            </p:txBody>
          </p:sp>
          <p:sp>
            <p:nvSpPr>
              <p:cNvPr id="35916" name="Text Box 32"/>
              <p:cNvSpPr txBox="1">
                <a:spLocks noChangeArrowheads="1"/>
              </p:cNvSpPr>
              <p:nvPr/>
            </p:nvSpPr>
            <p:spPr bwMode="auto">
              <a:xfrm rot="-2700000">
                <a:off x="1701" y="1207"/>
                <a:ext cx="4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Plotters</a:t>
                </a:r>
              </a:p>
            </p:txBody>
          </p:sp>
          <p:sp>
            <p:nvSpPr>
              <p:cNvPr id="35917" name="Text Box 33"/>
              <p:cNvSpPr txBox="1">
                <a:spLocks noChangeArrowheads="1"/>
              </p:cNvSpPr>
              <p:nvPr/>
            </p:nvSpPr>
            <p:spPr bwMode="auto">
              <a:xfrm rot="-2700000">
                <a:off x="2245" y="1166"/>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CD-Roms</a:t>
                </a:r>
              </a:p>
            </p:txBody>
          </p:sp>
          <p:sp>
            <p:nvSpPr>
              <p:cNvPr id="35918" name="Text Box 34"/>
              <p:cNvSpPr txBox="1">
                <a:spLocks noChangeArrowheads="1"/>
              </p:cNvSpPr>
              <p:nvPr/>
            </p:nvSpPr>
            <p:spPr bwMode="auto">
              <a:xfrm rot="-2700000">
                <a:off x="1973" y="1174"/>
                <a:ext cx="5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Scanners</a:t>
                </a:r>
              </a:p>
            </p:txBody>
          </p:sp>
        </p:grpSp>
        <p:sp>
          <p:nvSpPr>
            <p:cNvPr id="35905" name="Text Box 35"/>
            <p:cNvSpPr txBox="1">
              <a:spLocks noChangeArrowheads="1"/>
            </p:cNvSpPr>
            <p:nvPr/>
          </p:nvSpPr>
          <p:spPr bwMode="auto">
            <a:xfrm>
              <a:off x="3878" y="157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a:t>
              </a:r>
            </a:p>
          </p:txBody>
        </p:sp>
        <p:sp>
          <p:nvSpPr>
            <p:cNvPr id="35906" name="Text Box 36"/>
            <p:cNvSpPr txBox="1">
              <a:spLocks noChangeArrowheads="1"/>
            </p:cNvSpPr>
            <p:nvPr/>
          </p:nvSpPr>
          <p:spPr bwMode="auto">
            <a:xfrm>
              <a:off x="5374" y="1254"/>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sp>
          <p:nvSpPr>
            <p:cNvPr id="35907" name="Text Box 37"/>
            <p:cNvSpPr txBox="1">
              <a:spLocks noChangeArrowheads="1"/>
            </p:cNvSpPr>
            <p:nvPr/>
          </p:nvSpPr>
          <p:spPr bwMode="auto">
            <a:xfrm>
              <a:off x="5374" y="15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nvGrpSpPr>
            <p:cNvPr id="35908" name="Group 38"/>
            <p:cNvGrpSpPr>
              <a:grpSpLocks/>
            </p:cNvGrpSpPr>
            <p:nvPr/>
          </p:nvGrpSpPr>
          <p:grpSpPr bwMode="auto">
            <a:xfrm>
              <a:off x="4286" y="1888"/>
              <a:ext cx="1088" cy="272"/>
              <a:chOff x="3107" y="1207"/>
              <a:chExt cx="1088" cy="272"/>
            </a:xfrm>
          </p:grpSpPr>
          <p:sp>
            <p:nvSpPr>
              <p:cNvPr id="35911" name="Rectangle 39"/>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6</a:t>
                </a:r>
              </a:p>
            </p:txBody>
          </p:sp>
          <p:sp>
            <p:nvSpPr>
              <p:cNvPr id="35912" name="Rectangle 40"/>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5913" name="Rectangle 41"/>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5914" name="Rectangle 42"/>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sp>
          <p:nvSpPr>
            <p:cNvPr id="35909" name="Text Box 43"/>
            <p:cNvSpPr txBox="1">
              <a:spLocks noChangeArrowheads="1"/>
            </p:cNvSpPr>
            <p:nvPr/>
          </p:nvSpPr>
          <p:spPr bwMode="auto">
            <a:xfrm>
              <a:off x="3878" y="1889"/>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a:t>
              </a:r>
            </a:p>
          </p:txBody>
        </p:sp>
        <p:sp>
          <p:nvSpPr>
            <p:cNvPr id="35910" name="Text Box 44"/>
            <p:cNvSpPr txBox="1">
              <a:spLocks noChangeArrowheads="1"/>
            </p:cNvSpPr>
            <p:nvPr/>
          </p:nvSpPr>
          <p:spPr bwMode="auto">
            <a:xfrm>
              <a:off x="5374" y="1889"/>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sp>
        <p:nvSpPr>
          <p:cNvPr id="35857" name="Rectangle 45"/>
          <p:cNvSpPr>
            <a:spLocks noChangeArrowheads="1"/>
          </p:cNvSpPr>
          <p:nvPr/>
        </p:nvSpPr>
        <p:spPr bwMode="auto">
          <a:xfrm>
            <a:off x="25558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58" name="Rectangle 46"/>
          <p:cNvSpPr>
            <a:spLocks noChangeArrowheads="1"/>
          </p:cNvSpPr>
          <p:nvPr/>
        </p:nvSpPr>
        <p:spPr bwMode="auto">
          <a:xfrm>
            <a:off x="25558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59" name="Rectangle 47"/>
          <p:cNvSpPr>
            <a:spLocks noChangeArrowheads="1"/>
          </p:cNvSpPr>
          <p:nvPr/>
        </p:nvSpPr>
        <p:spPr bwMode="auto">
          <a:xfrm>
            <a:off x="25558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0" name="Rectangle 48"/>
          <p:cNvSpPr>
            <a:spLocks noChangeArrowheads="1"/>
          </p:cNvSpPr>
          <p:nvPr/>
        </p:nvSpPr>
        <p:spPr bwMode="auto">
          <a:xfrm>
            <a:off x="8286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5861" name="Rectangle 49"/>
          <p:cNvSpPr>
            <a:spLocks noChangeArrowheads="1"/>
          </p:cNvSpPr>
          <p:nvPr/>
        </p:nvSpPr>
        <p:spPr bwMode="auto">
          <a:xfrm>
            <a:off x="12604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2" name="Rectangle 50"/>
          <p:cNvSpPr>
            <a:spLocks noChangeArrowheads="1"/>
          </p:cNvSpPr>
          <p:nvPr/>
        </p:nvSpPr>
        <p:spPr bwMode="auto">
          <a:xfrm>
            <a:off x="16922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3" name="Rectangle 51"/>
          <p:cNvSpPr>
            <a:spLocks noChangeArrowheads="1"/>
          </p:cNvSpPr>
          <p:nvPr/>
        </p:nvSpPr>
        <p:spPr bwMode="auto">
          <a:xfrm>
            <a:off x="21240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4" name="Rectangle 52"/>
          <p:cNvSpPr>
            <a:spLocks noChangeArrowheads="1"/>
          </p:cNvSpPr>
          <p:nvPr/>
        </p:nvSpPr>
        <p:spPr bwMode="auto">
          <a:xfrm>
            <a:off x="25558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5" name="Rectangle 53"/>
          <p:cNvSpPr>
            <a:spLocks noChangeArrowheads="1"/>
          </p:cNvSpPr>
          <p:nvPr/>
        </p:nvSpPr>
        <p:spPr bwMode="auto">
          <a:xfrm>
            <a:off x="8286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5866" name="Rectangle 54"/>
          <p:cNvSpPr>
            <a:spLocks noChangeArrowheads="1"/>
          </p:cNvSpPr>
          <p:nvPr/>
        </p:nvSpPr>
        <p:spPr bwMode="auto">
          <a:xfrm>
            <a:off x="12604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7" name="Rectangle 55"/>
          <p:cNvSpPr>
            <a:spLocks noChangeArrowheads="1"/>
          </p:cNvSpPr>
          <p:nvPr/>
        </p:nvSpPr>
        <p:spPr bwMode="auto">
          <a:xfrm>
            <a:off x="16922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8" name="Rectangle 56"/>
          <p:cNvSpPr>
            <a:spLocks noChangeArrowheads="1"/>
          </p:cNvSpPr>
          <p:nvPr/>
        </p:nvSpPr>
        <p:spPr bwMode="auto">
          <a:xfrm>
            <a:off x="21240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69" name="Rectangle 57"/>
          <p:cNvSpPr>
            <a:spLocks noChangeArrowheads="1"/>
          </p:cNvSpPr>
          <p:nvPr/>
        </p:nvSpPr>
        <p:spPr bwMode="auto">
          <a:xfrm>
            <a:off x="25558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70" name="Line 58"/>
          <p:cNvSpPr>
            <a:spLocks noChangeShapeType="1"/>
          </p:cNvSpPr>
          <p:nvPr/>
        </p:nvSpPr>
        <p:spPr bwMode="auto">
          <a:xfrm>
            <a:off x="1260475"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71" name="Rectangle 59"/>
          <p:cNvSpPr>
            <a:spLocks noChangeArrowheads="1"/>
          </p:cNvSpPr>
          <p:nvPr/>
        </p:nvSpPr>
        <p:spPr bwMode="auto">
          <a:xfrm>
            <a:off x="39243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5872" name="Rectangle 60"/>
          <p:cNvSpPr>
            <a:spLocks noChangeArrowheads="1"/>
          </p:cNvSpPr>
          <p:nvPr/>
        </p:nvSpPr>
        <p:spPr bwMode="auto">
          <a:xfrm>
            <a:off x="43561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73" name="Rectangle 61"/>
          <p:cNvSpPr>
            <a:spLocks noChangeArrowheads="1"/>
          </p:cNvSpPr>
          <p:nvPr/>
        </p:nvSpPr>
        <p:spPr bwMode="auto">
          <a:xfrm>
            <a:off x="47879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74" name="Rectangle 62"/>
          <p:cNvSpPr>
            <a:spLocks noChangeArrowheads="1"/>
          </p:cNvSpPr>
          <p:nvPr/>
        </p:nvSpPr>
        <p:spPr bwMode="auto">
          <a:xfrm>
            <a:off x="52197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75" name="Rectangle 63"/>
          <p:cNvSpPr>
            <a:spLocks noChangeArrowheads="1"/>
          </p:cNvSpPr>
          <p:nvPr/>
        </p:nvSpPr>
        <p:spPr bwMode="auto">
          <a:xfrm>
            <a:off x="39243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5876" name="Rectangle 64"/>
          <p:cNvSpPr>
            <a:spLocks noChangeArrowheads="1"/>
          </p:cNvSpPr>
          <p:nvPr/>
        </p:nvSpPr>
        <p:spPr bwMode="auto">
          <a:xfrm>
            <a:off x="43561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77" name="Rectangle 65"/>
          <p:cNvSpPr>
            <a:spLocks noChangeArrowheads="1"/>
          </p:cNvSpPr>
          <p:nvPr/>
        </p:nvSpPr>
        <p:spPr bwMode="auto">
          <a:xfrm>
            <a:off x="47879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78" name="Rectangle 66"/>
          <p:cNvSpPr>
            <a:spLocks noChangeArrowheads="1"/>
          </p:cNvSpPr>
          <p:nvPr/>
        </p:nvSpPr>
        <p:spPr bwMode="auto">
          <a:xfrm>
            <a:off x="52197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79" name="Rectangle 67"/>
          <p:cNvSpPr>
            <a:spLocks noChangeArrowheads="1"/>
          </p:cNvSpPr>
          <p:nvPr/>
        </p:nvSpPr>
        <p:spPr bwMode="auto">
          <a:xfrm>
            <a:off x="39243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5880" name="Rectangle 68"/>
          <p:cNvSpPr>
            <a:spLocks noChangeArrowheads="1"/>
          </p:cNvSpPr>
          <p:nvPr/>
        </p:nvSpPr>
        <p:spPr bwMode="auto">
          <a:xfrm>
            <a:off x="43561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1" name="Rectangle 69"/>
          <p:cNvSpPr>
            <a:spLocks noChangeArrowheads="1"/>
          </p:cNvSpPr>
          <p:nvPr/>
        </p:nvSpPr>
        <p:spPr bwMode="auto">
          <a:xfrm>
            <a:off x="47879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2" name="Rectangle 70"/>
          <p:cNvSpPr>
            <a:spLocks noChangeArrowheads="1"/>
          </p:cNvSpPr>
          <p:nvPr/>
        </p:nvSpPr>
        <p:spPr bwMode="auto">
          <a:xfrm>
            <a:off x="52197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3" name="Rectangle 71"/>
          <p:cNvSpPr>
            <a:spLocks noChangeArrowheads="1"/>
          </p:cNvSpPr>
          <p:nvPr/>
        </p:nvSpPr>
        <p:spPr bwMode="auto">
          <a:xfrm>
            <a:off x="56515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4" name="Rectangle 72"/>
          <p:cNvSpPr>
            <a:spLocks noChangeArrowheads="1"/>
          </p:cNvSpPr>
          <p:nvPr/>
        </p:nvSpPr>
        <p:spPr bwMode="auto">
          <a:xfrm>
            <a:off x="56515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5" name="Rectangle 73"/>
          <p:cNvSpPr>
            <a:spLocks noChangeArrowheads="1"/>
          </p:cNvSpPr>
          <p:nvPr/>
        </p:nvSpPr>
        <p:spPr bwMode="auto">
          <a:xfrm>
            <a:off x="56515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6" name="Rectangle 74"/>
          <p:cNvSpPr>
            <a:spLocks noChangeArrowheads="1"/>
          </p:cNvSpPr>
          <p:nvPr/>
        </p:nvSpPr>
        <p:spPr bwMode="auto">
          <a:xfrm>
            <a:off x="39243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5887" name="Rectangle 75"/>
          <p:cNvSpPr>
            <a:spLocks noChangeArrowheads="1"/>
          </p:cNvSpPr>
          <p:nvPr/>
        </p:nvSpPr>
        <p:spPr bwMode="auto">
          <a:xfrm>
            <a:off x="43561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8" name="Rectangle 76"/>
          <p:cNvSpPr>
            <a:spLocks noChangeArrowheads="1"/>
          </p:cNvSpPr>
          <p:nvPr/>
        </p:nvSpPr>
        <p:spPr bwMode="auto">
          <a:xfrm>
            <a:off x="47879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89" name="Rectangle 77"/>
          <p:cNvSpPr>
            <a:spLocks noChangeArrowheads="1"/>
          </p:cNvSpPr>
          <p:nvPr/>
        </p:nvSpPr>
        <p:spPr bwMode="auto">
          <a:xfrm>
            <a:off x="52197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90" name="Rectangle 78"/>
          <p:cNvSpPr>
            <a:spLocks noChangeArrowheads="1"/>
          </p:cNvSpPr>
          <p:nvPr/>
        </p:nvSpPr>
        <p:spPr bwMode="auto">
          <a:xfrm>
            <a:off x="56515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t>
            </a:r>
          </a:p>
        </p:txBody>
      </p:sp>
      <p:sp>
        <p:nvSpPr>
          <p:cNvPr id="35891" name="Rectangle 79"/>
          <p:cNvSpPr>
            <a:spLocks noChangeArrowheads="1"/>
          </p:cNvSpPr>
          <p:nvPr/>
        </p:nvSpPr>
        <p:spPr bwMode="auto">
          <a:xfrm>
            <a:off x="39243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5892" name="Rectangle 80"/>
          <p:cNvSpPr>
            <a:spLocks noChangeArrowheads="1"/>
          </p:cNvSpPr>
          <p:nvPr/>
        </p:nvSpPr>
        <p:spPr bwMode="auto">
          <a:xfrm>
            <a:off x="43561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5893" name="Rectangle 81"/>
          <p:cNvSpPr>
            <a:spLocks noChangeArrowheads="1"/>
          </p:cNvSpPr>
          <p:nvPr/>
        </p:nvSpPr>
        <p:spPr bwMode="auto">
          <a:xfrm>
            <a:off x="47879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5894" name="Rectangle 82"/>
          <p:cNvSpPr>
            <a:spLocks noChangeArrowheads="1"/>
          </p:cNvSpPr>
          <p:nvPr/>
        </p:nvSpPr>
        <p:spPr bwMode="auto">
          <a:xfrm>
            <a:off x="52197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5895" name="Rectangle 83"/>
          <p:cNvSpPr>
            <a:spLocks noChangeArrowheads="1"/>
          </p:cNvSpPr>
          <p:nvPr/>
        </p:nvSpPr>
        <p:spPr bwMode="auto">
          <a:xfrm>
            <a:off x="56515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5896" name="Line 84"/>
          <p:cNvSpPr>
            <a:spLocks noChangeShapeType="1"/>
          </p:cNvSpPr>
          <p:nvPr/>
        </p:nvSpPr>
        <p:spPr bwMode="auto">
          <a:xfrm>
            <a:off x="4356100"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61877" name="Rectangle 85"/>
          <p:cNvSpPr>
            <a:spLocks noChangeArrowheads="1"/>
          </p:cNvSpPr>
          <p:nvPr/>
        </p:nvSpPr>
        <p:spPr bwMode="auto">
          <a:xfrm>
            <a:off x="4356100" y="4508500"/>
            <a:ext cx="1728788"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161878" name="Rectangle 86"/>
          <p:cNvSpPr>
            <a:spLocks noChangeArrowheads="1"/>
          </p:cNvSpPr>
          <p:nvPr/>
        </p:nvSpPr>
        <p:spPr bwMode="auto">
          <a:xfrm>
            <a:off x="6948488" y="2492375"/>
            <a:ext cx="1728787" cy="431800"/>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p>
            <a:pPr marL="457200" indent="-457200"/>
            <a:endParaRPr lang="nb-NO"/>
          </a:p>
        </p:txBody>
      </p:sp>
      <p:sp>
        <p:nvSpPr>
          <p:cNvPr id="35899" name="Text Box 87"/>
          <p:cNvSpPr txBox="1">
            <a:spLocks noChangeArrowheads="1"/>
          </p:cNvSpPr>
          <p:nvPr/>
        </p:nvSpPr>
        <p:spPr bwMode="auto">
          <a:xfrm>
            <a:off x="827088" y="2276475"/>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Assigned resources</a:t>
            </a:r>
          </a:p>
        </p:txBody>
      </p:sp>
      <p:sp>
        <p:nvSpPr>
          <p:cNvPr id="35900" name="Text Box 88"/>
          <p:cNvSpPr txBox="1">
            <a:spLocks noChangeArrowheads="1"/>
          </p:cNvSpPr>
          <p:nvPr/>
        </p:nvSpPr>
        <p:spPr bwMode="auto">
          <a:xfrm>
            <a:off x="3708400" y="2276475"/>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Resources still needed</a:t>
            </a:r>
          </a:p>
        </p:txBody>
      </p:sp>
      <p:sp>
        <p:nvSpPr>
          <p:cNvPr id="88" name="Rectangle 2"/>
          <p:cNvSpPr>
            <a:spLocks noGrp="1" noChangeArrowheads="1"/>
          </p:cNvSpPr>
          <p:nvPr>
            <p:ph type="title"/>
          </p:nvPr>
        </p:nvSpPr>
        <p:spPr>
          <a:xfrm>
            <a:off x="351693" y="512596"/>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(1)</a:t>
            </a:r>
            <a:endParaRPr lang="en-US" sz="3200" b="1" smtClean="0"/>
          </a:p>
        </p:txBody>
      </p:sp>
      <p:sp>
        <p:nvSpPr>
          <p:cNvPr id="89"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4159629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77" grpId="0" animBg="1"/>
      <p:bldP spid="16187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AutoShape 3"/>
          <p:cNvSpPr>
            <a:spLocks noGrp="1" noChangeAspect="1" noChangeArrowheads="1"/>
          </p:cNvSpPr>
          <p:nvPr>
            <p:ph type="body" idx="4294967295"/>
          </p:nvPr>
        </p:nvSpPr>
        <p:spPr>
          <a:xfrm>
            <a:off x="0" y="5381625"/>
            <a:ext cx="8839200" cy="714375"/>
          </a:xfrm>
        </p:spPr>
        <p:txBody>
          <a:bodyPr/>
          <a:lstStyle/>
          <a:p>
            <a:pPr algn="ctr" eaLnBrk="1" hangingPunct="1">
              <a:buFont typeface="Wingdings" pitchFamily="2" charset="2"/>
              <a:buNone/>
            </a:pPr>
            <a:r>
              <a:rPr lang="en-US" smtClean="0"/>
              <a:t>An example for the deadlock</a:t>
            </a:r>
            <a:br>
              <a:rPr lang="en-US" smtClean="0"/>
            </a:br>
            <a:r>
              <a:rPr lang="en-US" smtClean="0"/>
              <a:t>detection algorithm</a:t>
            </a:r>
            <a:endParaRPr lang="en-US" sz="2800" smtClean="0"/>
          </a:p>
        </p:txBody>
      </p:sp>
      <p:sp>
        <p:nvSpPr>
          <p:cNvPr id="36868" name="Rectangle 4"/>
          <p:cNvSpPr>
            <a:spLocks noChangeArrowheads="1"/>
          </p:cNvSpPr>
          <p:nvPr/>
        </p:nvSpPr>
        <p:spPr bwMode="auto">
          <a:xfrm>
            <a:off x="8286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6869" name="Rectangle 5"/>
          <p:cNvSpPr>
            <a:spLocks noChangeArrowheads="1"/>
          </p:cNvSpPr>
          <p:nvPr/>
        </p:nvSpPr>
        <p:spPr bwMode="auto">
          <a:xfrm>
            <a:off x="12604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6870" name="Rectangle 6"/>
          <p:cNvSpPr>
            <a:spLocks noChangeArrowheads="1"/>
          </p:cNvSpPr>
          <p:nvPr/>
        </p:nvSpPr>
        <p:spPr bwMode="auto">
          <a:xfrm>
            <a:off x="16922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71" name="Rectangle 7"/>
          <p:cNvSpPr>
            <a:spLocks noChangeArrowheads="1"/>
          </p:cNvSpPr>
          <p:nvPr/>
        </p:nvSpPr>
        <p:spPr bwMode="auto">
          <a:xfrm>
            <a:off x="21240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72" name="Rectangle 8"/>
          <p:cNvSpPr>
            <a:spLocks noChangeArrowheads="1"/>
          </p:cNvSpPr>
          <p:nvPr/>
        </p:nvSpPr>
        <p:spPr bwMode="auto">
          <a:xfrm>
            <a:off x="8286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6873" name="Rectangle 9"/>
          <p:cNvSpPr>
            <a:spLocks noChangeArrowheads="1"/>
          </p:cNvSpPr>
          <p:nvPr/>
        </p:nvSpPr>
        <p:spPr bwMode="auto">
          <a:xfrm>
            <a:off x="12604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74" name="Rectangle 10"/>
          <p:cNvSpPr>
            <a:spLocks noChangeArrowheads="1"/>
          </p:cNvSpPr>
          <p:nvPr/>
        </p:nvSpPr>
        <p:spPr bwMode="auto">
          <a:xfrm>
            <a:off x="16922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75" name="Rectangle 11"/>
          <p:cNvSpPr>
            <a:spLocks noChangeArrowheads="1"/>
          </p:cNvSpPr>
          <p:nvPr/>
        </p:nvSpPr>
        <p:spPr bwMode="auto">
          <a:xfrm>
            <a:off x="21240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76" name="Rectangle 12"/>
          <p:cNvSpPr>
            <a:spLocks noChangeArrowheads="1"/>
          </p:cNvSpPr>
          <p:nvPr/>
        </p:nvSpPr>
        <p:spPr bwMode="auto">
          <a:xfrm>
            <a:off x="8286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6877" name="Rectangle 13"/>
          <p:cNvSpPr>
            <a:spLocks noChangeArrowheads="1"/>
          </p:cNvSpPr>
          <p:nvPr/>
        </p:nvSpPr>
        <p:spPr bwMode="auto">
          <a:xfrm>
            <a:off x="12604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78" name="Rectangle 14"/>
          <p:cNvSpPr>
            <a:spLocks noChangeArrowheads="1"/>
          </p:cNvSpPr>
          <p:nvPr/>
        </p:nvSpPr>
        <p:spPr bwMode="auto">
          <a:xfrm>
            <a:off x="16922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79" name="Rectangle 15"/>
          <p:cNvSpPr>
            <a:spLocks noChangeArrowheads="1"/>
          </p:cNvSpPr>
          <p:nvPr/>
        </p:nvSpPr>
        <p:spPr bwMode="auto">
          <a:xfrm>
            <a:off x="21240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grpSp>
        <p:nvGrpSpPr>
          <p:cNvPr id="36880" name="Group 18"/>
          <p:cNvGrpSpPr>
            <a:grpSpLocks/>
          </p:cNvGrpSpPr>
          <p:nvPr/>
        </p:nvGrpSpPr>
        <p:grpSpPr bwMode="auto">
          <a:xfrm>
            <a:off x="6305550" y="908050"/>
            <a:ext cx="2838450" cy="2035175"/>
            <a:chOff x="3878" y="895"/>
            <a:chExt cx="1788" cy="1282"/>
          </a:xfrm>
        </p:grpSpPr>
        <p:grpSp>
          <p:nvGrpSpPr>
            <p:cNvPr id="36924" name="Group 19"/>
            <p:cNvGrpSpPr>
              <a:grpSpLocks/>
            </p:cNvGrpSpPr>
            <p:nvPr/>
          </p:nvGrpSpPr>
          <p:grpSpPr bwMode="auto">
            <a:xfrm>
              <a:off x="4286" y="1253"/>
              <a:ext cx="1088" cy="272"/>
              <a:chOff x="975" y="1207"/>
              <a:chExt cx="1088" cy="272"/>
            </a:xfrm>
          </p:grpSpPr>
          <p:sp>
            <p:nvSpPr>
              <p:cNvPr id="36946" name="Rectangle 20"/>
              <p:cNvSpPr>
                <a:spLocks noChangeArrowheads="1"/>
              </p:cNvSpPr>
              <p:nvPr/>
            </p:nvSpPr>
            <p:spPr bwMode="auto">
              <a:xfrm>
                <a:off x="975"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6</a:t>
                </a:r>
              </a:p>
            </p:txBody>
          </p:sp>
          <p:sp>
            <p:nvSpPr>
              <p:cNvPr id="36947" name="Rectangle 21"/>
              <p:cNvSpPr>
                <a:spLocks noChangeArrowheads="1"/>
              </p:cNvSpPr>
              <p:nvPr/>
            </p:nvSpPr>
            <p:spPr bwMode="auto">
              <a:xfrm>
                <a:off x="124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6948" name="Rectangle 22"/>
              <p:cNvSpPr>
                <a:spLocks noChangeArrowheads="1"/>
              </p:cNvSpPr>
              <p:nvPr/>
            </p:nvSpPr>
            <p:spPr bwMode="auto">
              <a:xfrm>
                <a:off x="151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36949" name="Rectangle 23"/>
              <p:cNvSpPr>
                <a:spLocks noChangeArrowheads="1"/>
              </p:cNvSpPr>
              <p:nvPr/>
            </p:nvSpPr>
            <p:spPr bwMode="auto">
              <a:xfrm>
                <a:off x="179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grpSp>
          <p:nvGrpSpPr>
            <p:cNvPr id="36925" name="Group 24"/>
            <p:cNvGrpSpPr>
              <a:grpSpLocks/>
            </p:cNvGrpSpPr>
            <p:nvPr/>
          </p:nvGrpSpPr>
          <p:grpSpPr bwMode="auto">
            <a:xfrm>
              <a:off x="4286" y="1571"/>
              <a:ext cx="1088" cy="272"/>
              <a:chOff x="3107" y="1207"/>
              <a:chExt cx="1088" cy="272"/>
            </a:xfrm>
          </p:grpSpPr>
          <p:sp>
            <p:nvSpPr>
              <p:cNvPr id="36942" name="Rectangle 25"/>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5</a:t>
                </a:r>
              </a:p>
            </p:txBody>
          </p:sp>
          <p:sp>
            <p:nvSpPr>
              <p:cNvPr id="36943" name="Rectangle 26"/>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6944" name="Rectangle 27"/>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6945" name="Rectangle 28"/>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grpSp>
        <p:sp>
          <p:nvSpPr>
            <p:cNvPr id="36926" name="Text Box 29"/>
            <p:cNvSpPr txBox="1">
              <a:spLocks noChangeArrowheads="1"/>
            </p:cNvSpPr>
            <p:nvPr/>
          </p:nvSpPr>
          <p:spPr bwMode="auto">
            <a:xfrm>
              <a:off x="3878" y="1254"/>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E=(</a:t>
              </a:r>
            </a:p>
          </p:txBody>
        </p:sp>
        <p:grpSp>
          <p:nvGrpSpPr>
            <p:cNvPr id="36927" name="Group 30"/>
            <p:cNvGrpSpPr>
              <a:grpSpLocks/>
            </p:cNvGrpSpPr>
            <p:nvPr/>
          </p:nvGrpSpPr>
          <p:grpSpPr bwMode="auto">
            <a:xfrm>
              <a:off x="4241" y="895"/>
              <a:ext cx="1425" cy="278"/>
              <a:chOff x="1429" y="1121"/>
              <a:chExt cx="1425" cy="278"/>
            </a:xfrm>
          </p:grpSpPr>
          <p:sp>
            <p:nvSpPr>
              <p:cNvPr id="36938" name="Text Box 31"/>
              <p:cNvSpPr txBox="1">
                <a:spLocks noChangeArrowheads="1"/>
              </p:cNvSpPr>
              <p:nvPr/>
            </p:nvSpPr>
            <p:spPr bwMode="auto">
              <a:xfrm rot="-2700000">
                <a:off x="1429" y="1121"/>
                <a:ext cx="7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Tape drivers</a:t>
                </a:r>
              </a:p>
            </p:txBody>
          </p:sp>
          <p:sp>
            <p:nvSpPr>
              <p:cNvPr id="36939" name="Text Box 32"/>
              <p:cNvSpPr txBox="1">
                <a:spLocks noChangeArrowheads="1"/>
              </p:cNvSpPr>
              <p:nvPr/>
            </p:nvSpPr>
            <p:spPr bwMode="auto">
              <a:xfrm rot="-2700000">
                <a:off x="1701" y="1207"/>
                <a:ext cx="4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Plotters</a:t>
                </a:r>
              </a:p>
            </p:txBody>
          </p:sp>
          <p:sp>
            <p:nvSpPr>
              <p:cNvPr id="36940" name="Text Box 33"/>
              <p:cNvSpPr txBox="1">
                <a:spLocks noChangeArrowheads="1"/>
              </p:cNvSpPr>
              <p:nvPr/>
            </p:nvSpPr>
            <p:spPr bwMode="auto">
              <a:xfrm rot="-2700000">
                <a:off x="2245" y="1166"/>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CD-Roms</a:t>
                </a:r>
              </a:p>
            </p:txBody>
          </p:sp>
          <p:sp>
            <p:nvSpPr>
              <p:cNvPr id="36941" name="Text Box 34"/>
              <p:cNvSpPr txBox="1">
                <a:spLocks noChangeArrowheads="1"/>
              </p:cNvSpPr>
              <p:nvPr/>
            </p:nvSpPr>
            <p:spPr bwMode="auto">
              <a:xfrm rot="-2700000">
                <a:off x="1973" y="1174"/>
                <a:ext cx="5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400"/>
                  <a:t>Scanners</a:t>
                </a:r>
              </a:p>
            </p:txBody>
          </p:sp>
        </p:grpSp>
        <p:sp>
          <p:nvSpPr>
            <p:cNvPr id="36928" name="Text Box 35"/>
            <p:cNvSpPr txBox="1">
              <a:spLocks noChangeArrowheads="1"/>
            </p:cNvSpPr>
            <p:nvPr/>
          </p:nvSpPr>
          <p:spPr bwMode="auto">
            <a:xfrm>
              <a:off x="3878" y="157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P=(</a:t>
              </a:r>
            </a:p>
          </p:txBody>
        </p:sp>
        <p:sp>
          <p:nvSpPr>
            <p:cNvPr id="36929" name="Text Box 36"/>
            <p:cNvSpPr txBox="1">
              <a:spLocks noChangeArrowheads="1"/>
            </p:cNvSpPr>
            <p:nvPr/>
          </p:nvSpPr>
          <p:spPr bwMode="auto">
            <a:xfrm>
              <a:off x="5374" y="1254"/>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sp>
          <p:nvSpPr>
            <p:cNvPr id="36930" name="Text Box 37"/>
            <p:cNvSpPr txBox="1">
              <a:spLocks noChangeArrowheads="1"/>
            </p:cNvSpPr>
            <p:nvPr/>
          </p:nvSpPr>
          <p:spPr bwMode="auto">
            <a:xfrm>
              <a:off x="5374" y="15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nvGrpSpPr>
            <p:cNvPr id="36931" name="Group 38"/>
            <p:cNvGrpSpPr>
              <a:grpSpLocks/>
            </p:cNvGrpSpPr>
            <p:nvPr/>
          </p:nvGrpSpPr>
          <p:grpSpPr bwMode="auto">
            <a:xfrm>
              <a:off x="4286" y="1888"/>
              <a:ext cx="1088" cy="272"/>
              <a:chOff x="3107" y="1207"/>
              <a:chExt cx="1088" cy="272"/>
            </a:xfrm>
          </p:grpSpPr>
          <p:sp>
            <p:nvSpPr>
              <p:cNvPr id="36934" name="Rectangle 39"/>
              <p:cNvSpPr>
                <a:spLocks noChangeArrowheads="1"/>
              </p:cNvSpPr>
              <p:nvPr/>
            </p:nvSpPr>
            <p:spPr bwMode="auto">
              <a:xfrm>
                <a:off x="3107"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935" name="Rectangle 40"/>
              <p:cNvSpPr>
                <a:spLocks noChangeArrowheads="1"/>
              </p:cNvSpPr>
              <p:nvPr/>
            </p:nvSpPr>
            <p:spPr bwMode="auto">
              <a:xfrm>
                <a:off x="3379"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36" name="Rectangle 41"/>
              <p:cNvSpPr>
                <a:spLocks noChangeArrowheads="1"/>
              </p:cNvSpPr>
              <p:nvPr/>
            </p:nvSpPr>
            <p:spPr bwMode="auto">
              <a:xfrm>
                <a:off x="3651"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6937" name="Rectangle 42"/>
              <p:cNvSpPr>
                <a:spLocks noChangeArrowheads="1"/>
              </p:cNvSpPr>
              <p:nvPr/>
            </p:nvSpPr>
            <p:spPr bwMode="auto">
              <a:xfrm>
                <a:off x="3923" y="1207"/>
                <a:ext cx="272" cy="27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grpSp>
        <p:sp>
          <p:nvSpPr>
            <p:cNvPr id="36932" name="Text Box 43"/>
            <p:cNvSpPr txBox="1">
              <a:spLocks noChangeArrowheads="1"/>
            </p:cNvSpPr>
            <p:nvPr/>
          </p:nvSpPr>
          <p:spPr bwMode="auto">
            <a:xfrm>
              <a:off x="3878" y="1889"/>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a:t>
              </a:r>
            </a:p>
          </p:txBody>
        </p:sp>
        <p:sp>
          <p:nvSpPr>
            <p:cNvPr id="36933" name="Text Box 44"/>
            <p:cNvSpPr txBox="1">
              <a:spLocks noChangeArrowheads="1"/>
            </p:cNvSpPr>
            <p:nvPr/>
          </p:nvSpPr>
          <p:spPr bwMode="auto">
            <a:xfrm>
              <a:off x="5374" y="1889"/>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a:t>)</a:t>
              </a:r>
            </a:p>
          </p:txBody>
        </p:sp>
      </p:grpSp>
      <p:sp>
        <p:nvSpPr>
          <p:cNvPr id="36881" name="Rectangle 45"/>
          <p:cNvSpPr>
            <a:spLocks noChangeArrowheads="1"/>
          </p:cNvSpPr>
          <p:nvPr/>
        </p:nvSpPr>
        <p:spPr bwMode="auto">
          <a:xfrm>
            <a:off x="2555875"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82" name="Rectangle 46"/>
          <p:cNvSpPr>
            <a:spLocks noChangeArrowheads="1"/>
          </p:cNvSpPr>
          <p:nvPr/>
        </p:nvSpPr>
        <p:spPr bwMode="auto">
          <a:xfrm>
            <a:off x="2555875"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83" name="Rectangle 47"/>
          <p:cNvSpPr>
            <a:spLocks noChangeArrowheads="1"/>
          </p:cNvSpPr>
          <p:nvPr/>
        </p:nvSpPr>
        <p:spPr bwMode="auto">
          <a:xfrm>
            <a:off x="2555875"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84" name="Rectangle 48"/>
          <p:cNvSpPr>
            <a:spLocks noChangeArrowheads="1"/>
          </p:cNvSpPr>
          <p:nvPr/>
        </p:nvSpPr>
        <p:spPr bwMode="auto">
          <a:xfrm>
            <a:off x="8286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6885" name="Rectangle 49"/>
          <p:cNvSpPr>
            <a:spLocks noChangeArrowheads="1"/>
          </p:cNvSpPr>
          <p:nvPr/>
        </p:nvSpPr>
        <p:spPr bwMode="auto">
          <a:xfrm>
            <a:off x="12604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86" name="Rectangle 50"/>
          <p:cNvSpPr>
            <a:spLocks noChangeArrowheads="1"/>
          </p:cNvSpPr>
          <p:nvPr/>
        </p:nvSpPr>
        <p:spPr bwMode="auto">
          <a:xfrm>
            <a:off x="16922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87" name="Rectangle 51"/>
          <p:cNvSpPr>
            <a:spLocks noChangeArrowheads="1"/>
          </p:cNvSpPr>
          <p:nvPr/>
        </p:nvSpPr>
        <p:spPr bwMode="auto">
          <a:xfrm>
            <a:off x="21240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88" name="Rectangle 52"/>
          <p:cNvSpPr>
            <a:spLocks noChangeArrowheads="1"/>
          </p:cNvSpPr>
          <p:nvPr/>
        </p:nvSpPr>
        <p:spPr bwMode="auto">
          <a:xfrm>
            <a:off x="2555875"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89" name="Rectangle 53"/>
          <p:cNvSpPr>
            <a:spLocks noChangeArrowheads="1"/>
          </p:cNvSpPr>
          <p:nvPr/>
        </p:nvSpPr>
        <p:spPr bwMode="auto">
          <a:xfrm>
            <a:off x="8286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6890" name="Rectangle 54"/>
          <p:cNvSpPr>
            <a:spLocks noChangeArrowheads="1"/>
          </p:cNvSpPr>
          <p:nvPr/>
        </p:nvSpPr>
        <p:spPr bwMode="auto">
          <a:xfrm>
            <a:off x="12604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91" name="Rectangle 55"/>
          <p:cNvSpPr>
            <a:spLocks noChangeArrowheads="1"/>
          </p:cNvSpPr>
          <p:nvPr/>
        </p:nvSpPr>
        <p:spPr bwMode="auto">
          <a:xfrm>
            <a:off x="16922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92" name="Rectangle 56"/>
          <p:cNvSpPr>
            <a:spLocks noChangeArrowheads="1"/>
          </p:cNvSpPr>
          <p:nvPr/>
        </p:nvSpPr>
        <p:spPr bwMode="auto">
          <a:xfrm>
            <a:off x="21240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93" name="Rectangle 57"/>
          <p:cNvSpPr>
            <a:spLocks noChangeArrowheads="1"/>
          </p:cNvSpPr>
          <p:nvPr/>
        </p:nvSpPr>
        <p:spPr bwMode="auto">
          <a:xfrm>
            <a:off x="2555875"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94" name="Line 58"/>
          <p:cNvSpPr>
            <a:spLocks noChangeShapeType="1"/>
          </p:cNvSpPr>
          <p:nvPr/>
        </p:nvSpPr>
        <p:spPr bwMode="auto">
          <a:xfrm>
            <a:off x="1260475"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6895" name="Rectangle 59"/>
          <p:cNvSpPr>
            <a:spLocks noChangeArrowheads="1"/>
          </p:cNvSpPr>
          <p:nvPr/>
        </p:nvSpPr>
        <p:spPr bwMode="auto">
          <a:xfrm>
            <a:off x="39243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36896" name="Rectangle 60"/>
          <p:cNvSpPr>
            <a:spLocks noChangeArrowheads="1"/>
          </p:cNvSpPr>
          <p:nvPr/>
        </p:nvSpPr>
        <p:spPr bwMode="auto">
          <a:xfrm>
            <a:off x="43561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97" name="Rectangle 61"/>
          <p:cNvSpPr>
            <a:spLocks noChangeArrowheads="1"/>
          </p:cNvSpPr>
          <p:nvPr/>
        </p:nvSpPr>
        <p:spPr bwMode="auto">
          <a:xfrm>
            <a:off x="47879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898" name="Rectangle 62"/>
          <p:cNvSpPr>
            <a:spLocks noChangeArrowheads="1"/>
          </p:cNvSpPr>
          <p:nvPr/>
        </p:nvSpPr>
        <p:spPr bwMode="auto">
          <a:xfrm>
            <a:off x="52197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899" name="Rectangle 63"/>
          <p:cNvSpPr>
            <a:spLocks noChangeArrowheads="1"/>
          </p:cNvSpPr>
          <p:nvPr/>
        </p:nvSpPr>
        <p:spPr bwMode="auto">
          <a:xfrm>
            <a:off x="39243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B</a:t>
            </a:r>
          </a:p>
        </p:txBody>
      </p:sp>
      <p:sp>
        <p:nvSpPr>
          <p:cNvPr id="36900" name="Rectangle 64"/>
          <p:cNvSpPr>
            <a:spLocks noChangeArrowheads="1"/>
          </p:cNvSpPr>
          <p:nvPr/>
        </p:nvSpPr>
        <p:spPr bwMode="auto">
          <a:xfrm>
            <a:off x="43561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01" name="Rectangle 65"/>
          <p:cNvSpPr>
            <a:spLocks noChangeArrowheads="1"/>
          </p:cNvSpPr>
          <p:nvPr/>
        </p:nvSpPr>
        <p:spPr bwMode="auto">
          <a:xfrm>
            <a:off x="47879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902" name="Rectangle 66"/>
          <p:cNvSpPr>
            <a:spLocks noChangeArrowheads="1"/>
          </p:cNvSpPr>
          <p:nvPr/>
        </p:nvSpPr>
        <p:spPr bwMode="auto">
          <a:xfrm>
            <a:off x="52197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903" name="Rectangle 67"/>
          <p:cNvSpPr>
            <a:spLocks noChangeArrowheads="1"/>
          </p:cNvSpPr>
          <p:nvPr/>
        </p:nvSpPr>
        <p:spPr bwMode="auto">
          <a:xfrm>
            <a:off x="39243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C</a:t>
            </a:r>
          </a:p>
        </p:txBody>
      </p:sp>
      <p:sp>
        <p:nvSpPr>
          <p:cNvPr id="36904" name="Rectangle 68"/>
          <p:cNvSpPr>
            <a:spLocks noChangeArrowheads="1"/>
          </p:cNvSpPr>
          <p:nvPr/>
        </p:nvSpPr>
        <p:spPr bwMode="auto">
          <a:xfrm>
            <a:off x="43561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36905" name="Rectangle 69"/>
          <p:cNvSpPr>
            <a:spLocks noChangeArrowheads="1"/>
          </p:cNvSpPr>
          <p:nvPr/>
        </p:nvSpPr>
        <p:spPr bwMode="auto">
          <a:xfrm>
            <a:off x="47879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906" name="Rectangle 70"/>
          <p:cNvSpPr>
            <a:spLocks noChangeArrowheads="1"/>
          </p:cNvSpPr>
          <p:nvPr/>
        </p:nvSpPr>
        <p:spPr bwMode="auto">
          <a:xfrm>
            <a:off x="52197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07" name="Rectangle 71"/>
          <p:cNvSpPr>
            <a:spLocks noChangeArrowheads="1"/>
          </p:cNvSpPr>
          <p:nvPr/>
        </p:nvSpPr>
        <p:spPr bwMode="auto">
          <a:xfrm>
            <a:off x="5651500" y="27813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08" name="Rectangle 72"/>
          <p:cNvSpPr>
            <a:spLocks noChangeArrowheads="1"/>
          </p:cNvSpPr>
          <p:nvPr/>
        </p:nvSpPr>
        <p:spPr bwMode="auto">
          <a:xfrm>
            <a:off x="5651500" y="32131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6909" name="Rectangle 73"/>
          <p:cNvSpPr>
            <a:spLocks noChangeArrowheads="1"/>
          </p:cNvSpPr>
          <p:nvPr/>
        </p:nvSpPr>
        <p:spPr bwMode="auto">
          <a:xfrm>
            <a:off x="5651500" y="36449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10" name="Rectangle 74"/>
          <p:cNvSpPr>
            <a:spLocks noChangeArrowheads="1"/>
          </p:cNvSpPr>
          <p:nvPr/>
        </p:nvSpPr>
        <p:spPr bwMode="auto">
          <a:xfrm>
            <a:off x="39243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D</a:t>
            </a:r>
          </a:p>
        </p:txBody>
      </p:sp>
      <p:sp>
        <p:nvSpPr>
          <p:cNvPr id="36911" name="Rectangle 75"/>
          <p:cNvSpPr>
            <a:spLocks noChangeArrowheads="1"/>
          </p:cNvSpPr>
          <p:nvPr/>
        </p:nvSpPr>
        <p:spPr bwMode="auto">
          <a:xfrm>
            <a:off x="43561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12" name="Rectangle 76"/>
          <p:cNvSpPr>
            <a:spLocks noChangeArrowheads="1"/>
          </p:cNvSpPr>
          <p:nvPr/>
        </p:nvSpPr>
        <p:spPr bwMode="auto">
          <a:xfrm>
            <a:off x="47879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13" name="Rectangle 77"/>
          <p:cNvSpPr>
            <a:spLocks noChangeArrowheads="1"/>
          </p:cNvSpPr>
          <p:nvPr/>
        </p:nvSpPr>
        <p:spPr bwMode="auto">
          <a:xfrm>
            <a:off x="52197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914" name="Rectangle 78"/>
          <p:cNvSpPr>
            <a:spLocks noChangeArrowheads="1"/>
          </p:cNvSpPr>
          <p:nvPr/>
        </p:nvSpPr>
        <p:spPr bwMode="auto">
          <a:xfrm>
            <a:off x="5651500" y="40767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15" name="Rectangle 79"/>
          <p:cNvSpPr>
            <a:spLocks noChangeArrowheads="1"/>
          </p:cNvSpPr>
          <p:nvPr/>
        </p:nvSpPr>
        <p:spPr bwMode="auto">
          <a:xfrm>
            <a:off x="39243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E</a:t>
            </a:r>
          </a:p>
        </p:txBody>
      </p:sp>
      <p:sp>
        <p:nvSpPr>
          <p:cNvPr id="36916" name="Rectangle 80"/>
          <p:cNvSpPr>
            <a:spLocks noChangeArrowheads="1"/>
          </p:cNvSpPr>
          <p:nvPr/>
        </p:nvSpPr>
        <p:spPr bwMode="auto">
          <a:xfrm>
            <a:off x="43561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36917" name="Rectangle 81"/>
          <p:cNvSpPr>
            <a:spLocks noChangeArrowheads="1"/>
          </p:cNvSpPr>
          <p:nvPr/>
        </p:nvSpPr>
        <p:spPr bwMode="auto">
          <a:xfrm>
            <a:off x="47879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918" name="Rectangle 82"/>
          <p:cNvSpPr>
            <a:spLocks noChangeArrowheads="1"/>
          </p:cNvSpPr>
          <p:nvPr/>
        </p:nvSpPr>
        <p:spPr bwMode="auto">
          <a:xfrm>
            <a:off x="52197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36919" name="Rectangle 83"/>
          <p:cNvSpPr>
            <a:spLocks noChangeArrowheads="1"/>
          </p:cNvSpPr>
          <p:nvPr/>
        </p:nvSpPr>
        <p:spPr bwMode="auto">
          <a:xfrm>
            <a:off x="5651500" y="4508500"/>
            <a:ext cx="431800" cy="4318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0</a:t>
            </a:r>
          </a:p>
        </p:txBody>
      </p:sp>
      <p:sp>
        <p:nvSpPr>
          <p:cNvPr id="36920" name="Line 84"/>
          <p:cNvSpPr>
            <a:spLocks noChangeShapeType="1"/>
          </p:cNvSpPr>
          <p:nvPr/>
        </p:nvSpPr>
        <p:spPr bwMode="auto">
          <a:xfrm>
            <a:off x="4356100" y="2781300"/>
            <a:ext cx="0" cy="2159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6921" name="Text Box 91"/>
          <p:cNvSpPr txBox="1">
            <a:spLocks noChangeArrowheads="1"/>
          </p:cNvSpPr>
          <p:nvPr/>
        </p:nvSpPr>
        <p:spPr bwMode="auto">
          <a:xfrm>
            <a:off x="2771775" y="1412875"/>
            <a:ext cx="1149350" cy="557213"/>
          </a:xfrm>
          <a:prstGeom prst="rect">
            <a:avLst/>
          </a:prstGeom>
          <a:solidFill>
            <a:srgbClr val="00FF00"/>
          </a:solidFill>
          <a:ln w="38100">
            <a:solidFill>
              <a:schemeClr val="tx1"/>
            </a:solidFill>
            <a:miter lim="800000"/>
            <a:headEnd/>
            <a:tailEnd type="none" w="lg" len="lg"/>
          </a:ln>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2800"/>
              <a:t>SAFE</a:t>
            </a:r>
          </a:p>
        </p:txBody>
      </p:sp>
      <p:sp>
        <p:nvSpPr>
          <p:cNvPr id="36922" name="Text Box 92"/>
          <p:cNvSpPr txBox="1">
            <a:spLocks noChangeArrowheads="1"/>
          </p:cNvSpPr>
          <p:nvPr/>
        </p:nvSpPr>
        <p:spPr bwMode="auto">
          <a:xfrm>
            <a:off x="827088" y="2276475"/>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Assigned resources</a:t>
            </a:r>
          </a:p>
        </p:txBody>
      </p:sp>
      <p:sp>
        <p:nvSpPr>
          <p:cNvPr id="36923" name="Text Box 93"/>
          <p:cNvSpPr txBox="1">
            <a:spLocks noChangeArrowheads="1"/>
          </p:cNvSpPr>
          <p:nvPr/>
        </p:nvSpPr>
        <p:spPr bwMode="auto">
          <a:xfrm>
            <a:off x="3708400" y="2276475"/>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r>
              <a:rPr lang="en-US" sz="1800"/>
              <a:t>Resources still needed</a:t>
            </a:r>
          </a:p>
        </p:txBody>
      </p:sp>
      <p:sp>
        <p:nvSpPr>
          <p:cNvPr id="87" name="Rectangle 2"/>
          <p:cNvSpPr>
            <a:spLocks noGrp="1" noChangeArrowheads="1"/>
          </p:cNvSpPr>
          <p:nvPr>
            <p:ph type="title"/>
          </p:nvPr>
        </p:nvSpPr>
        <p:spPr>
          <a:xfrm>
            <a:off x="351693" y="512596"/>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(1)</a:t>
            </a:r>
            <a:endParaRPr lang="en-US" sz="3200" b="1" smtClean="0"/>
          </a:p>
        </p:txBody>
      </p:sp>
      <p:sp>
        <p:nvSpPr>
          <p:cNvPr id="88"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2655290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12200" y="6311900"/>
            <a:ext cx="431800" cy="457200"/>
          </a:xfrm>
        </p:spPr>
        <p:txBody>
          <a:bodyPr/>
          <a:lstStyle/>
          <a:p>
            <a:fld id="{28A6B404-B697-4700-8612-022A3A84A00D}" type="slidenum">
              <a:rPr lang="en-US" altLang="en-US"/>
              <a:pPr/>
              <a:t>44</a:t>
            </a:fld>
            <a:endParaRPr lang="en-US" altLang="en-US"/>
          </a:p>
        </p:txBody>
      </p:sp>
      <p:sp>
        <p:nvSpPr>
          <p:cNvPr id="8" name="Rectangle 2"/>
          <p:cNvSpPr>
            <a:spLocks noGrp="1" noChangeArrowheads="1"/>
          </p:cNvSpPr>
          <p:nvPr>
            <p:ph type="title"/>
          </p:nvPr>
        </p:nvSpPr>
        <p:spPr>
          <a:xfrm>
            <a:off x="364393" y="580003"/>
            <a:ext cx="8522676" cy="584775"/>
          </a:xfrm>
        </p:spPr>
        <p:txBody>
          <a:bodyPr wrap="square">
            <a:spAutoFit/>
          </a:bodyPr>
          <a:lstStyle/>
          <a:p>
            <a:pPr eaLnBrk="1" hangingPunct="1"/>
            <a:r>
              <a:rPr lang="en-US" sz="3200" b="1" smtClean="0"/>
              <a:t>Banker</a:t>
            </a:r>
            <a:r>
              <a:rPr lang="ja-JP" altLang="en-US" sz="3200" b="1" smtClean="0"/>
              <a:t>’</a:t>
            </a:r>
            <a:r>
              <a:rPr lang="en-US" altLang="ja-JP" sz="3200" b="1" smtClean="0"/>
              <a:t>s Algorithm for Multiple Resources (2)</a:t>
            </a:r>
            <a:endParaRPr lang="en-US" sz="3200" b="1" smtClean="0"/>
          </a:p>
        </p:txBody>
      </p:sp>
      <p:sp>
        <p:nvSpPr>
          <p:cNvPr id="10" name="Rectangle 3"/>
          <p:cNvSpPr txBox="1">
            <a:spLocks noChangeArrowheads="1"/>
          </p:cNvSpPr>
          <p:nvPr/>
        </p:nvSpPr>
        <p:spPr bwMode="auto">
          <a:xfrm>
            <a:off x="228171" y="1459755"/>
            <a:ext cx="8600284"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6600FF"/>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rgbClr val="6600FF"/>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6600FF"/>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6600FF"/>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6600FF"/>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Tx/>
              <a:buNone/>
            </a:pPr>
            <a:r>
              <a:rPr lang="en-US" sz="2400"/>
              <a:t>The algorithm for checking to see if a state is safe can now be stated</a:t>
            </a:r>
            <a:r>
              <a:rPr lang="en-US" sz="2400" smtClean="0"/>
              <a:t>.</a:t>
            </a:r>
          </a:p>
          <a:p>
            <a:pPr marL="0" indent="0">
              <a:lnSpc>
                <a:spcPct val="80000"/>
              </a:lnSpc>
              <a:buFontTx/>
              <a:buNone/>
            </a:pPr>
            <a:r>
              <a:rPr lang="en-US" sz="2400"/>
              <a:t/>
            </a:r>
            <a:br>
              <a:rPr lang="en-US" sz="2400"/>
            </a:br>
            <a:r>
              <a:rPr lang="en-US" sz="2400" b="1" smtClean="0"/>
              <a:t>1. Look</a:t>
            </a:r>
            <a:r>
              <a:rPr lang="en-US" sz="2400" smtClean="0"/>
              <a:t> for </a:t>
            </a:r>
            <a:r>
              <a:rPr lang="en-US" sz="2400"/>
              <a:t>a row, R, whose unmet resource needs are all smaller than </a:t>
            </a:r>
            <a:r>
              <a:rPr lang="en-US" sz="2400" smtClean="0"/>
              <a:t>or equal </a:t>
            </a:r>
            <a:r>
              <a:rPr lang="en-US" sz="2400"/>
              <a:t>to A. If no such row exists, the system will eventually </a:t>
            </a:r>
            <a:r>
              <a:rPr lang="en-US" sz="2400" smtClean="0"/>
              <a:t>deadlock since </a:t>
            </a:r>
            <a:r>
              <a:rPr lang="en-US" sz="2400"/>
              <a:t>no process can run to completion (assuming processes keep </a:t>
            </a:r>
            <a:r>
              <a:rPr lang="en-US" sz="2400" smtClean="0"/>
              <a:t>all resources </a:t>
            </a:r>
            <a:r>
              <a:rPr lang="en-US" sz="2400"/>
              <a:t>until they exit</a:t>
            </a:r>
            <a:r>
              <a:rPr lang="en-US" sz="2400" smtClean="0"/>
              <a:t>).</a:t>
            </a:r>
          </a:p>
          <a:p>
            <a:pPr marL="0" indent="0">
              <a:lnSpc>
                <a:spcPct val="80000"/>
              </a:lnSpc>
              <a:buFontTx/>
              <a:buNone/>
            </a:pPr>
            <a:r>
              <a:rPr lang="en-US" sz="2400"/>
              <a:t/>
            </a:r>
            <a:br>
              <a:rPr lang="en-US" sz="2400"/>
            </a:br>
            <a:r>
              <a:rPr lang="en-US" sz="2400" b="1"/>
              <a:t>2. Assume</a:t>
            </a:r>
            <a:r>
              <a:rPr lang="en-US" sz="2400"/>
              <a:t> the process of the chosen row requests all the resources it</a:t>
            </a:r>
            <a:br>
              <a:rPr lang="en-US" sz="2400"/>
            </a:br>
            <a:r>
              <a:rPr lang="en-US" sz="2400"/>
              <a:t>needs (which is guaranteed to be possible) and finishes. Mark </a:t>
            </a:r>
            <a:r>
              <a:rPr lang="en-US" sz="2400" smtClean="0"/>
              <a:t>that process </a:t>
            </a:r>
            <a:r>
              <a:rPr lang="en-US" sz="2400"/>
              <a:t>as terminated and add all of its resources to the A vector.</a:t>
            </a:r>
            <a:br>
              <a:rPr lang="en-US" sz="2400"/>
            </a:br>
            <a:endParaRPr lang="en-US" sz="2400" smtClean="0"/>
          </a:p>
          <a:p>
            <a:pPr marL="0" indent="0">
              <a:lnSpc>
                <a:spcPct val="80000"/>
              </a:lnSpc>
              <a:buFontTx/>
              <a:buNone/>
            </a:pPr>
            <a:r>
              <a:rPr lang="en-US" sz="2400" b="1" smtClean="0"/>
              <a:t>3</a:t>
            </a:r>
            <a:r>
              <a:rPr lang="en-US" sz="2400" b="1"/>
              <a:t>. Repeat</a:t>
            </a:r>
            <a:r>
              <a:rPr lang="en-US" sz="2400"/>
              <a:t> steps 1 and 2 until either all processes are marked </a:t>
            </a:r>
            <a:r>
              <a:rPr lang="en-US" sz="2400" smtClean="0"/>
              <a:t>terminated (in </a:t>
            </a:r>
            <a:r>
              <a:rPr lang="en-US" sz="2400"/>
              <a:t>which case the initial state was safe) or no process is left </a:t>
            </a:r>
            <a:r>
              <a:rPr lang="en-US" sz="2400" smtClean="0"/>
              <a:t>whose resource </a:t>
            </a:r>
            <a:r>
              <a:rPr lang="en-US" sz="2400"/>
              <a:t>needs can be met (in which case the system was not safe).</a:t>
            </a:r>
          </a:p>
        </p:txBody>
      </p:sp>
      <p:sp>
        <p:nvSpPr>
          <p:cNvPr id="5" name="Rectangle 4"/>
          <p:cNvSpPr txBox="1">
            <a:spLocks noChangeArrowheads="1"/>
          </p:cNvSpPr>
          <p:nvPr/>
        </p:nvSpPr>
        <p:spPr bwMode="auto">
          <a:xfrm>
            <a:off x="512885" y="1974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Avoidance</a:t>
            </a:r>
          </a:p>
        </p:txBody>
      </p:sp>
    </p:spTree>
    <p:extLst>
      <p:ext uri="{BB962C8B-B14F-4D97-AF65-F5344CB8AC3E}">
        <p14:creationId xmlns:p14="http://schemas.microsoft.com/office/powerpoint/2010/main" val="21055549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3250" y="1944756"/>
            <a:ext cx="7772400" cy="707886"/>
          </a:xfrm>
        </p:spPr>
        <p:txBody>
          <a:bodyPr>
            <a:spAutoFit/>
          </a:bodyPr>
          <a:lstStyle/>
          <a:p>
            <a:pPr eaLnBrk="1" hangingPunct="1"/>
            <a:r>
              <a:rPr lang="en-US" sz="4000" b="1" smtClean="0"/>
              <a:t>Deadlock Prevention</a:t>
            </a:r>
          </a:p>
        </p:txBody>
      </p:sp>
      <p:sp>
        <p:nvSpPr>
          <p:cNvPr id="38915" name="Rectangle 3"/>
          <p:cNvSpPr>
            <a:spLocks noGrp="1" noChangeArrowheads="1"/>
          </p:cNvSpPr>
          <p:nvPr>
            <p:ph type="body" idx="1"/>
          </p:nvPr>
        </p:nvSpPr>
        <p:spPr>
          <a:xfrm>
            <a:off x="469900" y="2760682"/>
            <a:ext cx="8280400" cy="3539430"/>
          </a:xfrm>
        </p:spPr>
        <p:txBody>
          <a:bodyPr wrap="square">
            <a:spAutoFit/>
          </a:bodyPr>
          <a:lstStyle/>
          <a:p>
            <a:pPr marL="0" indent="0">
              <a:buNone/>
            </a:pPr>
            <a:r>
              <a:rPr lang="en-US" sz="2800"/>
              <a:t>Having seen that deadlock avoidance is essentially impossible, because it </a:t>
            </a:r>
            <a:r>
              <a:rPr lang="en-US" sz="2800" smtClean="0"/>
              <a:t>requires </a:t>
            </a:r>
            <a:r>
              <a:rPr lang="en-US" sz="2800"/>
              <a:t>information about future requests, which is not known, how do real </a:t>
            </a:r>
            <a:r>
              <a:rPr lang="en-US" sz="2800" smtClean="0"/>
              <a:t>systems avoid </a:t>
            </a:r>
            <a:r>
              <a:rPr lang="en-US" sz="2800"/>
              <a:t>deadlock? The answer is to go back to the four conditions stated by </a:t>
            </a:r>
            <a:r>
              <a:rPr lang="en-US" sz="2800" smtClean="0"/>
              <a:t>Coffman  </a:t>
            </a:r>
            <a:r>
              <a:rPr lang="en-US" sz="2800"/>
              <a:t>(1971) to see if they can provide a clue. If we can ensure that at </a:t>
            </a:r>
            <a:r>
              <a:rPr lang="en-US" sz="2800" smtClean="0"/>
              <a:t>least one </a:t>
            </a:r>
            <a:r>
              <a:rPr lang="en-US" sz="2800"/>
              <a:t>of these conditions is never satisfied, then deadlocks will be structurally </a:t>
            </a:r>
            <a:r>
              <a:rPr lang="en-US" sz="2800" smtClean="0"/>
              <a:t>impossible </a:t>
            </a:r>
            <a:r>
              <a:rPr lang="en-US" sz="2800"/>
              <a:t>(Havender, 1968).</a:t>
            </a:r>
            <a:endParaRPr lang="en-US" sz="2800" smtClean="0"/>
          </a:p>
        </p:txBody>
      </p:sp>
    </p:spTree>
    <p:extLst>
      <p:ext uri="{BB962C8B-B14F-4D97-AF65-F5344CB8AC3E}">
        <p14:creationId xmlns:p14="http://schemas.microsoft.com/office/powerpoint/2010/main" val="8612954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629334"/>
            <a:ext cx="9144000" cy="646331"/>
          </a:xfrm>
        </p:spPr>
        <p:txBody>
          <a:bodyPr wrap="square">
            <a:spAutoFit/>
          </a:bodyPr>
          <a:lstStyle/>
          <a:p>
            <a:pPr eaLnBrk="1" hangingPunct="1"/>
            <a:r>
              <a:rPr lang="en-US" sz="3600" b="1" smtClean="0"/>
              <a:t>R: Conditions for Resource Deadlocks</a:t>
            </a:r>
          </a:p>
        </p:txBody>
      </p:sp>
      <p:sp>
        <p:nvSpPr>
          <p:cNvPr id="12291" name="Rectangle 3"/>
          <p:cNvSpPr>
            <a:spLocks noGrp="1" noChangeArrowheads="1"/>
          </p:cNvSpPr>
          <p:nvPr>
            <p:ph type="body" idx="1"/>
          </p:nvPr>
        </p:nvSpPr>
        <p:spPr>
          <a:xfrm>
            <a:off x="410308" y="1377462"/>
            <a:ext cx="8546123" cy="5115246"/>
          </a:xfrm>
        </p:spPr>
        <p:txBody>
          <a:bodyPr wrap="square">
            <a:spAutoFit/>
          </a:bodyPr>
          <a:lstStyle/>
          <a:p>
            <a:pPr marL="0" indent="0" eaLnBrk="1" hangingPunct="1">
              <a:buSzTx/>
              <a:buNone/>
            </a:pPr>
            <a:r>
              <a:rPr lang="en-US" sz="2400" b="1" smtClean="0"/>
              <a:t>1. Mutual </a:t>
            </a:r>
            <a:r>
              <a:rPr lang="en-US" sz="2400" b="1"/>
              <a:t>exclusion condition</a:t>
            </a:r>
            <a:r>
              <a:rPr lang="en-US" sz="2400"/>
              <a:t>. Each resource is either currently </a:t>
            </a:r>
            <a:r>
              <a:rPr lang="en-US" sz="2400" smtClean="0"/>
              <a:t>assigned </a:t>
            </a:r>
            <a:r>
              <a:rPr lang="en-US" sz="2400"/>
              <a:t>to exactly one process or is available</a:t>
            </a:r>
            <a:r>
              <a:rPr lang="en-US" sz="2400" smtClean="0"/>
              <a:t>.</a:t>
            </a:r>
          </a:p>
          <a:p>
            <a:pPr marL="0" indent="0" eaLnBrk="1" hangingPunct="1">
              <a:buSzTx/>
              <a:buNone/>
            </a:pPr>
            <a:r>
              <a:rPr lang="en-US" sz="2400"/>
              <a:t/>
            </a:r>
            <a:br>
              <a:rPr lang="en-US" sz="2400"/>
            </a:br>
            <a:r>
              <a:rPr lang="en-US" sz="2400" b="1"/>
              <a:t>2. Hold-and-wait condition</a:t>
            </a:r>
            <a:r>
              <a:rPr lang="en-US" sz="2400"/>
              <a:t>. Processes currently holding resources </a:t>
            </a:r>
            <a:r>
              <a:rPr lang="en-US" sz="2400" smtClean="0"/>
              <a:t>that were </a:t>
            </a:r>
            <a:r>
              <a:rPr lang="en-US" sz="2400"/>
              <a:t>granted earlier can request new resources</a:t>
            </a:r>
            <a:r>
              <a:rPr lang="en-US" sz="2400" smtClean="0"/>
              <a:t>.</a:t>
            </a:r>
          </a:p>
          <a:p>
            <a:pPr marL="0" indent="0" eaLnBrk="1" hangingPunct="1">
              <a:buSzTx/>
              <a:buNone/>
            </a:pPr>
            <a:r>
              <a:rPr lang="en-US" sz="2400"/>
              <a:t/>
            </a:r>
            <a:br>
              <a:rPr lang="en-US" sz="2400"/>
            </a:br>
            <a:r>
              <a:rPr lang="en-US" sz="2400" b="1"/>
              <a:t>3. No-preemption condition</a:t>
            </a:r>
            <a:r>
              <a:rPr lang="en-US" sz="2400"/>
              <a:t>. Resources previously granted cannot </a:t>
            </a:r>
            <a:r>
              <a:rPr lang="en-US" sz="2400" smtClean="0"/>
              <a:t>be forcibly </a:t>
            </a:r>
            <a:r>
              <a:rPr lang="en-US" sz="2400"/>
              <a:t>taken away from a process. They must be explicitly </a:t>
            </a:r>
            <a:r>
              <a:rPr lang="en-US" sz="2400" smtClean="0"/>
              <a:t>released by </a:t>
            </a:r>
            <a:r>
              <a:rPr lang="en-US" sz="2400"/>
              <a:t>the process holding them</a:t>
            </a:r>
            <a:r>
              <a:rPr lang="en-US" sz="2400" smtClean="0"/>
              <a:t>.</a:t>
            </a:r>
          </a:p>
          <a:p>
            <a:pPr marL="0" indent="0" eaLnBrk="1" hangingPunct="1">
              <a:buSzTx/>
              <a:buNone/>
            </a:pPr>
            <a:r>
              <a:rPr lang="en-US" sz="2400"/>
              <a:t/>
            </a:r>
            <a:br>
              <a:rPr lang="en-US" sz="2400"/>
            </a:br>
            <a:r>
              <a:rPr lang="en-US" sz="2400" b="1"/>
              <a:t>4. Circular wait condition</a:t>
            </a:r>
            <a:r>
              <a:rPr lang="en-US" sz="2400"/>
              <a:t>. There must be a circular list of two or </a:t>
            </a:r>
            <a:r>
              <a:rPr lang="en-US" sz="2400" smtClean="0"/>
              <a:t>more processes</a:t>
            </a:r>
            <a:r>
              <a:rPr lang="en-US" sz="2400"/>
              <a:t>, each of which is waiting for a resource held by the </a:t>
            </a:r>
            <a:r>
              <a:rPr lang="en-US" sz="2400" smtClean="0"/>
              <a:t>next member </a:t>
            </a:r>
            <a:r>
              <a:rPr lang="en-US" sz="2400"/>
              <a:t>of the chain.</a:t>
            </a:r>
            <a:endParaRPr lang="en-US" sz="2400" smtClean="0"/>
          </a:p>
        </p:txBody>
      </p:sp>
      <p:sp>
        <p:nvSpPr>
          <p:cNvPr id="4" name="Rectangle 2"/>
          <p:cNvSpPr txBox="1">
            <a:spLocks noChangeArrowheads="1"/>
          </p:cNvSpPr>
          <p:nvPr/>
        </p:nvSpPr>
        <p:spPr bwMode="auto">
          <a:xfrm>
            <a:off x="514350" y="5423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Prevention</a:t>
            </a:r>
          </a:p>
        </p:txBody>
      </p:sp>
    </p:spTree>
    <p:extLst>
      <p:ext uri="{BB962C8B-B14F-4D97-AF65-F5344CB8AC3E}">
        <p14:creationId xmlns:p14="http://schemas.microsoft.com/office/powerpoint/2010/main" val="1086195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5E1003B-7E6F-4932-92EA-E9C5B03A2737}" type="slidenum">
              <a:rPr lang="en-US" altLang="en-US"/>
              <a:pPr/>
              <a:t>47</a:t>
            </a:fld>
            <a:endParaRPr lang="en-US" altLang="en-US"/>
          </a:p>
        </p:txBody>
      </p:sp>
      <p:sp>
        <p:nvSpPr>
          <p:cNvPr id="26627" name="Rectangle 3"/>
          <p:cNvSpPr>
            <a:spLocks noGrp="1" noChangeArrowheads="1"/>
          </p:cNvSpPr>
          <p:nvPr>
            <p:ph type="body" idx="1"/>
          </p:nvPr>
        </p:nvSpPr>
        <p:spPr>
          <a:xfrm>
            <a:off x="685800" y="1690688"/>
            <a:ext cx="8201025" cy="4545012"/>
          </a:xfrm>
        </p:spPr>
        <p:txBody>
          <a:bodyPr/>
          <a:lstStyle/>
          <a:p>
            <a:pPr>
              <a:lnSpc>
                <a:spcPct val="90000"/>
              </a:lnSpc>
            </a:pPr>
            <a:r>
              <a:rPr lang="en-US" altLang="en-US"/>
              <a:t>Some devices (such as printer) can be spooled</a:t>
            </a:r>
          </a:p>
          <a:p>
            <a:pPr lvl="1">
              <a:lnSpc>
                <a:spcPct val="90000"/>
              </a:lnSpc>
            </a:pPr>
            <a:r>
              <a:rPr lang="en-US" altLang="en-US"/>
              <a:t>only the printer daemon uses printer resource</a:t>
            </a:r>
          </a:p>
          <a:p>
            <a:pPr lvl="1">
              <a:lnSpc>
                <a:spcPct val="90000"/>
              </a:lnSpc>
            </a:pPr>
            <a:r>
              <a:rPr lang="en-US" altLang="en-US"/>
              <a:t>thus deadlock for printer eliminated</a:t>
            </a:r>
          </a:p>
          <a:p>
            <a:pPr>
              <a:lnSpc>
                <a:spcPct val="90000"/>
              </a:lnSpc>
            </a:pPr>
            <a:r>
              <a:rPr lang="en-US" altLang="en-US"/>
              <a:t>Not all devices can be spooled</a:t>
            </a:r>
          </a:p>
          <a:p>
            <a:pPr>
              <a:lnSpc>
                <a:spcPct val="90000"/>
              </a:lnSpc>
            </a:pPr>
            <a:r>
              <a:rPr lang="en-US" altLang="en-US"/>
              <a:t>Principle:</a:t>
            </a:r>
          </a:p>
          <a:p>
            <a:pPr lvl="1">
              <a:lnSpc>
                <a:spcPct val="90000"/>
              </a:lnSpc>
            </a:pPr>
            <a:r>
              <a:rPr lang="en-US" altLang="en-US"/>
              <a:t>avoid assigning resource when not absolutely necessary</a:t>
            </a:r>
          </a:p>
          <a:p>
            <a:pPr lvl="1">
              <a:lnSpc>
                <a:spcPct val="90000"/>
              </a:lnSpc>
            </a:pPr>
            <a:r>
              <a:rPr lang="en-US" altLang="en-US"/>
              <a:t>as few processes as possible actually claim the resource</a:t>
            </a:r>
          </a:p>
          <a:p>
            <a:pPr>
              <a:lnSpc>
                <a:spcPct val="90000"/>
              </a:lnSpc>
            </a:pPr>
            <a:endParaRPr lang="en-US" altLang="en-US"/>
          </a:p>
        </p:txBody>
      </p:sp>
      <p:sp>
        <p:nvSpPr>
          <p:cNvPr id="6" name="Rectangle 2"/>
          <p:cNvSpPr>
            <a:spLocks noGrp="1" noChangeArrowheads="1"/>
          </p:cNvSpPr>
          <p:nvPr>
            <p:ph type="title"/>
          </p:nvPr>
        </p:nvSpPr>
        <p:spPr>
          <a:xfrm>
            <a:off x="628650" y="710912"/>
            <a:ext cx="7772400" cy="584775"/>
          </a:xfrm>
        </p:spPr>
        <p:txBody>
          <a:bodyPr>
            <a:spAutoFit/>
          </a:bodyPr>
          <a:lstStyle/>
          <a:p>
            <a:pPr eaLnBrk="1" hangingPunct="1"/>
            <a:r>
              <a:rPr lang="en-US" sz="3200" b="1" smtClean="0"/>
              <a:t>Attacking the Mutual Exclusion Condition</a:t>
            </a:r>
          </a:p>
        </p:txBody>
      </p:sp>
      <p:sp>
        <p:nvSpPr>
          <p:cNvPr id="5" name="Rectangle 2"/>
          <p:cNvSpPr txBox="1">
            <a:spLocks noChangeArrowheads="1"/>
          </p:cNvSpPr>
          <p:nvPr/>
        </p:nvSpPr>
        <p:spPr bwMode="auto">
          <a:xfrm>
            <a:off x="514350" y="5423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Prevention</a:t>
            </a:r>
          </a:p>
        </p:txBody>
      </p:sp>
    </p:spTree>
    <p:extLst>
      <p:ext uri="{BB962C8B-B14F-4D97-AF65-F5344CB8AC3E}">
        <p14:creationId xmlns:p14="http://schemas.microsoft.com/office/powerpoint/2010/main" val="17585304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28650" y="545812"/>
            <a:ext cx="7772400" cy="584775"/>
          </a:xfrm>
        </p:spPr>
        <p:txBody>
          <a:bodyPr>
            <a:spAutoFit/>
          </a:bodyPr>
          <a:lstStyle/>
          <a:p>
            <a:pPr eaLnBrk="1" hangingPunct="1"/>
            <a:r>
              <a:rPr lang="en-US" sz="3200" b="1" smtClean="0"/>
              <a:t>Attacking Hold and Wait Condition</a:t>
            </a:r>
          </a:p>
        </p:txBody>
      </p:sp>
      <p:sp>
        <p:nvSpPr>
          <p:cNvPr id="40963" name="Rectangle 3"/>
          <p:cNvSpPr>
            <a:spLocks noGrp="1" noChangeArrowheads="1"/>
          </p:cNvSpPr>
          <p:nvPr>
            <p:ph type="body" idx="1"/>
          </p:nvPr>
        </p:nvSpPr>
        <p:spPr>
          <a:xfrm>
            <a:off x="635000" y="1397000"/>
            <a:ext cx="7772400" cy="5066002"/>
          </a:xfrm>
        </p:spPr>
        <p:txBody>
          <a:bodyPr>
            <a:spAutoFit/>
          </a:bodyPr>
          <a:lstStyle/>
          <a:p>
            <a:pPr eaLnBrk="1" hangingPunct="1">
              <a:lnSpc>
                <a:spcPct val="90000"/>
              </a:lnSpc>
            </a:pPr>
            <a:r>
              <a:rPr lang="en-US" sz="2800" smtClean="0"/>
              <a:t>Require processes to request resources before starting</a:t>
            </a:r>
          </a:p>
          <a:p>
            <a:pPr lvl="1" eaLnBrk="1" hangingPunct="1">
              <a:lnSpc>
                <a:spcPct val="90000"/>
              </a:lnSpc>
            </a:pPr>
            <a:r>
              <a:rPr lang="en-US" sz="2400" smtClean="0"/>
              <a:t>A process never has to wait for what it needs</a:t>
            </a:r>
          </a:p>
          <a:p>
            <a:pPr lvl="1" eaLnBrk="1" hangingPunct="1">
              <a:lnSpc>
                <a:spcPct val="90000"/>
              </a:lnSpc>
            </a:pPr>
            <a:r>
              <a:rPr lang="en-US" sz="2400" smtClean="0"/>
              <a:t>Telephone companies do this</a:t>
            </a:r>
          </a:p>
          <a:p>
            <a:pPr eaLnBrk="1" hangingPunct="1">
              <a:lnSpc>
                <a:spcPct val="90000"/>
              </a:lnSpc>
            </a:pPr>
            <a:endParaRPr lang="en-US" sz="2400" smtClean="0"/>
          </a:p>
          <a:p>
            <a:pPr eaLnBrk="1" hangingPunct="1">
              <a:lnSpc>
                <a:spcPct val="90000"/>
              </a:lnSpc>
            </a:pPr>
            <a:r>
              <a:rPr lang="en-US" sz="2800" smtClean="0"/>
              <a:t>Problems</a:t>
            </a:r>
          </a:p>
          <a:p>
            <a:pPr lvl="1" eaLnBrk="1" hangingPunct="1">
              <a:lnSpc>
                <a:spcPct val="90000"/>
              </a:lnSpc>
            </a:pPr>
            <a:r>
              <a:rPr lang="en-US" sz="2400" smtClean="0"/>
              <a:t>May not know required resources at start of run</a:t>
            </a:r>
          </a:p>
          <a:p>
            <a:pPr lvl="1" eaLnBrk="1" hangingPunct="1">
              <a:lnSpc>
                <a:spcPct val="90000"/>
              </a:lnSpc>
            </a:pPr>
            <a:r>
              <a:rPr lang="en-US" sz="2400" smtClean="0"/>
              <a:t>Also ties up resources other processes could be using</a:t>
            </a:r>
          </a:p>
          <a:p>
            <a:pPr lvl="1" eaLnBrk="1" hangingPunct="1">
              <a:lnSpc>
                <a:spcPct val="90000"/>
              </a:lnSpc>
            </a:pPr>
            <a:endParaRPr lang="en-US" sz="2400" smtClean="0"/>
          </a:p>
          <a:p>
            <a:pPr eaLnBrk="1" hangingPunct="1">
              <a:lnSpc>
                <a:spcPct val="90000"/>
              </a:lnSpc>
            </a:pPr>
            <a:r>
              <a:rPr lang="en-US" sz="2800" smtClean="0"/>
              <a:t>Variation: </a:t>
            </a:r>
          </a:p>
          <a:p>
            <a:pPr lvl="1" eaLnBrk="1" hangingPunct="1">
              <a:lnSpc>
                <a:spcPct val="90000"/>
              </a:lnSpc>
            </a:pPr>
            <a:r>
              <a:rPr lang="en-US" sz="2400" smtClean="0"/>
              <a:t>Process must give up all resources</a:t>
            </a:r>
          </a:p>
          <a:p>
            <a:pPr lvl="1" eaLnBrk="1" hangingPunct="1">
              <a:lnSpc>
                <a:spcPct val="90000"/>
              </a:lnSpc>
            </a:pPr>
            <a:r>
              <a:rPr lang="en-US" sz="2400" smtClean="0"/>
              <a:t>Then request all immediately needed</a:t>
            </a:r>
          </a:p>
        </p:txBody>
      </p:sp>
      <p:sp>
        <p:nvSpPr>
          <p:cNvPr id="4" name="Rectangle 2"/>
          <p:cNvSpPr txBox="1">
            <a:spLocks noChangeArrowheads="1"/>
          </p:cNvSpPr>
          <p:nvPr/>
        </p:nvSpPr>
        <p:spPr bwMode="auto">
          <a:xfrm>
            <a:off x="514350" y="5423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Prevention</a:t>
            </a:r>
          </a:p>
        </p:txBody>
      </p:sp>
    </p:spTree>
    <p:extLst>
      <p:ext uri="{BB962C8B-B14F-4D97-AF65-F5344CB8AC3E}">
        <p14:creationId xmlns:p14="http://schemas.microsoft.com/office/powerpoint/2010/main" val="2883489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589469"/>
            <a:ext cx="7689850" cy="584775"/>
          </a:xfrm>
        </p:spPr>
        <p:txBody>
          <a:bodyPr>
            <a:spAutoFit/>
          </a:bodyPr>
          <a:lstStyle/>
          <a:p>
            <a:pPr eaLnBrk="1" hangingPunct="1"/>
            <a:r>
              <a:rPr lang="en-US" sz="3200" b="1" smtClean="0"/>
              <a:t>Attacking the No Preemption Condition</a:t>
            </a:r>
          </a:p>
        </p:txBody>
      </p:sp>
      <p:sp>
        <p:nvSpPr>
          <p:cNvPr id="41987" name="Rectangle 3"/>
          <p:cNvSpPr>
            <a:spLocks noGrp="1" noChangeArrowheads="1"/>
          </p:cNvSpPr>
          <p:nvPr>
            <p:ph type="body" idx="1"/>
          </p:nvPr>
        </p:nvSpPr>
        <p:spPr>
          <a:xfrm>
            <a:off x="246063" y="1935163"/>
            <a:ext cx="8458200" cy="3841750"/>
          </a:xfrm>
        </p:spPr>
        <p:txBody>
          <a:bodyPr/>
          <a:lstStyle/>
          <a:p>
            <a:pPr eaLnBrk="1" hangingPunct="1"/>
            <a:r>
              <a:rPr lang="en-US" smtClean="0"/>
              <a:t>This is not a viable option</a:t>
            </a:r>
          </a:p>
          <a:p>
            <a:pPr eaLnBrk="1" hangingPunct="1"/>
            <a:r>
              <a:rPr lang="en-US" smtClean="0"/>
              <a:t>Consider a process given the printer</a:t>
            </a:r>
          </a:p>
          <a:p>
            <a:pPr lvl="1" eaLnBrk="1" hangingPunct="1"/>
            <a:r>
              <a:rPr lang="en-US" smtClean="0"/>
              <a:t>Halfway through its job</a:t>
            </a:r>
          </a:p>
          <a:p>
            <a:pPr lvl="1" eaLnBrk="1" hangingPunct="1"/>
            <a:r>
              <a:rPr lang="en-US" smtClean="0"/>
              <a:t>No  forcibly take away printer</a:t>
            </a:r>
          </a:p>
          <a:p>
            <a:pPr lvl="1" eaLnBrk="1" hangingPunct="1"/>
            <a:r>
              <a:rPr lang="en-US" smtClean="0"/>
              <a:t>!!??</a:t>
            </a:r>
          </a:p>
        </p:txBody>
      </p:sp>
      <p:pic>
        <p:nvPicPr>
          <p:cNvPr id="4198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6988" y="4298950"/>
            <a:ext cx="326866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5"/>
          <p:cNvSpPr txBox="1">
            <a:spLocks noChangeArrowheads="1"/>
          </p:cNvSpPr>
          <p:nvPr/>
        </p:nvSpPr>
        <p:spPr bwMode="auto">
          <a:xfrm>
            <a:off x="1552575" y="5210175"/>
            <a:ext cx="143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pPr algn="l" eaLnBrk="1" hangingPunct="1">
              <a:spcBef>
                <a:spcPct val="50000"/>
              </a:spcBef>
            </a:pPr>
            <a:r>
              <a:rPr lang="en-US">
                <a:latin typeface="Times New Roman" pitchFamily="18" charset="0"/>
              </a:rPr>
              <a:t>  </a:t>
            </a:r>
          </a:p>
        </p:txBody>
      </p:sp>
      <p:sp>
        <p:nvSpPr>
          <p:cNvPr id="6" name="Rectangle 2"/>
          <p:cNvSpPr txBox="1">
            <a:spLocks noChangeArrowheads="1"/>
          </p:cNvSpPr>
          <p:nvPr/>
        </p:nvSpPr>
        <p:spPr bwMode="auto">
          <a:xfrm>
            <a:off x="514350" y="5423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Prevention</a:t>
            </a:r>
          </a:p>
        </p:txBody>
      </p:sp>
    </p:spTree>
    <p:extLst>
      <p:ext uri="{BB962C8B-B14F-4D97-AF65-F5344CB8AC3E}">
        <p14:creationId xmlns:p14="http://schemas.microsoft.com/office/powerpoint/2010/main" val="3061370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5</a:t>
            </a:fld>
            <a:endParaRPr lang="en-US" altLang="en-US"/>
          </a:p>
        </p:txBody>
      </p:sp>
      <p:sp>
        <p:nvSpPr>
          <p:cNvPr id="40962" name="Rectangle 2"/>
          <p:cNvSpPr>
            <a:spLocks noGrp="1" noChangeArrowheads="1"/>
          </p:cNvSpPr>
          <p:nvPr>
            <p:ph type="title"/>
          </p:nvPr>
        </p:nvSpPr>
        <p:spPr>
          <a:xfrm>
            <a:off x="0" y="0"/>
            <a:ext cx="9144000" cy="646331"/>
          </a:xfrm>
        </p:spPr>
        <p:txBody>
          <a:bodyPr wrap="square">
            <a:spAutoFit/>
          </a:bodyPr>
          <a:lstStyle/>
          <a:p>
            <a:r>
              <a:rPr lang="en-US" sz="3600" b="1" smtClean="0"/>
              <a:t>Multex</a:t>
            </a:r>
            <a:endParaRPr lang="en-US" altLang="en-US" sz="3600" b="1"/>
          </a:p>
        </p:txBody>
      </p:sp>
      <p:sp>
        <p:nvSpPr>
          <p:cNvPr id="40963" name="Rectangle 3"/>
          <p:cNvSpPr>
            <a:spLocks noGrp="1" noChangeArrowheads="1"/>
          </p:cNvSpPr>
          <p:nvPr>
            <p:ph type="body" idx="1"/>
          </p:nvPr>
        </p:nvSpPr>
        <p:spPr>
          <a:xfrm>
            <a:off x="0" y="644770"/>
            <a:ext cx="9143999" cy="5896999"/>
          </a:xfrm>
        </p:spPr>
        <p:txBody>
          <a:bodyPr wrap="square">
            <a:spAutoFit/>
          </a:bodyPr>
          <a:lstStyle/>
          <a:p>
            <a:pPr marL="0" indent="0">
              <a:buNone/>
            </a:pPr>
            <a:r>
              <a:rPr lang="en-US" sz="2300"/>
              <a:t>Mutex or Mutual Exclusion Object is used to give access to a resource to only one process at a time. The mutex object allows all the processes to use the same resource but at a time, only one process is allowed to use the resource. Mutex uses the lock-based technique to handle the critical section problem.</a:t>
            </a:r>
          </a:p>
          <a:p>
            <a:pPr marL="0" indent="0">
              <a:buNone/>
            </a:pPr>
            <a:r>
              <a:rPr lang="en-US" sz="2300"/>
              <a:t>Whenever a process requests for a resource from the system, then the system will create a mutex object with a unique name or ID. So, whenever the process wants to use that resource, then the process occupies a lock on the object. After locking, the process uses the resource and finally releases the mutex object. After that, other processes can create the mutex object in the same manner and use it.</a:t>
            </a:r>
          </a:p>
          <a:p>
            <a:pPr marL="0" indent="0">
              <a:buNone/>
            </a:pPr>
            <a:r>
              <a:rPr lang="en-US" sz="2300"/>
              <a:t>By locking the object, that particular resource is allocated to that particular process and no other process can take that resource. So, in the critical section, no other processes are allowed to use the shared resource. In this way, the process synchronization can be achieved with the help of a mutex object</a:t>
            </a:r>
            <a:r>
              <a:rPr lang="en-US" sz="2300" smtClean="0"/>
              <a:t>.</a:t>
            </a:r>
            <a:endParaRPr lang="en-US" sz="2300"/>
          </a:p>
        </p:txBody>
      </p:sp>
    </p:spTree>
    <p:extLst>
      <p:ext uri="{BB962C8B-B14F-4D97-AF65-F5344CB8AC3E}">
        <p14:creationId xmlns:p14="http://schemas.microsoft.com/office/powerpoint/2010/main" val="30294050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28650" y="685512"/>
            <a:ext cx="7772400" cy="584775"/>
          </a:xfrm>
        </p:spPr>
        <p:txBody>
          <a:bodyPr>
            <a:spAutoFit/>
          </a:bodyPr>
          <a:lstStyle/>
          <a:p>
            <a:pPr eaLnBrk="1" hangingPunct="1"/>
            <a:r>
              <a:rPr lang="en-US" sz="3200" b="1" smtClean="0"/>
              <a:t>Attacking the Circular Wait Condition (1)</a:t>
            </a:r>
          </a:p>
        </p:txBody>
      </p:sp>
      <p:sp>
        <p:nvSpPr>
          <p:cNvPr id="157702" name="Oval 6"/>
          <p:cNvSpPr>
            <a:spLocks noChangeArrowheads="1"/>
          </p:cNvSpPr>
          <p:nvPr/>
        </p:nvSpPr>
        <p:spPr bwMode="auto">
          <a:xfrm>
            <a:off x="5794375" y="1771650"/>
            <a:ext cx="576263" cy="5762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A</a:t>
            </a:r>
          </a:p>
        </p:txBody>
      </p:sp>
      <p:sp>
        <p:nvSpPr>
          <p:cNvPr id="43012" name="Rectangle 7"/>
          <p:cNvSpPr>
            <a:spLocks noChangeArrowheads="1"/>
          </p:cNvSpPr>
          <p:nvPr/>
        </p:nvSpPr>
        <p:spPr bwMode="auto">
          <a:xfrm>
            <a:off x="3489325" y="4003675"/>
            <a:ext cx="576263"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1</a:t>
            </a:r>
          </a:p>
        </p:txBody>
      </p:sp>
      <p:sp>
        <p:nvSpPr>
          <p:cNvPr id="157704" name="Line 8"/>
          <p:cNvSpPr>
            <a:spLocks noChangeShapeType="1"/>
          </p:cNvSpPr>
          <p:nvPr/>
        </p:nvSpPr>
        <p:spPr bwMode="auto">
          <a:xfrm flipH="1">
            <a:off x="3778250" y="2347913"/>
            <a:ext cx="2303463" cy="16557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3014" name="Rectangle 11"/>
          <p:cNvSpPr>
            <a:spLocks noChangeArrowheads="1"/>
          </p:cNvSpPr>
          <p:nvPr/>
        </p:nvSpPr>
        <p:spPr bwMode="auto">
          <a:xfrm>
            <a:off x="8097838" y="4003675"/>
            <a:ext cx="576262"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5</a:t>
            </a:r>
          </a:p>
        </p:txBody>
      </p:sp>
      <p:sp>
        <p:nvSpPr>
          <p:cNvPr id="43015" name="Rectangle 13"/>
          <p:cNvSpPr>
            <a:spLocks noChangeArrowheads="1"/>
          </p:cNvSpPr>
          <p:nvPr/>
        </p:nvSpPr>
        <p:spPr bwMode="auto">
          <a:xfrm>
            <a:off x="6945313" y="4003675"/>
            <a:ext cx="576262"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4</a:t>
            </a:r>
          </a:p>
        </p:txBody>
      </p:sp>
      <p:sp>
        <p:nvSpPr>
          <p:cNvPr id="43016" name="Rectangle 14"/>
          <p:cNvSpPr>
            <a:spLocks noChangeArrowheads="1"/>
          </p:cNvSpPr>
          <p:nvPr/>
        </p:nvSpPr>
        <p:spPr bwMode="auto">
          <a:xfrm>
            <a:off x="5794375" y="4003675"/>
            <a:ext cx="576263"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3</a:t>
            </a:r>
          </a:p>
        </p:txBody>
      </p:sp>
      <p:sp>
        <p:nvSpPr>
          <p:cNvPr id="43017" name="Rectangle 15"/>
          <p:cNvSpPr>
            <a:spLocks noChangeArrowheads="1"/>
          </p:cNvSpPr>
          <p:nvPr/>
        </p:nvSpPr>
        <p:spPr bwMode="auto">
          <a:xfrm>
            <a:off x="4641850" y="4003675"/>
            <a:ext cx="576263"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457200" indent="-457200"/>
            <a:r>
              <a:rPr lang="en-US"/>
              <a:t>2</a:t>
            </a:r>
          </a:p>
        </p:txBody>
      </p:sp>
      <p:sp>
        <p:nvSpPr>
          <p:cNvPr id="157713" name="Line 17"/>
          <p:cNvSpPr>
            <a:spLocks noChangeShapeType="1"/>
          </p:cNvSpPr>
          <p:nvPr/>
        </p:nvSpPr>
        <p:spPr bwMode="auto">
          <a:xfrm flipH="1">
            <a:off x="6081713" y="2347913"/>
            <a:ext cx="0" cy="16557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57714" name="Line 18"/>
          <p:cNvSpPr>
            <a:spLocks noChangeShapeType="1"/>
          </p:cNvSpPr>
          <p:nvPr/>
        </p:nvSpPr>
        <p:spPr bwMode="auto">
          <a:xfrm>
            <a:off x="6081713" y="2347913"/>
            <a:ext cx="2305050" cy="165576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57716" name="Line 20"/>
          <p:cNvSpPr>
            <a:spLocks noChangeShapeType="1"/>
          </p:cNvSpPr>
          <p:nvPr/>
        </p:nvSpPr>
        <p:spPr bwMode="auto">
          <a:xfrm flipH="1">
            <a:off x="3778250" y="2347913"/>
            <a:ext cx="2303463" cy="1655762"/>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7717" name="Line 21"/>
          <p:cNvSpPr>
            <a:spLocks noChangeShapeType="1"/>
          </p:cNvSpPr>
          <p:nvPr/>
        </p:nvSpPr>
        <p:spPr bwMode="auto">
          <a:xfrm>
            <a:off x="6081713" y="2347913"/>
            <a:ext cx="2305050" cy="1655762"/>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7718" name="Line 22"/>
          <p:cNvSpPr>
            <a:spLocks noChangeShapeType="1"/>
          </p:cNvSpPr>
          <p:nvPr/>
        </p:nvSpPr>
        <p:spPr bwMode="auto">
          <a:xfrm flipH="1">
            <a:off x="6081713" y="2347913"/>
            <a:ext cx="0" cy="1655762"/>
          </a:xfrm>
          <a:prstGeom prst="line">
            <a:avLst/>
          </a:prstGeom>
          <a:noFill/>
          <a:ln w="28575">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57719" name="Line 23"/>
          <p:cNvSpPr>
            <a:spLocks noChangeShapeType="1"/>
          </p:cNvSpPr>
          <p:nvPr/>
        </p:nvSpPr>
        <p:spPr bwMode="auto">
          <a:xfrm flipH="1">
            <a:off x="6081713" y="2347913"/>
            <a:ext cx="0" cy="1655762"/>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3024" name="Rectangle 24"/>
          <p:cNvSpPr>
            <a:spLocks noChangeArrowheads="1"/>
          </p:cNvSpPr>
          <p:nvPr/>
        </p:nvSpPr>
        <p:spPr bwMode="auto">
          <a:xfrm>
            <a:off x="179388" y="5084763"/>
            <a:ext cx="87757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buClr>
                <a:schemeClr val="folHlink"/>
              </a:buClr>
              <a:buSzPct val="60000"/>
              <a:buFont typeface="Wingdings" pitchFamily="2" charset="2"/>
              <a:buChar char="n"/>
            </a:pPr>
            <a:r>
              <a:rPr lang="en-US" sz="2800">
                <a:latin typeface="Tahoma" pitchFamily="34" charset="0"/>
              </a:rPr>
              <a:t>Normally ordered resources</a:t>
            </a:r>
          </a:p>
          <a:p>
            <a:pPr marL="342900" indent="-342900" algn="l" eaLnBrk="1" hangingPunct="1">
              <a:spcBef>
                <a:spcPct val="20000"/>
              </a:spcBef>
              <a:buClr>
                <a:schemeClr val="folHlink"/>
              </a:buClr>
              <a:buSzPct val="60000"/>
              <a:buFont typeface="Wingdings" pitchFamily="2" charset="2"/>
              <a:buChar char="n"/>
            </a:pPr>
            <a:r>
              <a:rPr lang="en-US" sz="2800">
                <a:latin typeface="Tahoma" pitchFamily="34" charset="0"/>
              </a:rPr>
              <a:t>A resource graph</a:t>
            </a:r>
          </a:p>
        </p:txBody>
      </p:sp>
      <p:sp>
        <p:nvSpPr>
          <p:cNvPr id="43025" name="Text Box 25"/>
          <p:cNvSpPr txBox="1">
            <a:spLocks noChangeArrowheads="1"/>
          </p:cNvSpPr>
          <p:nvPr/>
        </p:nvSpPr>
        <p:spPr bwMode="auto">
          <a:xfrm>
            <a:off x="395288" y="1916113"/>
            <a:ext cx="25558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Helvetica" pitchFamily="2" charset="0"/>
                <a:ea typeface="MS PGothic" pitchFamily="34" charset="-128"/>
              </a:defRPr>
            </a:lvl1pPr>
            <a:lvl2pPr marL="742950" indent="-285750">
              <a:defRPr sz="2400">
                <a:solidFill>
                  <a:schemeClr val="tx1"/>
                </a:solidFill>
                <a:latin typeface="Helvetica" pitchFamily="2" charset="0"/>
                <a:ea typeface="MS PGothic" pitchFamily="34" charset="-128"/>
              </a:defRPr>
            </a:lvl2pPr>
            <a:lvl3pPr marL="1143000" indent="-228600">
              <a:defRPr sz="2400">
                <a:solidFill>
                  <a:schemeClr val="tx1"/>
                </a:solidFill>
                <a:latin typeface="Helvetica" pitchFamily="2" charset="0"/>
                <a:ea typeface="MS PGothic" pitchFamily="34" charset="-128"/>
              </a:defRPr>
            </a:lvl3pPr>
            <a:lvl4pPr marL="1600200" indent="-228600">
              <a:defRPr sz="2400">
                <a:solidFill>
                  <a:schemeClr val="tx1"/>
                </a:solidFill>
                <a:latin typeface="Helvetica" pitchFamily="2" charset="0"/>
                <a:ea typeface="MS PGothic" pitchFamily="34" charset="-128"/>
              </a:defRPr>
            </a:lvl4pPr>
            <a:lvl5pPr marL="2057400" indent="-228600">
              <a:defRPr sz="2400">
                <a:solidFill>
                  <a:schemeClr val="tx1"/>
                </a:solidFill>
                <a:latin typeface="Helvetica" pitchFamily="2"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Helvetica" pitchFamily="2" charset="0"/>
                <a:ea typeface="MS PGothic" pitchFamily="34" charset="-128"/>
              </a:defRPr>
            </a:lvl9pPr>
          </a:lstStyle>
          <a:p>
            <a:pPr algn="l">
              <a:buFontTx/>
              <a:buAutoNum type="arabicPeriod"/>
            </a:pPr>
            <a:r>
              <a:rPr lang="en-US"/>
              <a:t>CD Rom drive</a:t>
            </a:r>
          </a:p>
          <a:p>
            <a:pPr algn="l">
              <a:buFontTx/>
              <a:buAutoNum type="arabicPeriod"/>
            </a:pPr>
            <a:r>
              <a:rPr lang="en-US"/>
              <a:t>Tape drive</a:t>
            </a:r>
          </a:p>
          <a:p>
            <a:pPr algn="l">
              <a:buFontTx/>
              <a:buAutoNum type="arabicPeriod"/>
            </a:pPr>
            <a:r>
              <a:rPr lang="en-US"/>
              <a:t>Plotter</a:t>
            </a:r>
          </a:p>
          <a:p>
            <a:pPr algn="l">
              <a:buFontTx/>
              <a:buAutoNum type="arabicPeriod"/>
            </a:pPr>
            <a:r>
              <a:rPr lang="en-US"/>
              <a:t>Scanner</a:t>
            </a:r>
          </a:p>
          <a:p>
            <a:pPr algn="l">
              <a:buFontTx/>
              <a:buAutoNum type="arabicPeriod"/>
            </a:pPr>
            <a:r>
              <a:rPr lang="en-US"/>
              <a:t>Imagesetter</a:t>
            </a:r>
          </a:p>
        </p:txBody>
      </p:sp>
      <p:sp>
        <p:nvSpPr>
          <p:cNvPr id="18" name="Rectangle 2"/>
          <p:cNvSpPr txBox="1">
            <a:spLocks noChangeArrowheads="1"/>
          </p:cNvSpPr>
          <p:nvPr/>
        </p:nvSpPr>
        <p:spPr bwMode="auto">
          <a:xfrm>
            <a:off x="514350" y="5423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Prevention</a:t>
            </a:r>
          </a:p>
        </p:txBody>
      </p:sp>
    </p:spTree>
    <p:extLst>
      <p:ext uri="{BB962C8B-B14F-4D97-AF65-F5344CB8AC3E}">
        <p14:creationId xmlns:p14="http://schemas.microsoft.com/office/powerpoint/2010/main" val="900996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7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7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7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57704"/>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77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771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5771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7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7717"/>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7713"/>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57718"/>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7719"/>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15771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57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2" grpId="0" animBg="1"/>
      <p:bldP spid="157704" grpId="0" animBg="1"/>
      <p:bldP spid="157704" grpId="1" animBg="1"/>
      <p:bldP spid="157713" grpId="0" animBg="1"/>
      <p:bldP spid="157713" grpId="1" animBg="1"/>
      <p:bldP spid="157714" grpId="0" animBg="1"/>
      <p:bldP spid="157714" grpId="1" animBg="1"/>
      <p:bldP spid="157714" grpId="2" animBg="1"/>
      <p:bldP spid="157716" grpId="0" animBg="1"/>
      <p:bldP spid="157717" grpId="0" animBg="1"/>
      <p:bldP spid="157717" grpId="1" animBg="1"/>
      <p:bldP spid="157718" grpId="0" animBg="1"/>
      <p:bldP spid="157718" grpId="1" animBg="1"/>
      <p:bldP spid="1577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0E8C60-ADA1-4E71-837C-F1CD3B11F1F8}" type="slidenum">
              <a:rPr lang="en-US" altLang="en-US"/>
              <a:pPr/>
              <a:t>51</a:t>
            </a:fld>
            <a:endParaRPr lang="en-US" altLang="en-US"/>
          </a:p>
        </p:txBody>
      </p:sp>
      <p:sp>
        <p:nvSpPr>
          <p:cNvPr id="29699" name="AutoShape 3"/>
          <p:cNvSpPr>
            <a:spLocks noGrp="1" noChangeAspect="1" noChangeArrowheads="1"/>
          </p:cNvSpPr>
          <p:nvPr>
            <p:ph type="body" idx="1"/>
          </p:nvPr>
        </p:nvSpPr>
        <p:spPr>
          <a:xfrm>
            <a:off x="723901" y="6194425"/>
            <a:ext cx="7645400" cy="461665"/>
          </a:xfrm>
        </p:spPr>
        <p:txBody>
          <a:bodyPr wrap="square">
            <a:spAutoFit/>
          </a:bodyPr>
          <a:lstStyle/>
          <a:p>
            <a:pPr marL="0" indent="0">
              <a:buNone/>
            </a:pPr>
            <a:r>
              <a:rPr lang="en-US" sz="2400"/>
              <a:t>(a) Numerically ordered resources. (b) A resource graph.</a:t>
            </a:r>
            <a:endParaRPr lang="en-US" altLang="en-US" sz="2400"/>
          </a:p>
        </p:txBody>
      </p:sp>
      <p:pic>
        <p:nvPicPr>
          <p:cNvPr id="29701"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19620"/>
          <a:stretch/>
        </p:blipFill>
        <p:spPr bwMode="auto">
          <a:xfrm>
            <a:off x="1276349" y="3979923"/>
            <a:ext cx="6280151" cy="1812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Text Box 6"/>
          <p:cNvSpPr txBox="1">
            <a:spLocks noChangeArrowheads="1"/>
          </p:cNvSpPr>
          <p:nvPr/>
        </p:nvSpPr>
        <p:spPr bwMode="auto">
          <a:xfrm>
            <a:off x="1685925" y="5895975"/>
            <a:ext cx="62515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a:t>(a)                                                                      (b)</a:t>
            </a:r>
            <a:endParaRPr lang="en-US" altLang="en-US"/>
          </a:p>
        </p:txBody>
      </p:sp>
      <p:sp>
        <p:nvSpPr>
          <p:cNvPr id="8" name="Rectangle 2"/>
          <p:cNvSpPr>
            <a:spLocks noGrp="1" noChangeArrowheads="1"/>
          </p:cNvSpPr>
          <p:nvPr>
            <p:ph type="title"/>
          </p:nvPr>
        </p:nvSpPr>
        <p:spPr>
          <a:xfrm>
            <a:off x="628650" y="495012"/>
            <a:ext cx="7772400" cy="584775"/>
          </a:xfrm>
        </p:spPr>
        <p:txBody>
          <a:bodyPr>
            <a:spAutoFit/>
          </a:bodyPr>
          <a:lstStyle/>
          <a:p>
            <a:pPr eaLnBrk="1" hangingPunct="1"/>
            <a:r>
              <a:rPr lang="en-US" sz="3200" b="1" smtClean="0"/>
              <a:t>Attacking the Circular Wait Condition (2)</a:t>
            </a:r>
          </a:p>
        </p:txBody>
      </p:sp>
      <p:sp>
        <p:nvSpPr>
          <p:cNvPr id="3" name="TextBox 2"/>
          <p:cNvSpPr txBox="1"/>
          <p:nvPr/>
        </p:nvSpPr>
        <p:spPr>
          <a:xfrm>
            <a:off x="114300" y="1117600"/>
            <a:ext cx="9029700" cy="2862322"/>
          </a:xfrm>
          <a:prstGeom prst="rect">
            <a:avLst/>
          </a:prstGeom>
          <a:noFill/>
        </p:spPr>
        <p:txBody>
          <a:bodyPr wrap="square" rtlCol="0">
            <a:spAutoFit/>
          </a:bodyPr>
          <a:lstStyle/>
          <a:p>
            <a:r>
              <a:rPr lang="en-US" sz="2000">
                <a:solidFill>
                  <a:srgbClr val="0000FF"/>
                </a:solidFill>
              </a:rPr>
              <a:t>Only one condition is left. The circular wait can be eliminated in several ways.</a:t>
            </a:r>
            <a:br>
              <a:rPr lang="en-US" sz="2000">
                <a:solidFill>
                  <a:srgbClr val="0000FF"/>
                </a:solidFill>
              </a:rPr>
            </a:br>
            <a:r>
              <a:rPr lang="en-US" sz="2000" b="1">
                <a:solidFill>
                  <a:srgbClr val="0000FF"/>
                </a:solidFill>
              </a:rPr>
              <a:t>One way</a:t>
            </a:r>
            <a:r>
              <a:rPr lang="en-US" sz="2000">
                <a:solidFill>
                  <a:srgbClr val="0000FF"/>
                </a:solidFill>
              </a:rPr>
              <a:t> is simply to have a rule saying that a process is entitled only to a single</a:t>
            </a:r>
            <a:br>
              <a:rPr lang="en-US" sz="2000">
                <a:solidFill>
                  <a:srgbClr val="0000FF"/>
                </a:solidFill>
              </a:rPr>
            </a:br>
            <a:r>
              <a:rPr lang="en-US" sz="2000">
                <a:solidFill>
                  <a:srgbClr val="0000FF"/>
                </a:solidFill>
              </a:rPr>
              <a:t>resource at any moment. If it needs a second one, it must release the first one. </a:t>
            </a:r>
            <a:r>
              <a:rPr lang="en-US" sz="2000" smtClean="0">
                <a:solidFill>
                  <a:srgbClr val="0000FF"/>
                </a:solidFill>
              </a:rPr>
              <a:t>For a </a:t>
            </a:r>
            <a:r>
              <a:rPr lang="en-US" sz="2000">
                <a:solidFill>
                  <a:srgbClr val="0000FF"/>
                </a:solidFill>
              </a:rPr>
              <a:t>process that needs to copy a huge file from a tape to a printer, this restriction is</a:t>
            </a:r>
            <a:br>
              <a:rPr lang="en-US" sz="2000">
                <a:solidFill>
                  <a:srgbClr val="0000FF"/>
                </a:solidFill>
              </a:rPr>
            </a:br>
            <a:r>
              <a:rPr lang="en-US" sz="2000" smtClean="0">
                <a:solidFill>
                  <a:srgbClr val="0000FF"/>
                </a:solidFill>
              </a:rPr>
              <a:t>unacceptable. </a:t>
            </a:r>
            <a:r>
              <a:rPr lang="en-US" sz="2000" b="1" smtClean="0">
                <a:solidFill>
                  <a:srgbClr val="0000FF"/>
                </a:solidFill>
              </a:rPr>
              <a:t>Another </a:t>
            </a:r>
            <a:r>
              <a:rPr lang="en-US" sz="2000" b="1">
                <a:solidFill>
                  <a:srgbClr val="0000FF"/>
                </a:solidFill>
              </a:rPr>
              <a:t>way</a:t>
            </a:r>
            <a:r>
              <a:rPr lang="en-US" sz="2000">
                <a:solidFill>
                  <a:srgbClr val="0000FF"/>
                </a:solidFill>
              </a:rPr>
              <a:t> to avoid the circular wait is to provide a global numbering of </a:t>
            </a:r>
            <a:r>
              <a:rPr lang="en-US" sz="2000" smtClean="0">
                <a:solidFill>
                  <a:srgbClr val="0000FF"/>
                </a:solidFill>
              </a:rPr>
              <a:t>all the </a:t>
            </a:r>
            <a:r>
              <a:rPr lang="en-US" sz="2000">
                <a:solidFill>
                  <a:srgbClr val="0000FF"/>
                </a:solidFill>
              </a:rPr>
              <a:t>resources, as shown in Fig. </a:t>
            </a:r>
            <a:r>
              <a:rPr lang="en-US" sz="2000" smtClean="0">
                <a:solidFill>
                  <a:srgbClr val="0000FF"/>
                </a:solidFill>
              </a:rPr>
              <a:t>(a</a:t>
            </a:r>
            <a:r>
              <a:rPr lang="en-US" sz="2000">
                <a:solidFill>
                  <a:srgbClr val="0000FF"/>
                </a:solidFill>
              </a:rPr>
              <a:t>). Now the rule is this: processes can </a:t>
            </a:r>
            <a:r>
              <a:rPr lang="en-US" sz="2000" smtClean="0">
                <a:solidFill>
                  <a:srgbClr val="0000FF"/>
                </a:solidFill>
              </a:rPr>
              <a:t>request resources </a:t>
            </a:r>
            <a:r>
              <a:rPr lang="en-US" sz="2000">
                <a:solidFill>
                  <a:srgbClr val="0000FF"/>
                </a:solidFill>
              </a:rPr>
              <a:t>whenever they want to, but all requests must be made in numerical order</a:t>
            </a:r>
            <a:r>
              <a:rPr lang="en-US" sz="2000" smtClean="0">
                <a:solidFill>
                  <a:srgbClr val="0000FF"/>
                </a:solidFill>
              </a:rPr>
              <a:t>. A </a:t>
            </a:r>
            <a:r>
              <a:rPr lang="en-US" sz="2000">
                <a:solidFill>
                  <a:srgbClr val="0000FF"/>
                </a:solidFill>
              </a:rPr>
              <a:t>process may request first a printer and then a tape drive, but it may not </a:t>
            </a:r>
            <a:r>
              <a:rPr lang="en-US" sz="2000" smtClean="0">
                <a:solidFill>
                  <a:srgbClr val="0000FF"/>
                </a:solidFill>
              </a:rPr>
              <a:t>request first </a:t>
            </a:r>
            <a:r>
              <a:rPr lang="en-US" sz="2000">
                <a:solidFill>
                  <a:srgbClr val="0000FF"/>
                </a:solidFill>
              </a:rPr>
              <a:t>a plotter and then a printer.</a:t>
            </a:r>
          </a:p>
        </p:txBody>
      </p:sp>
      <p:sp>
        <p:nvSpPr>
          <p:cNvPr id="9" name="Rectangle 2"/>
          <p:cNvSpPr txBox="1">
            <a:spLocks noChangeArrowheads="1"/>
          </p:cNvSpPr>
          <p:nvPr/>
        </p:nvSpPr>
        <p:spPr bwMode="auto">
          <a:xfrm>
            <a:off x="514350" y="5423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Prevention</a:t>
            </a:r>
          </a:p>
        </p:txBody>
      </p:sp>
    </p:spTree>
    <p:extLst>
      <p:ext uri="{BB962C8B-B14F-4D97-AF65-F5344CB8AC3E}">
        <p14:creationId xmlns:p14="http://schemas.microsoft.com/office/powerpoint/2010/main" val="951923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091FCB-50B5-4F83-A86F-12CAC2F61A7B}" type="slidenum">
              <a:rPr lang="en-US" altLang="en-US"/>
              <a:pPr/>
              <a:t>52</a:t>
            </a:fld>
            <a:endParaRPr lang="en-US" altLang="en-US"/>
          </a:p>
        </p:txBody>
      </p:sp>
      <p:sp>
        <p:nvSpPr>
          <p:cNvPr id="39939" name="Rectangle 3"/>
          <p:cNvSpPr>
            <a:spLocks noGrp="1" noChangeArrowheads="1"/>
          </p:cNvSpPr>
          <p:nvPr>
            <p:ph type="body" idx="1"/>
          </p:nvPr>
        </p:nvSpPr>
        <p:spPr>
          <a:xfrm>
            <a:off x="57150" y="4924425"/>
            <a:ext cx="9086850" cy="457200"/>
          </a:xfrm>
        </p:spPr>
        <p:txBody>
          <a:bodyPr/>
          <a:lstStyle/>
          <a:p>
            <a:pPr algn="ctr">
              <a:lnSpc>
                <a:spcPct val="90000"/>
              </a:lnSpc>
              <a:buFontTx/>
              <a:buNone/>
            </a:pPr>
            <a:r>
              <a:rPr lang="en-US" altLang="en-US"/>
              <a:t>Summary of approaches to deadlock prevention</a:t>
            </a:r>
            <a:endParaRPr lang="en-US" altLang="en-US" sz="2800"/>
          </a:p>
        </p:txBody>
      </p:sp>
      <p:pic>
        <p:nvPicPr>
          <p:cNvPr id="39968"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82788"/>
            <a:ext cx="71088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103188" y="506413"/>
            <a:ext cx="8764587" cy="766762"/>
          </a:xfrm>
        </p:spPr>
        <p:txBody>
          <a:bodyPr/>
          <a:lstStyle/>
          <a:p>
            <a:pPr eaLnBrk="1" hangingPunct="1"/>
            <a:r>
              <a:rPr lang="en-US" sz="3200" b="1" smtClean="0"/>
              <a:t>Deadlock Prevention Overview</a:t>
            </a:r>
          </a:p>
        </p:txBody>
      </p:sp>
      <p:sp>
        <p:nvSpPr>
          <p:cNvPr id="6" name="Rectangle 2"/>
          <p:cNvSpPr txBox="1">
            <a:spLocks noChangeArrowheads="1"/>
          </p:cNvSpPr>
          <p:nvPr/>
        </p:nvSpPr>
        <p:spPr bwMode="auto">
          <a:xfrm>
            <a:off x="514350" y="54233"/>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r>
              <a:rPr lang="en-US" sz="2800" b="1" smtClean="0"/>
              <a:t>Deadlock Prevention</a:t>
            </a:r>
          </a:p>
        </p:txBody>
      </p:sp>
    </p:spTree>
    <p:extLst>
      <p:ext uri="{BB962C8B-B14F-4D97-AF65-F5344CB8AC3E}">
        <p14:creationId xmlns:p14="http://schemas.microsoft.com/office/powerpoint/2010/main" val="4130515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90550" y="515034"/>
            <a:ext cx="7772400" cy="646331"/>
          </a:xfrm>
        </p:spPr>
        <p:txBody>
          <a:bodyPr>
            <a:spAutoFit/>
          </a:bodyPr>
          <a:lstStyle/>
          <a:p>
            <a:pPr eaLnBrk="1" hangingPunct="1"/>
            <a:r>
              <a:rPr lang="en-US" sz="3600" b="1" smtClean="0"/>
              <a:t>Non-resource Deadlocks</a:t>
            </a:r>
          </a:p>
        </p:txBody>
      </p:sp>
      <p:sp>
        <p:nvSpPr>
          <p:cNvPr id="46083" name="Rectangle 3"/>
          <p:cNvSpPr>
            <a:spLocks noGrp="1" noChangeArrowheads="1"/>
          </p:cNvSpPr>
          <p:nvPr>
            <p:ph type="body" idx="1"/>
          </p:nvPr>
        </p:nvSpPr>
        <p:spPr>
          <a:xfrm>
            <a:off x="685800" y="1765300"/>
            <a:ext cx="7772400" cy="4114800"/>
          </a:xfrm>
        </p:spPr>
        <p:txBody>
          <a:bodyPr/>
          <a:lstStyle/>
          <a:p>
            <a:pPr eaLnBrk="1" hangingPunct="1"/>
            <a:r>
              <a:rPr lang="en-US" smtClean="0"/>
              <a:t>Possible for two processes to deadlock</a:t>
            </a:r>
          </a:p>
          <a:p>
            <a:pPr lvl="1" eaLnBrk="1" hangingPunct="1"/>
            <a:r>
              <a:rPr lang="en-US" smtClean="0"/>
              <a:t>Each is waiting for the other to do some task</a:t>
            </a:r>
          </a:p>
          <a:p>
            <a:pPr eaLnBrk="1" hangingPunct="1"/>
            <a:endParaRPr lang="en-US" smtClean="0"/>
          </a:p>
          <a:p>
            <a:pPr eaLnBrk="1" hangingPunct="1"/>
            <a:r>
              <a:rPr lang="en-US" smtClean="0"/>
              <a:t>Can happen with semaphores</a:t>
            </a:r>
          </a:p>
          <a:p>
            <a:pPr lvl="1" eaLnBrk="1" hangingPunct="1"/>
            <a:r>
              <a:rPr lang="en-US" smtClean="0"/>
              <a:t>Each process required to do a </a:t>
            </a:r>
            <a:r>
              <a:rPr lang="en-US" i="1" smtClean="0"/>
              <a:t>down()</a:t>
            </a:r>
            <a:r>
              <a:rPr lang="en-US" smtClean="0"/>
              <a:t> on two semaphores (</a:t>
            </a:r>
            <a:r>
              <a:rPr lang="en-US" i="1" smtClean="0"/>
              <a:t>mutex</a:t>
            </a:r>
            <a:r>
              <a:rPr lang="en-US" smtClean="0"/>
              <a:t> and another)</a:t>
            </a:r>
          </a:p>
          <a:p>
            <a:pPr lvl="1" eaLnBrk="1" hangingPunct="1"/>
            <a:r>
              <a:rPr lang="en-US" smtClean="0"/>
              <a:t>If done in wrong order, deadlock results</a:t>
            </a:r>
          </a:p>
        </p:txBody>
      </p:sp>
    </p:spTree>
    <p:extLst>
      <p:ext uri="{BB962C8B-B14F-4D97-AF65-F5344CB8AC3E}">
        <p14:creationId xmlns:p14="http://schemas.microsoft.com/office/powerpoint/2010/main" val="7613322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95356"/>
            <a:ext cx="7772400" cy="707886"/>
          </a:xfrm>
        </p:spPr>
        <p:txBody>
          <a:bodyPr>
            <a:spAutoFit/>
          </a:bodyPr>
          <a:lstStyle/>
          <a:p>
            <a:pPr eaLnBrk="1" hangingPunct="1"/>
            <a:r>
              <a:rPr lang="en-US" sz="4000" b="1" smtClean="0"/>
              <a:t>Summary</a:t>
            </a:r>
          </a:p>
        </p:txBody>
      </p:sp>
      <p:sp>
        <p:nvSpPr>
          <p:cNvPr id="47107" name="Rectangle 5"/>
          <p:cNvSpPr>
            <a:spLocks noGrp="1" noChangeArrowheads="1"/>
          </p:cNvSpPr>
          <p:nvPr>
            <p:ph type="body" idx="1"/>
          </p:nvPr>
        </p:nvSpPr>
        <p:spPr>
          <a:xfrm>
            <a:off x="1460500" y="1473200"/>
            <a:ext cx="6781800" cy="4425827"/>
          </a:xfrm>
        </p:spPr>
        <p:txBody>
          <a:bodyPr>
            <a:spAutoFit/>
          </a:bodyPr>
          <a:lstStyle/>
          <a:p>
            <a:pPr eaLnBrk="1" hangingPunct="1"/>
            <a:r>
              <a:rPr lang="en-US" smtClean="0"/>
              <a:t>Resource</a:t>
            </a:r>
          </a:p>
          <a:p>
            <a:pPr eaLnBrk="1" hangingPunct="1"/>
            <a:r>
              <a:rPr lang="en-US" smtClean="0"/>
              <a:t>Introduction to deadlocks</a:t>
            </a:r>
          </a:p>
          <a:p>
            <a:pPr eaLnBrk="1" hangingPunct="1"/>
            <a:r>
              <a:rPr lang="en-US" smtClean="0"/>
              <a:t>Strategies</a:t>
            </a:r>
          </a:p>
          <a:p>
            <a:pPr lvl="1" eaLnBrk="1" hangingPunct="1"/>
            <a:r>
              <a:rPr lang="en-US" smtClean="0"/>
              <a:t>Ostrich algorithm</a:t>
            </a:r>
          </a:p>
          <a:p>
            <a:pPr lvl="1" eaLnBrk="1" hangingPunct="1"/>
            <a:r>
              <a:rPr lang="en-US" smtClean="0"/>
              <a:t>Deadlock detection and recovery</a:t>
            </a:r>
          </a:p>
          <a:p>
            <a:pPr lvl="1" eaLnBrk="1" hangingPunct="1"/>
            <a:r>
              <a:rPr lang="en-US" smtClean="0"/>
              <a:t>Deadlock avoidance</a:t>
            </a:r>
          </a:p>
          <a:p>
            <a:pPr lvl="1" eaLnBrk="1" hangingPunct="1"/>
            <a:r>
              <a:rPr lang="en-US" smtClean="0"/>
              <a:t>Deadlock prevention</a:t>
            </a:r>
          </a:p>
          <a:p>
            <a:pPr eaLnBrk="1" hangingPunct="1"/>
            <a:r>
              <a:rPr lang="en-US" smtClean="0"/>
              <a:t>Non-resource deadlocks</a:t>
            </a:r>
          </a:p>
        </p:txBody>
      </p:sp>
    </p:spTree>
    <p:extLst>
      <p:ext uri="{BB962C8B-B14F-4D97-AF65-F5344CB8AC3E}">
        <p14:creationId xmlns:p14="http://schemas.microsoft.com/office/powerpoint/2010/main" val="1108268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6</a:t>
            </a:fld>
            <a:endParaRPr lang="en-US" altLang="en-US"/>
          </a:p>
        </p:txBody>
      </p:sp>
      <p:sp>
        <p:nvSpPr>
          <p:cNvPr id="40962" name="Rectangle 2"/>
          <p:cNvSpPr>
            <a:spLocks noGrp="1" noChangeArrowheads="1"/>
          </p:cNvSpPr>
          <p:nvPr>
            <p:ph type="title"/>
          </p:nvPr>
        </p:nvSpPr>
        <p:spPr>
          <a:xfrm>
            <a:off x="93785" y="269631"/>
            <a:ext cx="9144000" cy="646331"/>
          </a:xfrm>
        </p:spPr>
        <p:txBody>
          <a:bodyPr wrap="square">
            <a:spAutoFit/>
          </a:bodyPr>
          <a:lstStyle/>
          <a:p>
            <a:r>
              <a:rPr lang="en-US" sz="3600" b="1" smtClean="0"/>
              <a:t>Semaphore</a:t>
            </a:r>
            <a:endParaRPr lang="en-US" altLang="en-US" sz="3600" b="1"/>
          </a:p>
        </p:txBody>
      </p:sp>
      <p:sp>
        <p:nvSpPr>
          <p:cNvPr id="40963" name="Rectangle 3"/>
          <p:cNvSpPr>
            <a:spLocks noGrp="1" noChangeArrowheads="1"/>
          </p:cNvSpPr>
          <p:nvPr>
            <p:ph type="body" idx="1"/>
          </p:nvPr>
        </p:nvSpPr>
        <p:spPr>
          <a:xfrm>
            <a:off x="211014" y="1289535"/>
            <a:ext cx="8593015" cy="4401205"/>
          </a:xfrm>
        </p:spPr>
        <p:txBody>
          <a:bodyPr wrap="square">
            <a:spAutoFit/>
          </a:bodyPr>
          <a:lstStyle/>
          <a:p>
            <a:pPr marL="0" indent="0">
              <a:buNone/>
            </a:pPr>
            <a:r>
              <a:rPr lang="en-US" sz="2800" smtClean="0"/>
              <a:t>Semaphore </a:t>
            </a:r>
            <a:r>
              <a:rPr lang="en-US" sz="2800"/>
              <a:t>is an integer variable </a:t>
            </a:r>
            <a:r>
              <a:rPr lang="en-US" sz="2800" b="1"/>
              <a:t>S</a:t>
            </a:r>
            <a:r>
              <a:rPr lang="en-US" sz="2800"/>
              <a:t>, that is initialized with the number of resources present in the system and is used for process synchronization. It uses two functions to change the value of </a:t>
            </a:r>
            <a:r>
              <a:rPr lang="en-US" sz="2800" b="1"/>
              <a:t>S</a:t>
            </a:r>
            <a:r>
              <a:rPr lang="en-US" sz="2800"/>
              <a:t> i.e. </a:t>
            </a:r>
            <a:r>
              <a:rPr lang="en-US" sz="2800" b="1" i="1"/>
              <a:t>wait()</a:t>
            </a:r>
            <a:r>
              <a:rPr lang="en-US" sz="2800"/>
              <a:t> and </a:t>
            </a:r>
            <a:r>
              <a:rPr lang="en-US" sz="2800" b="1" i="1"/>
              <a:t>signal()</a:t>
            </a:r>
            <a:r>
              <a:rPr lang="en-US" sz="2800"/>
              <a:t>. Both these functions are used to modify the value of semaphore but </a:t>
            </a:r>
            <a:r>
              <a:rPr lang="en-US" sz="2800" b="1"/>
              <a:t>the functions allow only one process to change the value at a particular time</a:t>
            </a:r>
            <a:r>
              <a:rPr lang="en-US" sz="2800"/>
              <a:t> i.e. no two processes can change the value of semaphore simultaneously. There are two categories of semaphores i.e. </a:t>
            </a:r>
            <a:r>
              <a:rPr lang="en-US" sz="2800" b="1"/>
              <a:t>Counting semaphores</a:t>
            </a:r>
            <a:r>
              <a:rPr lang="en-US" sz="2800"/>
              <a:t> and </a:t>
            </a:r>
            <a:r>
              <a:rPr lang="en-US" sz="2800" b="1"/>
              <a:t>Binary semaphores</a:t>
            </a:r>
            <a:r>
              <a:rPr lang="en-US" sz="2800"/>
              <a:t>.</a:t>
            </a:r>
          </a:p>
        </p:txBody>
      </p:sp>
    </p:spTree>
    <p:extLst>
      <p:ext uri="{BB962C8B-B14F-4D97-AF65-F5344CB8AC3E}">
        <p14:creationId xmlns:p14="http://schemas.microsoft.com/office/powerpoint/2010/main" val="2776481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7</a:t>
            </a:fld>
            <a:endParaRPr lang="en-US" altLang="en-US"/>
          </a:p>
        </p:txBody>
      </p:sp>
      <p:sp>
        <p:nvSpPr>
          <p:cNvPr id="40962" name="Rectangle 2"/>
          <p:cNvSpPr>
            <a:spLocks noGrp="1" noChangeArrowheads="1"/>
          </p:cNvSpPr>
          <p:nvPr>
            <p:ph type="title"/>
          </p:nvPr>
        </p:nvSpPr>
        <p:spPr>
          <a:xfrm>
            <a:off x="93785" y="269631"/>
            <a:ext cx="9144000" cy="646331"/>
          </a:xfrm>
        </p:spPr>
        <p:txBody>
          <a:bodyPr wrap="square">
            <a:spAutoFit/>
          </a:bodyPr>
          <a:lstStyle/>
          <a:p>
            <a:r>
              <a:rPr lang="en-US" sz="3600" b="1" smtClean="0"/>
              <a:t>Counting semaphore</a:t>
            </a:r>
            <a:endParaRPr lang="en-US" altLang="en-US" sz="3600" b="1"/>
          </a:p>
        </p:txBody>
      </p:sp>
      <p:sp>
        <p:nvSpPr>
          <p:cNvPr id="40963" name="Rectangle 3"/>
          <p:cNvSpPr>
            <a:spLocks noGrp="1" noChangeArrowheads="1"/>
          </p:cNvSpPr>
          <p:nvPr>
            <p:ph type="body" idx="1"/>
          </p:nvPr>
        </p:nvSpPr>
        <p:spPr>
          <a:xfrm>
            <a:off x="304798" y="1008182"/>
            <a:ext cx="8487509" cy="5693866"/>
          </a:xfrm>
        </p:spPr>
        <p:txBody>
          <a:bodyPr wrap="square">
            <a:spAutoFit/>
          </a:bodyPr>
          <a:lstStyle/>
          <a:p>
            <a:pPr marL="0" indent="0">
              <a:buNone/>
            </a:pPr>
            <a:r>
              <a:rPr lang="en-US" sz="2800"/>
              <a:t>In </a:t>
            </a:r>
            <a:r>
              <a:rPr lang="en-US" sz="2800" b="1"/>
              <a:t>Counting semaphores</a:t>
            </a:r>
            <a:r>
              <a:rPr lang="en-US" sz="2800"/>
              <a:t>, firstly, the semaphore variable is initialized with the number of resources available. After that, whenever a process needs some resource, then the wait() function is called and the value of the semaphore variable is decreased by one. The process then uses the resource and after using the resource, the signal() function is called and the value of the semaphore variable is increased by one. So, when the value of the semaphore variable goes to 0 i.e all the resources are taken by the process and there is no resource left to be used, then if some other process wants to use resources then that process has to wait for its turn. In this way, we achieve the process synchronization.</a:t>
            </a:r>
          </a:p>
        </p:txBody>
      </p:sp>
    </p:spTree>
    <p:extLst>
      <p:ext uri="{BB962C8B-B14F-4D97-AF65-F5344CB8AC3E}">
        <p14:creationId xmlns:p14="http://schemas.microsoft.com/office/powerpoint/2010/main" val="86901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8</a:t>
            </a:fld>
            <a:endParaRPr lang="en-US" altLang="en-US"/>
          </a:p>
        </p:txBody>
      </p:sp>
      <p:sp>
        <p:nvSpPr>
          <p:cNvPr id="40962" name="Rectangle 2"/>
          <p:cNvSpPr>
            <a:spLocks noGrp="1" noChangeArrowheads="1"/>
          </p:cNvSpPr>
          <p:nvPr>
            <p:ph type="title"/>
          </p:nvPr>
        </p:nvSpPr>
        <p:spPr>
          <a:xfrm>
            <a:off x="93785" y="269631"/>
            <a:ext cx="9144000" cy="646331"/>
          </a:xfrm>
        </p:spPr>
        <p:txBody>
          <a:bodyPr wrap="square">
            <a:spAutoFit/>
          </a:bodyPr>
          <a:lstStyle/>
          <a:p>
            <a:r>
              <a:rPr lang="en-US" sz="3600" b="1" smtClean="0"/>
              <a:t>Binary semaphore</a:t>
            </a:r>
            <a:endParaRPr lang="en-US" altLang="en-US" sz="3600" b="1"/>
          </a:p>
        </p:txBody>
      </p:sp>
      <p:sp>
        <p:nvSpPr>
          <p:cNvPr id="40963" name="Rectangle 3"/>
          <p:cNvSpPr>
            <a:spLocks noGrp="1" noChangeArrowheads="1"/>
          </p:cNvSpPr>
          <p:nvPr>
            <p:ph type="body" idx="1"/>
          </p:nvPr>
        </p:nvSpPr>
        <p:spPr>
          <a:xfrm>
            <a:off x="304798" y="1008182"/>
            <a:ext cx="8487509" cy="5293757"/>
          </a:xfrm>
        </p:spPr>
        <p:txBody>
          <a:bodyPr wrap="square">
            <a:spAutoFit/>
          </a:bodyPr>
          <a:lstStyle/>
          <a:p>
            <a:pPr marL="0" indent="0">
              <a:buNone/>
            </a:pPr>
            <a:r>
              <a:rPr lang="en-US" sz="2600"/>
              <a:t>In</a:t>
            </a:r>
            <a:r>
              <a:rPr lang="en-US" sz="2600" b="1"/>
              <a:t> Binary semaphores</a:t>
            </a:r>
            <a:r>
              <a:rPr lang="en-US" sz="2600"/>
              <a:t>, the value of the semaphore variable will be 0 or 1. Initially, the value of semaphore variable is set to 1 and if some process wants to use some resource then the wait() function is called and the value of the semaphore is changed to 0 from 1. The process then uses the resource and when it releases the resource then the signal() function is called and the value of the semaphore variable is increased to 1. If at a particular instant of time, the value of the semaphore variable is 0 and some other process wants to use the same resource then it has to wait for the release of the resource by the previous process. In this way, process synchronization can be achieved. It is similar to mutex but here locking is not performed.</a:t>
            </a:r>
          </a:p>
        </p:txBody>
      </p:sp>
    </p:spTree>
    <p:extLst>
      <p:ext uri="{BB962C8B-B14F-4D97-AF65-F5344CB8AC3E}">
        <p14:creationId xmlns:p14="http://schemas.microsoft.com/office/powerpoint/2010/main" val="4102126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D482548-8616-44AF-AAD1-659DCFF9F932}" type="slidenum">
              <a:rPr lang="en-US" altLang="en-US"/>
              <a:pPr/>
              <a:t>9</a:t>
            </a:fld>
            <a:endParaRPr lang="en-US" altLang="en-US"/>
          </a:p>
        </p:txBody>
      </p:sp>
      <p:sp>
        <p:nvSpPr>
          <p:cNvPr id="40962" name="Rectangle 2"/>
          <p:cNvSpPr>
            <a:spLocks noGrp="1" noChangeArrowheads="1"/>
          </p:cNvSpPr>
          <p:nvPr>
            <p:ph type="title"/>
          </p:nvPr>
        </p:nvSpPr>
        <p:spPr>
          <a:xfrm>
            <a:off x="0" y="346024"/>
            <a:ext cx="9144000" cy="646331"/>
          </a:xfrm>
        </p:spPr>
        <p:txBody>
          <a:bodyPr wrap="square">
            <a:spAutoFit/>
          </a:bodyPr>
          <a:lstStyle/>
          <a:p>
            <a:r>
              <a:rPr lang="en-US" sz="3600" b="1" smtClean="0"/>
              <a:t>Steps required </a:t>
            </a:r>
            <a:r>
              <a:rPr lang="en-US" sz="3600" b="1"/>
              <a:t>to use a </a:t>
            </a:r>
            <a:r>
              <a:rPr lang="en-US" sz="3600" b="1" smtClean="0"/>
              <a:t>resource</a:t>
            </a:r>
            <a:endParaRPr lang="en-US" altLang="en-US" sz="3600" b="1"/>
          </a:p>
        </p:txBody>
      </p:sp>
      <p:sp>
        <p:nvSpPr>
          <p:cNvPr id="40963" name="Rectangle 3"/>
          <p:cNvSpPr>
            <a:spLocks noGrp="1" noChangeArrowheads="1"/>
          </p:cNvSpPr>
          <p:nvPr>
            <p:ph type="body" idx="1"/>
          </p:nvPr>
        </p:nvSpPr>
        <p:spPr>
          <a:xfrm>
            <a:off x="398585" y="1219199"/>
            <a:ext cx="8335107" cy="5262979"/>
          </a:xfrm>
        </p:spPr>
        <p:txBody>
          <a:bodyPr wrap="square">
            <a:spAutoFit/>
          </a:bodyPr>
          <a:lstStyle/>
          <a:p>
            <a:pPr marL="0" indent="0">
              <a:buNone/>
            </a:pPr>
            <a:r>
              <a:rPr lang="en-US" sz="2800"/>
              <a:t>The abstract sequence of events required to use a resource is given below.</a:t>
            </a:r>
            <a:br>
              <a:rPr lang="en-US" sz="2800"/>
            </a:br>
            <a:r>
              <a:rPr lang="en-US" sz="2800" smtClean="0"/>
              <a:t>   1</a:t>
            </a:r>
            <a:r>
              <a:rPr lang="en-US" sz="2800"/>
              <a:t>. Request the resource.</a:t>
            </a:r>
            <a:br>
              <a:rPr lang="en-US" sz="2800"/>
            </a:br>
            <a:r>
              <a:rPr lang="en-US" sz="2800" smtClean="0"/>
              <a:t>   2</a:t>
            </a:r>
            <a:r>
              <a:rPr lang="en-US" sz="2800"/>
              <a:t>. Use the resource.</a:t>
            </a:r>
            <a:br>
              <a:rPr lang="en-US" sz="2800"/>
            </a:br>
            <a:r>
              <a:rPr lang="en-US" sz="2800" smtClean="0"/>
              <a:t>   3</a:t>
            </a:r>
            <a:r>
              <a:rPr lang="en-US" sz="2800"/>
              <a:t>. Release the resource.</a:t>
            </a:r>
            <a:br>
              <a:rPr lang="en-US" sz="2800"/>
            </a:br>
            <a:r>
              <a:rPr lang="en-US" sz="2800"/>
              <a:t>If the resource is not available when it is requested, the requesting process is </a:t>
            </a:r>
            <a:r>
              <a:rPr lang="en-US" sz="2800" smtClean="0"/>
              <a:t>forced to </a:t>
            </a:r>
            <a:r>
              <a:rPr lang="en-US" sz="2800"/>
              <a:t>wait. In some operating systems, the process is automatically blocked when </a:t>
            </a:r>
            <a:r>
              <a:rPr lang="en-US" sz="2800" smtClean="0"/>
              <a:t>a resource </a:t>
            </a:r>
            <a:r>
              <a:rPr lang="en-US" sz="2800"/>
              <a:t>request fails, and awakened when it becomes available. In other systems</a:t>
            </a:r>
            <a:r>
              <a:rPr lang="en-US" sz="2800" smtClean="0"/>
              <a:t>, the </a:t>
            </a:r>
            <a:r>
              <a:rPr lang="en-US" sz="2800"/>
              <a:t>request fails with an error code, and it is up to the calling process to wait a little</a:t>
            </a:r>
            <a:br>
              <a:rPr lang="en-US" sz="2800"/>
            </a:br>
            <a:r>
              <a:rPr lang="en-US" sz="2800" smtClean="0"/>
              <a:t>while </a:t>
            </a:r>
            <a:r>
              <a:rPr lang="en-US" sz="2800"/>
              <a:t>and try again.</a:t>
            </a:r>
            <a:endParaRPr lang="en-US" altLang="en-US" sz="2800"/>
          </a:p>
        </p:txBody>
      </p:sp>
    </p:spTree>
    <p:extLst>
      <p:ext uri="{BB962C8B-B14F-4D97-AF65-F5344CB8AC3E}">
        <p14:creationId xmlns:p14="http://schemas.microsoft.com/office/powerpoint/2010/main" val="2359663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in white">
  <a:themeElements>
    <a:clrScheme name="plain whi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plain whi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lain whi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in whi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in whi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in whi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in whi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in whi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in whi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Data\Microsoft\Templates\plain white.pot</Template>
  <TotalTime>3992</TotalTime>
  <Words>4303</Words>
  <Application>Microsoft Office PowerPoint</Application>
  <PresentationFormat>On-screen Show (4:3)</PresentationFormat>
  <Paragraphs>824</Paragraphs>
  <Slides>54</Slides>
  <Notes>11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plain white</vt:lpstr>
      <vt:lpstr>Deadlocks</vt:lpstr>
      <vt:lpstr>Introduction</vt:lpstr>
      <vt:lpstr>Computer Resources</vt:lpstr>
      <vt:lpstr>Preemptable and Nonpreemptable resources</vt:lpstr>
      <vt:lpstr>Multex</vt:lpstr>
      <vt:lpstr>Semaphore</vt:lpstr>
      <vt:lpstr>Counting semaphore</vt:lpstr>
      <vt:lpstr>Binary semaphore</vt:lpstr>
      <vt:lpstr>Steps required to use a resource</vt:lpstr>
      <vt:lpstr>Resource acquisition (1)</vt:lpstr>
      <vt:lpstr>Resource acquisition (2)</vt:lpstr>
      <vt:lpstr>Resource acquisition (3)</vt:lpstr>
      <vt:lpstr>Deadlocks</vt:lpstr>
      <vt:lpstr>Conditions for Resource Deadlocks</vt:lpstr>
      <vt:lpstr>Deadlock Modeling (1)</vt:lpstr>
      <vt:lpstr>Deadlock Modeling (2)</vt:lpstr>
      <vt:lpstr>Deadlock Modeling (3)</vt:lpstr>
      <vt:lpstr>Strategies for dealing with Deadlocks</vt:lpstr>
      <vt:lpstr>The Ostrich Algorithm</vt:lpstr>
      <vt:lpstr>Deadlock Detection and Recovery</vt:lpstr>
      <vt:lpstr>One Resource of Each Type (1)</vt:lpstr>
      <vt:lpstr>One Resource of Each Type (2)</vt:lpstr>
      <vt:lpstr>Multiple Resources of Each Type (1)</vt:lpstr>
      <vt:lpstr>Multiple Resources of Each Type (2)</vt:lpstr>
      <vt:lpstr>Multiple Resources of Each Type (3)</vt:lpstr>
      <vt:lpstr>Multiple Resources of Each Type (4a)</vt:lpstr>
      <vt:lpstr>Multiple Resources of Each Type (4b)</vt:lpstr>
      <vt:lpstr>Recovery from Deadlock</vt:lpstr>
      <vt:lpstr>Deadlock Avoidance</vt:lpstr>
      <vt:lpstr>Resource Trajectories (1)</vt:lpstr>
      <vt:lpstr>Resource Trajectories (2)</vt:lpstr>
      <vt:lpstr>Safe and Unsafe States (1)</vt:lpstr>
      <vt:lpstr>Safe and Unsafe States (2)</vt:lpstr>
      <vt:lpstr>Safe and Unsafe States (2)</vt:lpstr>
      <vt:lpstr>Banker’s Algorithm for a Single Resource (1)</vt:lpstr>
      <vt:lpstr>Banker’s Algorithm for a Single Resource (2)</vt:lpstr>
      <vt:lpstr>Banker’s Algorithm for Multiple Resources (1)</vt:lpstr>
      <vt:lpstr>Banker’s Algorithm for Multiple Resources (1)</vt:lpstr>
      <vt:lpstr>Banker’s Algorithm for Multiple Resources (1)</vt:lpstr>
      <vt:lpstr>Banker’s Algorithm for Multiple Resources (1)</vt:lpstr>
      <vt:lpstr>Banker’s Algorithm for Multiple Resources (1)</vt:lpstr>
      <vt:lpstr>Banker’s Algorithm for Multiple Resources (1)</vt:lpstr>
      <vt:lpstr>Banker’s Algorithm for Multiple Resources (1)</vt:lpstr>
      <vt:lpstr>Banker’s Algorithm for Multiple Resources (2)</vt:lpstr>
      <vt:lpstr>Deadlock Prevention</vt:lpstr>
      <vt:lpstr>R: Conditions for Resource Deadlocks</vt:lpstr>
      <vt:lpstr>Attacking the Mutual Exclusion Condition</vt:lpstr>
      <vt:lpstr>Attacking Hold and Wait Condition</vt:lpstr>
      <vt:lpstr>Attacking the No Preemption Condition</vt:lpstr>
      <vt:lpstr>Attacking the Circular Wait Condition (1)</vt:lpstr>
      <vt:lpstr>Attacking the Circular Wait Condition (2)</vt:lpstr>
      <vt:lpstr>Deadlock Prevention Overview</vt:lpstr>
      <vt:lpstr>Non-resource Deadlocks</vt:lpstr>
      <vt:lpstr>Summary</vt:lpstr>
    </vt:vector>
  </TitlesOfParts>
  <Company>East Texas Data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Steve  Armstrong</dc:creator>
  <cp:lastModifiedBy>hp</cp:lastModifiedBy>
  <cp:revision>185</cp:revision>
  <cp:lastPrinted>2001-01-13T17:50:15Z</cp:lastPrinted>
  <dcterms:created xsi:type="dcterms:W3CDTF">2000-10-19T00:18:00Z</dcterms:created>
  <dcterms:modified xsi:type="dcterms:W3CDTF">2023-06-19T02:50:17Z</dcterms:modified>
</cp:coreProperties>
</file>